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5"/>
  </p:notesMasterIdLst>
  <p:handoutMasterIdLst>
    <p:handoutMasterId r:id="rId66"/>
  </p:handoutMasterIdLst>
  <p:sldIdLst>
    <p:sldId id="432" r:id="rId2"/>
    <p:sldId id="433" r:id="rId3"/>
    <p:sldId id="422" r:id="rId4"/>
    <p:sldId id="423" r:id="rId5"/>
    <p:sldId id="424" r:id="rId6"/>
    <p:sldId id="425" r:id="rId7"/>
    <p:sldId id="426" r:id="rId8"/>
    <p:sldId id="434" r:id="rId9"/>
    <p:sldId id="445" r:id="rId10"/>
    <p:sldId id="332" r:id="rId11"/>
    <p:sldId id="428" r:id="rId12"/>
    <p:sldId id="429" r:id="rId13"/>
    <p:sldId id="446" r:id="rId14"/>
    <p:sldId id="387" r:id="rId15"/>
    <p:sldId id="353" r:id="rId16"/>
    <p:sldId id="411" r:id="rId17"/>
    <p:sldId id="430" r:id="rId18"/>
    <p:sldId id="412" r:id="rId19"/>
    <p:sldId id="354" r:id="rId20"/>
    <p:sldId id="435" r:id="rId21"/>
    <p:sldId id="357" r:id="rId22"/>
    <p:sldId id="436" r:id="rId23"/>
    <p:sldId id="359" r:id="rId24"/>
    <p:sldId id="416" r:id="rId25"/>
    <p:sldId id="417" r:id="rId26"/>
    <p:sldId id="418" r:id="rId27"/>
    <p:sldId id="361" r:id="rId28"/>
    <p:sldId id="362" r:id="rId29"/>
    <p:sldId id="365" r:id="rId30"/>
    <p:sldId id="366" r:id="rId31"/>
    <p:sldId id="367" r:id="rId32"/>
    <p:sldId id="437" r:id="rId33"/>
    <p:sldId id="447" r:id="rId34"/>
    <p:sldId id="389" r:id="rId35"/>
    <p:sldId id="370" r:id="rId36"/>
    <p:sldId id="438" r:id="rId37"/>
    <p:sldId id="382" r:id="rId38"/>
    <p:sldId id="439" r:id="rId39"/>
    <p:sldId id="372" r:id="rId40"/>
    <p:sldId id="440" r:id="rId41"/>
    <p:sldId id="376" r:id="rId42"/>
    <p:sldId id="378" r:id="rId43"/>
    <p:sldId id="380" r:id="rId44"/>
    <p:sldId id="379" r:id="rId45"/>
    <p:sldId id="381" r:id="rId46"/>
    <p:sldId id="441" r:id="rId47"/>
    <p:sldId id="390" r:id="rId48"/>
    <p:sldId id="391" r:id="rId49"/>
    <p:sldId id="392" r:id="rId50"/>
    <p:sldId id="396" r:id="rId51"/>
    <p:sldId id="397" r:id="rId52"/>
    <p:sldId id="399" r:id="rId53"/>
    <p:sldId id="398" r:id="rId54"/>
    <p:sldId id="448" r:id="rId55"/>
    <p:sldId id="384" r:id="rId56"/>
    <p:sldId id="449" r:id="rId57"/>
    <p:sldId id="402" r:id="rId58"/>
    <p:sldId id="403" r:id="rId59"/>
    <p:sldId id="404" r:id="rId60"/>
    <p:sldId id="420" r:id="rId61"/>
    <p:sldId id="442" r:id="rId62"/>
    <p:sldId id="444" r:id="rId63"/>
    <p:sldId id="443" r:id="rId64"/>
  </p:sldIdLst>
  <p:sldSz cx="9144000" cy="6858000" type="screen4x3"/>
  <p:notesSz cx="6858000" cy="92964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3366FF"/>
    <a:srgbClr val="00CC66"/>
    <a:srgbClr val="FF0066"/>
    <a:srgbClr val="003366"/>
    <a:srgbClr val="000066"/>
    <a:srgbClr val="CCEC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0" autoAdjust="0"/>
    <p:restoredTop sz="94643"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40" y="-84"/>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4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B63E875D-834B-489B-A599-289BBBF6C57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5779"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75781"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5783"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E9FF680-673C-4349-B432-FD06B4AC1D8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397F4F1-4AE5-4339-B25A-3073ABC85592}" type="slidenum">
              <a:rPr lang="en-US" smtClean="0"/>
              <a:pPr/>
              <a:t>10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004B121-FBAB-4809-AC37-02A158E5E9FE}" type="slidenum">
              <a:rPr lang="en-US" smtClean="0"/>
              <a:pPr/>
              <a:t>11</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z="1600" smtClean="0"/>
              <a:t>An Iterator provides a uniform way to traverse a data structure.</a:t>
            </a:r>
          </a:p>
          <a:p>
            <a:r>
              <a:rPr lang="en-US" sz="1600" smtClean="0"/>
              <a:t/>
            </a:r>
            <a:br>
              <a:rPr lang="en-US" sz="1600" smtClean="0"/>
            </a:br>
            <a:r>
              <a:rPr lang="en-US" sz="1600" smtClean="0"/>
              <a:t>As ArrayList, LinkedList, and Set all have Iterators, you can access the references in these structures using the same set of methods.  Iterators create uniformity and make accessing the data structure references a similar process.</a:t>
            </a:r>
          </a:p>
          <a:p>
            <a:endParaRPr lang="en-US" sz="1600" smtClean="0"/>
          </a:p>
          <a:p>
            <a:endParaRPr lang="en-US" sz="16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1CB378-645F-4B0A-8919-3FB6C7046545}" type="slidenum">
              <a:rPr lang="en-US" smtClean="0"/>
              <a:pPr/>
              <a:t>12</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E8F5A10-AFAB-42D1-B635-3E37AD056009}" type="slidenum">
              <a:rPr lang="en-US" smtClean="0"/>
              <a:pPr/>
              <a:t>14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8400A9-0707-48AA-86EE-831DCF95CD59}" type="slidenum">
              <a:rPr lang="en-US" smtClean="0"/>
              <a:pPr/>
              <a:t>15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600" smtClean="0"/>
              <a:t>An iterator provides a standard way to access all of the items in a data structure.</a:t>
            </a:r>
          </a:p>
          <a:p>
            <a:endParaRPr lang="en-US" sz="1600" smtClean="0"/>
          </a:p>
          <a:p>
            <a:r>
              <a:rPr lang="en-US" sz="1600" smtClean="0"/>
              <a:t>An iterator allows movement from one reference to the next.</a:t>
            </a:r>
          </a:p>
          <a:p>
            <a:r>
              <a:rPr lang="en-US" sz="1600" smtClean="0"/>
              <a:t>When the </a:t>
            </a:r>
            <a:r>
              <a:rPr lang="en-US" sz="1600" smtClean="0">
                <a:latin typeface="Courier New" pitchFamily="49" charset="0"/>
              </a:rPr>
              <a:t>next()</a:t>
            </a:r>
            <a:r>
              <a:rPr lang="en-US" sz="1600" smtClean="0"/>
              <a:t> method is called, the next reference in the list is returned and the iterator moves to the next reference.  </a:t>
            </a:r>
          </a:p>
          <a:p>
            <a:r>
              <a:rPr lang="en-US" sz="1600" smtClean="0"/>
              <a:t>The next methods movement is based on the data structure that the iterator is working 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46D00D9-BD21-4BC6-B9C1-5271CDB686C2}" type="slidenum">
              <a:rPr lang="en-US" smtClean="0"/>
              <a:pPr/>
              <a:t>16</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z="1600" smtClean="0"/>
              <a:t>An iterator essentially points to an area in front of each reference.   It starts out pointing in front of the 1</a:t>
            </a:r>
            <a:r>
              <a:rPr lang="en-US" sz="1600" baseline="30000" smtClean="0"/>
              <a:t>st</a:t>
            </a:r>
            <a:r>
              <a:rPr lang="en-US" sz="1600" smtClean="0"/>
              <a:t> reference.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C63C2CE-CD4D-44E8-A7F0-318EF6989E04}" type="slidenum">
              <a:rPr lang="en-US" smtClean="0"/>
              <a:pPr/>
              <a:t>17</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CF9FE58-695A-4749-A043-43B3840D2F68}" type="slidenum">
              <a:rPr lang="en-US" smtClean="0"/>
              <a:pPr/>
              <a:t>18</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smtClean="0"/>
          </a:p>
          <a:p>
            <a:r>
              <a:rPr lang="en-US" sz="1600" smtClean="0"/>
              <a:t>In the example above, </a:t>
            </a:r>
            <a:r>
              <a:rPr lang="en-US" sz="1600" smtClean="0">
                <a:latin typeface="Courier New" pitchFamily="49" charset="0"/>
              </a:rPr>
              <a:t>next()</a:t>
            </a:r>
            <a:r>
              <a:rPr lang="en-US" sz="1600" smtClean="0"/>
              <a:t> causes the iterator to slide past </a:t>
            </a:r>
            <a:r>
              <a:rPr lang="en-US" sz="1600" smtClean="0">
                <a:latin typeface="Courier New" pitchFamily="49" charset="0"/>
              </a:rPr>
              <a:t>"at" </a:t>
            </a:r>
            <a:r>
              <a:rPr lang="en-US" sz="1600" smtClean="0"/>
              <a:t>and stop in front of</a:t>
            </a:r>
            <a:r>
              <a:rPr lang="en-US" sz="1600" smtClean="0">
                <a:latin typeface="Courier New" pitchFamily="49" charset="0"/>
              </a:rPr>
              <a:t> "is".</a:t>
            </a:r>
            <a:r>
              <a:rPr lang="en-US" sz="1600" smtClean="0"/>
              <a:t>  </a:t>
            </a:r>
            <a:r>
              <a:rPr lang="en-US" sz="1600" smtClean="0">
                <a:latin typeface="Courier New" pitchFamily="49" charset="0"/>
              </a:rPr>
              <a:t>next() </a:t>
            </a:r>
            <a:r>
              <a:rPr lang="en-US" sz="1600" smtClean="0"/>
              <a:t>returns the reference to </a:t>
            </a:r>
            <a:r>
              <a:rPr lang="en-US" sz="1600" smtClean="0">
                <a:latin typeface="Courier New" pitchFamily="49" charset="0"/>
              </a:rPr>
              <a:t>"at".</a:t>
            </a:r>
          </a:p>
          <a:p>
            <a:r>
              <a:rPr lang="en-US" sz="1600" smtClean="0">
                <a:cs typeface="Times New Roman" pitchFamily="18" charset="0"/>
              </a:rPr>
              <a:t>So, behind the scenes,</a:t>
            </a:r>
            <a:r>
              <a:rPr lang="en-US" sz="1600" smtClean="0"/>
              <a:t> </a:t>
            </a:r>
            <a:r>
              <a:rPr lang="en-US" sz="1600" smtClean="0">
                <a:latin typeface="Courier New" pitchFamily="49" charset="0"/>
              </a:rPr>
              <a:t>"at"</a:t>
            </a:r>
            <a:r>
              <a:rPr lang="en-US" sz="1600" smtClean="0"/>
              <a:t>  is returend  and  </a:t>
            </a:r>
            <a:r>
              <a:rPr lang="en-US" sz="1600" smtClean="0">
                <a:latin typeface="Courier New" pitchFamily="49" charset="0"/>
              </a:rPr>
              <a:t>"is" </a:t>
            </a:r>
            <a:r>
              <a:rPr lang="en-US" sz="1600" smtClean="0">
                <a:cs typeface="Times New Roman" pitchFamily="18" charset="0"/>
              </a:rPr>
              <a:t>is saved as the new current position. </a:t>
            </a:r>
          </a:p>
          <a:p>
            <a:endParaRPr lang="en-US" smtClean="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0C923A8-7B4C-4EFE-BAD5-CC626903D5B9}" type="slidenum">
              <a:rPr lang="en-US" smtClean="0"/>
              <a:pPr/>
              <a:t>19</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mtClean="0"/>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0AF4BDE-4BAA-4160-B266-FCCC5E2C8EA8}" type="slidenum">
              <a:rPr lang="en-US" smtClean="0"/>
              <a:pPr/>
              <a:t>21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3A6D308-6EC6-4EFD-ABB1-4721CF9B43C1}" type="slidenum">
              <a:rPr lang="en-US" smtClean="0"/>
              <a:pPr/>
              <a:t>23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D71A771-FA55-4BDC-B4BE-9E57366A3A30}" type="slidenum">
              <a:rPr lang="en-US" smtClean="0"/>
              <a:pPr/>
              <a:t>24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smtClean="0"/>
          </a:p>
          <a:p>
            <a:endParaRPr lang="en-US" sz="1600" smtClean="0"/>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8CAA2EA-ADD3-4E12-96B8-4F3D6C338706}" type="slidenum">
              <a:rPr lang="en-US" smtClean="0"/>
              <a:pPr/>
              <a:t>25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smtClean="0"/>
          </a:p>
          <a:p>
            <a:r>
              <a:rPr lang="en-US" sz="1600" smtClean="0"/>
              <a:t>In the example above, </a:t>
            </a:r>
            <a:r>
              <a:rPr lang="en-US" sz="1600" smtClean="0">
                <a:latin typeface="Courier New" pitchFamily="49" charset="0"/>
              </a:rPr>
              <a:t>next()</a:t>
            </a:r>
            <a:r>
              <a:rPr lang="en-US" sz="1600" smtClean="0"/>
              <a:t> causes the iterator to slide past </a:t>
            </a:r>
            <a:r>
              <a:rPr lang="en-US" sz="1600" smtClean="0">
                <a:latin typeface="Courier New" pitchFamily="49" charset="0"/>
              </a:rPr>
              <a:t>"at" </a:t>
            </a:r>
            <a:r>
              <a:rPr lang="en-US" sz="1600" smtClean="0"/>
              <a:t>and stop in front of</a:t>
            </a:r>
            <a:r>
              <a:rPr lang="en-US" sz="1600" smtClean="0">
                <a:latin typeface="Courier New" pitchFamily="49" charset="0"/>
              </a:rPr>
              <a:t> "is".</a:t>
            </a:r>
            <a:r>
              <a:rPr lang="en-US" sz="1600" smtClean="0"/>
              <a:t>  </a:t>
            </a:r>
            <a:r>
              <a:rPr lang="en-US" sz="1600" smtClean="0">
                <a:latin typeface="Courier New" pitchFamily="49" charset="0"/>
              </a:rPr>
              <a:t>next() </a:t>
            </a:r>
            <a:r>
              <a:rPr lang="en-US" sz="1600" smtClean="0"/>
              <a:t>returns the reference to </a:t>
            </a:r>
            <a:r>
              <a:rPr lang="en-US" sz="1600" smtClean="0">
                <a:latin typeface="Courier New" pitchFamily="49" charset="0"/>
              </a:rPr>
              <a:t>"at"</a:t>
            </a:r>
            <a:r>
              <a:rPr lang="en-US" sz="1600" smtClean="0"/>
              <a:t>.  </a:t>
            </a:r>
          </a:p>
          <a:p>
            <a:endParaRPr lang="en-US" sz="1600" smtClean="0"/>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67F3275-199E-45DC-9E28-B5980341A73D}" type="slidenum">
              <a:rPr lang="en-US" smtClean="0"/>
              <a:pPr/>
              <a:t>26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sz="1600" smtClean="0"/>
              <a:t>Remove always removes the last reference returned by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Remove can only be called after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a:t>
            </a:r>
          </a:p>
          <a:p>
            <a:endParaRPr lang="en-US" sz="1600" smtClean="0"/>
          </a:p>
          <a:p>
            <a:r>
              <a:rPr lang="en-US" sz="1600" smtClean="0">
                <a:latin typeface="Courier New" pitchFamily="49" charset="0"/>
              </a:rPr>
              <a:t>next()</a:t>
            </a:r>
          </a:p>
          <a:p>
            <a:r>
              <a:rPr lang="en-US" sz="1600" smtClean="0">
                <a:latin typeface="Courier New" pitchFamily="49" charset="0"/>
              </a:rPr>
              <a:t>remove()</a:t>
            </a:r>
          </a:p>
          <a:p>
            <a:r>
              <a:rPr lang="en-US" sz="1600" smtClean="0">
                <a:latin typeface="Courier New" pitchFamily="49" charset="0"/>
              </a:rPr>
              <a:t>remove()</a:t>
            </a:r>
            <a:r>
              <a:rPr lang="en-US" sz="1600" smtClean="0"/>
              <a:t>   //blows up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4C3472E-5A27-4894-ACB7-39C0227312D1}" type="slidenum">
              <a:rPr lang="en-US" smtClean="0"/>
              <a:pPr/>
              <a:t>27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sz="1600" smtClean="0"/>
              <a:t>Remove always removes the last reference returned by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Remove can only be called after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a:t>
            </a:r>
          </a:p>
          <a:p>
            <a:endParaRPr lang="en-US" sz="1600" smtClean="0"/>
          </a:p>
          <a:p>
            <a:r>
              <a:rPr lang="en-US" sz="1600" smtClean="0">
                <a:latin typeface="Courier New" pitchFamily="49" charset="0"/>
              </a:rPr>
              <a:t>next()</a:t>
            </a:r>
          </a:p>
          <a:p>
            <a:r>
              <a:rPr lang="en-US" sz="1600" smtClean="0">
                <a:latin typeface="Courier New" pitchFamily="49" charset="0"/>
              </a:rPr>
              <a:t>remove()</a:t>
            </a:r>
          </a:p>
          <a:p>
            <a:r>
              <a:rPr lang="en-US" sz="1600" smtClean="0">
                <a:latin typeface="Courier New" pitchFamily="49" charset="0"/>
              </a:rPr>
              <a:t>remove()</a:t>
            </a:r>
            <a:r>
              <a:rPr lang="en-US" sz="1600" smtClean="0"/>
              <a:t>   //blows up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14DAE9B-28D7-4A5E-81F8-BF911C25B0A9}" type="slidenum">
              <a:rPr lang="en-US" smtClean="0"/>
              <a:pPr/>
              <a:t>28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4B981B6-CBA4-44CA-B298-2E6DD40CE72C}" type="slidenum">
              <a:rPr lang="en-US" smtClean="0"/>
              <a:pPr/>
              <a:t>29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smtClean="0"/>
          </a:p>
          <a:p>
            <a:r>
              <a:rPr lang="en-US" sz="1600" smtClean="0"/>
              <a:t>In the example above, </a:t>
            </a:r>
            <a:r>
              <a:rPr lang="en-US" sz="1600" smtClean="0">
                <a:latin typeface="Courier New" pitchFamily="49" charset="0"/>
              </a:rPr>
              <a:t>next()</a:t>
            </a:r>
            <a:r>
              <a:rPr lang="en-US" sz="1600" smtClean="0"/>
              <a:t> causes the iterator to slide past </a:t>
            </a:r>
            <a:r>
              <a:rPr lang="en-US" sz="1600" smtClean="0">
                <a:latin typeface="Courier New" pitchFamily="49" charset="0"/>
              </a:rPr>
              <a:t>"at" </a:t>
            </a:r>
            <a:r>
              <a:rPr lang="en-US" sz="1600" smtClean="0"/>
              <a:t>and stop in front of</a:t>
            </a:r>
            <a:r>
              <a:rPr lang="en-US" sz="1600" smtClean="0">
                <a:latin typeface="Courier New" pitchFamily="49" charset="0"/>
              </a:rPr>
              <a:t> "is".</a:t>
            </a:r>
            <a:r>
              <a:rPr lang="en-US" sz="1600" smtClean="0"/>
              <a:t>  </a:t>
            </a:r>
            <a:r>
              <a:rPr lang="en-US" sz="1600" smtClean="0">
                <a:latin typeface="Courier New" pitchFamily="49" charset="0"/>
              </a:rPr>
              <a:t>next() </a:t>
            </a:r>
            <a:r>
              <a:rPr lang="en-US" sz="1600" smtClean="0"/>
              <a:t>returns the reference to </a:t>
            </a:r>
            <a:r>
              <a:rPr lang="en-US" sz="1600" smtClean="0">
                <a:latin typeface="Courier New" pitchFamily="49" charset="0"/>
              </a:rPr>
              <a:t>"at"</a:t>
            </a:r>
            <a:r>
              <a:rPr lang="en-US" sz="1600" smtClean="0"/>
              <a:t>.  </a:t>
            </a:r>
          </a:p>
          <a:p>
            <a:endParaRPr lang="en-US" sz="1600" smtClean="0"/>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08DFA4-0E7A-4EC4-89AA-6BD2084928A9}" type="slidenum">
              <a:rPr lang="en-US" smtClean="0"/>
              <a:pPr/>
              <a:t>3</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685800" y="4416425"/>
            <a:ext cx="5486400" cy="4183063"/>
          </a:xfrm>
          <a:noFill/>
          <a:ln/>
        </p:spPr>
        <p:txBody>
          <a:bodyPr/>
          <a:lstStyle/>
          <a:p>
            <a:r>
              <a:rPr lang="en-US" sz="1600" smtClean="0"/>
              <a:t>All variables in Java that refer to Objects are called references.   Reference variables store the location / memory address of the actual Object.  For most situations, the value stored in a reference is a memory address.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379D188-250B-4DD6-8D73-CAC4129F7242}" type="slidenum">
              <a:rPr lang="en-US" smtClean="0"/>
              <a:pPr/>
              <a:t>30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sz="1600" smtClean="0"/>
              <a:t>Remove always removes the last reference returned by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Remove can only be called after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a:t>
            </a:r>
          </a:p>
          <a:p>
            <a:endParaRPr lang="en-US" sz="1600" smtClean="0"/>
          </a:p>
          <a:p>
            <a:r>
              <a:rPr lang="en-US" sz="1600" smtClean="0">
                <a:latin typeface="Courier New" pitchFamily="49" charset="0"/>
              </a:rPr>
              <a:t>next()</a:t>
            </a:r>
          </a:p>
          <a:p>
            <a:r>
              <a:rPr lang="en-US" sz="1600" smtClean="0">
                <a:latin typeface="Courier New" pitchFamily="49" charset="0"/>
              </a:rPr>
              <a:t>remove()</a:t>
            </a:r>
          </a:p>
          <a:p>
            <a:r>
              <a:rPr lang="en-US" sz="1600" smtClean="0">
                <a:latin typeface="Courier New" pitchFamily="49" charset="0"/>
              </a:rPr>
              <a:t>remove()</a:t>
            </a:r>
            <a:r>
              <a:rPr lang="en-US" sz="1600" smtClean="0"/>
              <a:t>   //blows up</a:t>
            </a:r>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60B217B-F10B-4217-97F3-9973B90B1392}" type="slidenum">
              <a:rPr lang="en-US" smtClean="0"/>
              <a:pPr/>
              <a:t>31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r>
              <a:rPr lang="en-US" sz="1600" smtClean="0"/>
              <a:t>Remove always removed the last reference returned by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Remove can only be called after a call to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a:t>
            </a:r>
          </a:p>
          <a:p>
            <a:endParaRPr lang="en-US" sz="1600" smtClean="0"/>
          </a:p>
          <a:p>
            <a:r>
              <a:rPr lang="en-US" sz="1600" smtClean="0">
                <a:latin typeface="Courier New" pitchFamily="49" charset="0"/>
              </a:rPr>
              <a:t>next()</a:t>
            </a:r>
          </a:p>
          <a:p>
            <a:r>
              <a:rPr lang="en-US" sz="1600" smtClean="0">
                <a:latin typeface="Courier New" pitchFamily="49" charset="0"/>
              </a:rPr>
              <a:t>remove()</a:t>
            </a:r>
          </a:p>
          <a:p>
            <a:r>
              <a:rPr lang="en-US" sz="1600" smtClean="0">
                <a:latin typeface="Courier New" pitchFamily="49" charset="0"/>
              </a:rPr>
              <a:t>remove()</a:t>
            </a:r>
            <a:r>
              <a:rPr lang="en-US" sz="1600" smtClean="0"/>
              <a:t>   //blows up</a:t>
            </a:r>
          </a:p>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A213163-29F9-458D-A611-F277C7E7DF17}" type="slidenum">
              <a:rPr lang="en-US" smtClean="0"/>
              <a:pPr/>
              <a:t>34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ACD3849-1554-4674-869C-F67E74689151}" type="slidenum">
              <a:rPr lang="en-US" smtClean="0"/>
              <a:pPr/>
              <a:t>35</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BE6B6AE-D447-47B6-9A2E-63E7E52C5586}" type="slidenum">
              <a:rPr lang="en-US" smtClean="0"/>
              <a:pPr/>
              <a:t>37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the next reference in the list is returned and the iterator moves up one spot.</a:t>
            </a:r>
          </a:p>
          <a:p>
            <a:endParaRPr lang="en-US" sz="1600" smtClean="0"/>
          </a:p>
          <a:p>
            <a:r>
              <a:rPr lang="en-US" sz="1600" smtClean="0"/>
              <a:t>When the </a:t>
            </a:r>
            <a:r>
              <a:rPr lang="en-US" sz="1600" smtClean="0">
                <a:latin typeface="Courier New" pitchFamily="49" charset="0"/>
              </a:rPr>
              <a:t>previous()</a:t>
            </a:r>
            <a:r>
              <a:rPr lang="en-US" sz="1600" smtClean="0"/>
              <a:t> method is called, the previous reference in the list is returned and the iterator moves back one spot.</a:t>
            </a:r>
          </a:p>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7EFD968-6394-4C65-90A3-C4666D013053}" type="slidenum">
              <a:rPr lang="en-US" smtClean="0"/>
              <a:pPr/>
              <a:t>39</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previous()</a:t>
            </a:r>
            <a:r>
              <a:rPr lang="en-US" sz="1600" smtClean="0"/>
              <a:t> method is called, the previous reference in the list is returned and the iterator moves back one spot.</a:t>
            </a:r>
          </a:p>
          <a:p>
            <a:r>
              <a:rPr lang="en-US" sz="1600" smtClean="0"/>
              <a:t>The </a:t>
            </a:r>
            <a:r>
              <a:rPr lang="en-US" sz="1600" smtClean="0">
                <a:latin typeface="Courier New" pitchFamily="49" charset="0"/>
              </a:rPr>
              <a:t>set()</a:t>
            </a:r>
            <a:r>
              <a:rPr lang="en-US" sz="1600" smtClean="0"/>
              <a:t> method always modifies the last reference returned by a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call.</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62AE556-A93E-4615-80FF-F5F11C38CA0C}" type="slidenum">
              <a:rPr lang="en-US" smtClean="0"/>
              <a:pPr/>
              <a:t>4</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685800" y="4416425"/>
            <a:ext cx="5486400" cy="4183063"/>
          </a:xfrm>
          <a:noFill/>
          <a:ln/>
        </p:spPr>
        <p:txBody>
          <a:bodyPr/>
          <a:lstStyle/>
          <a:p>
            <a:r>
              <a:rPr lang="en-US" sz="1600" smtClean="0"/>
              <a:t>In this example, x and y both the store the location / address of </a:t>
            </a:r>
            <a:r>
              <a:rPr lang="en-US" sz="1600" smtClean="0">
                <a:latin typeface="Courier New" pitchFamily="49" charset="0"/>
              </a:rPr>
              <a:t>Chuck</a:t>
            </a:r>
            <a:r>
              <a:rPr lang="en-US" sz="1600" smtClean="0"/>
              <a:t>.  There is only one String containing </a:t>
            </a:r>
            <a:r>
              <a:rPr lang="en-US" sz="1600" smtClean="0">
                <a:latin typeface="Courier New" pitchFamily="49" charset="0"/>
              </a:rPr>
              <a:t>Chuck</a:t>
            </a:r>
            <a:r>
              <a:rPr lang="en-US" sz="1600" smtClean="0"/>
              <a:t>.   There are two reference variables storing the location / address of </a:t>
            </a:r>
            <a:r>
              <a:rPr lang="en-US" sz="1600" smtClean="0">
                <a:latin typeface="Courier New" pitchFamily="49" charset="0"/>
              </a:rPr>
              <a:t>Chuck</a:t>
            </a:r>
            <a:r>
              <a:rPr lang="en-US" sz="1600" smtClean="0"/>
              <a:t>.</a:t>
            </a:r>
          </a:p>
          <a:p>
            <a:endParaRPr lang="en-US" sz="1600" smtClean="0"/>
          </a:p>
          <a:p>
            <a:r>
              <a:rPr lang="en-US" sz="1600" smtClean="0"/>
              <a:t>For this example, </a:t>
            </a:r>
            <a:r>
              <a:rPr lang="en-US" sz="1600" smtClean="0">
                <a:latin typeface="Courier New" pitchFamily="49" charset="0"/>
              </a:rPr>
              <a:t>x==y</a:t>
            </a:r>
            <a:r>
              <a:rPr lang="en-US" sz="1600" smtClean="0"/>
              <a:t> is true. </a:t>
            </a:r>
            <a:r>
              <a:rPr lang="en-US" sz="1600" smtClean="0">
                <a:latin typeface="Courier New" pitchFamily="49" charset="0"/>
              </a:rPr>
              <a:t>x==y</a:t>
            </a:r>
            <a:r>
              <a:rPr lang="en-US" sz="1600" smtClean="0"/>
              <a:t> compares the values stored in x and y.  x and y both store the same location / address.</a:t>
            </a:r>
          </a:p>
          <a:p>
            <a:endParaRPr lang="en-US" sz="1600" smtClean="0"/>
          </a:p>
          <a:p>
            <a:r>
              <a:rPr lang="en-US" sz="1600" smtClean="0"/>
              <a:t>For this example, </a:t>
            </a:r>
            <a:r>
              <a:rPr lang="en-US" sz="1600" smtClean="0">
                <a:latin typeface="Courier New" pitchFamily="49" charset="0"/>
              </a:rPr>
              <a:t>x.equals(y)</a:t>
            </a:r>
            <a:r>
              <a:rPr lang="en-US" sz="1600" smtClean="0"/>
              <a:t> is true. </a:t>
            </a:r>
            <a:r>
              <a:rPr lang="en-US" sz="1600" smtClean="0">
                <a:latin typeface="Courier New" pitchFamily="49" charset="0"/>
              </a:rPr>
              <a:t>x.equals(y)</a:t>
            </a:r>
            <a:r>
              <a:rPr lang="en-US" sz="1600" smtClean="0"/>
              <a:t>compares the contents of the Objects referred to by x and y. </a:t>
            </a:r>
            <a:r>
              <a:rPr lang="en-US" sz="1600" smtClean="0">
                <a:latin typeface="Courier New" pitchFamily="49" charset="0"/>
              </a:rPr>
              <a:t>Chuck</a:t>
            </a:r>
            <a:r>
              <a:rPr lang="en-US" sz="1600" smtClean="0"/>
              <a:t> is being compared to </a:t>
            </a:r>
            <a:r>
              <a:rPr lang="en-US" sz="1600" smtClean="0">
                <a:latin typeface="Courier New" pitchFamily="49" charset="0"/>
              </a:rPr>
              <a:t>Chuck</a:t>
            </a:r>
            <a:r>
              <a:rPr lang="en-US" sz="1600" smtClean="0"/>
              <a:t>.  </a:t>
            </a:r>
          </a:p>
          <a:p>
            <a:endParaRPr lang="en-US" sz="16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D05F2376-47C4-42B4-8B0A-C419CD7B31D8}" type="slidenum">
              <a:rPr lang="en-US" smtClean="0"/>
              <a:pPr/>
              <a:t>41</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set()</a:t>
            </a:r>
            <a:r>
              <a:rPr lang="en-US" sz="1600" smtClean="0"/>
              <a:t> method always modifies the last reference returned by a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call.</a:t>
            </a:r>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2A1108D-C40E-4B11-BD38-E2DCF97031B7}" type="slidenum">
              <a:rPr lang="en-US" smtClean="0"/>
              <a:pPr/>
              <a:t>42</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1108868-BA2D-4136-B883-D1646277CB9E}" type="slidenum">
              <a:rPr lang="en-US" smtClean="0"/>
              <a:pPr/>
              <a:t>43</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z="1600" smtClean="0"/>
          </a:p>
          <a:p>
            <a:r>
              <a:rPr lang="en-US" sz="1600" smtClean="0"/>
              <a:t>In the example above, </a:t>
            </a:r>
            <a:r>
              <a:rPr lang="en-US" sz="1600" smtClean="0">
                <a:latin typeface="Courier New" pitchFamily="49" charset="0"/>
              </a:rPr>
              <a:t>next()</a:t>
            </a:r>
            <a:r>
              <a:rPr lang="en-US" sz="1600" smtClean="0"/>
              <a:t> causes the iterator to slide past </a:t>
            </a:r>
            <a:r>
              <a:rPr lang="en-US" sz="1600" smtClean="0">
                <a:latin typeface="Courier New" pitchFamily="49" charset="0"/>
              </a:rPr>
              <a:t>"at" </a:t>
            </a:r>
            <a:r>
              <a:rPr lang="en-US" sz="1600" smtClean="0"/>
              <a:t>and stop in front of</a:t>
            </a:r>
            <a:r>
              <a:rPr lang="en-US" sz="1600" smtClean="0">
                <a:latin typeface="Courier New" pitchFamily="49" charset="0"/>
              </a:rPr>
              <a:t> "is".</a:t>
            </a:r>
            <a:r>
              <a:rPr lang="en-US" sz="1600" smtClean="0"/>
              <a:t>  </a:t>
            </a:r>
            <a:r>
              <a:rPr lang="en-US" sz="1600" smtClean="0">
                <a:latin typeface="Courier New" pitchFamily="49" charset="0"/>
              </a:rPr>
              <a:t>next() </a:t>
            </a:r>
            <a:r>
              <a:rPr lang="en-US" sz="1600" smtClean="0"/>
              <a:t>returns the reference to </a:t>
            </a:r>
            <a:r>
              <a:rPr lang="en-US" sz="1600" smtClean="0">
                <a:latin typeface="Courier New" pitchFamily="49" charset="0"/>
              </a:rPr>
              <a:t>"at"</a:t>
            </a:r>
            <a:r>
              <a:rPr lang="en-US" sz="1600" smtClean="0"/>
              <a:t>.  </a:t>
            </a:r>
          </a:p>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275004C0-BF36-4EE5-A12D-14A5683ADA3A}" type="slidenum">
              <a:rPr lang="en-US" smtClean="0"/>
              <a:pPr/>
              <a:t>44</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set()</a:t>
            </a:r>
            <a:r>
              <a:rPr lang="en-US" sz="1600" smtClean="0"/>
              <a:t> method always modifies the last reference returned by a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call.</a:t>
            </a:r>
          </a:p>
          <a:p>
            <a:endParaRPr lang="en-US" sz="1600" smtClean="0"/>
          </a:p>
          <a:p>
            <a:r>
              <a:rPr lang="en-US" sz="1600" smtClean="0"/>
              <a:t>The set method can be called multiple times on the same spot.</a:t>
            </a:r>
          </a:p>
          <a:p>
            <a:endParaRPr lang="en-US" sz="1600" smtClean="0"/>
          </a:p>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ED0F942-40AA-4D10-87A7-4E7BC5FFEE23}" type="slidenum">
              <a:rPr lang="en-US" smtClean="0"/>
              <a:pPr/>
              <a:t>45</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432D5CC-A51A-44C4-8E14-96C022AA8A2F}" type="slidenum">
              <a:rPr lang="en-US" smtClean="0"/>
              <a:pPr/>
              <a:t>47</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r>
              <a:rPr lang="en-US" sz="1600" smtClean="0"/>
              <a:t>An iterator essentially points to an area in front of each reference.   It starts out pointing in front of the 1</a:t>
            </a:r>
            <a:r>
              <a:rPr lang="en-US" sz="1600" baseline="30000" smtClean="0"/>
              <a:t>st</a:t>
            </a:r>
            <a:r>
              <a:rPr lang="en-US" sz="1600" smtClean="0"/>
              <a:t> reference.</a:t>
            </a:r>
          </a:p>
          <a:p>
            <a:r>
              <a:rPr lang="en-US" sz="1600" smtClean="0"/>
              <a:t>The </a:t>
            </a:r>
            <a:r>
              <a:rPr lang="en-US" sz="1600" smtClean="0">
                <a:latin typeface="Courier New" pitchFamily="49" charset="0"/>
              </a:rPr>
              <a:t>add()</a:t>
            </a:r>
            <a:r>
              <a:rPr lang="en-US" sz="1600" smtClean="0"/>
              <a:t> method always adds the new reference in front the iterator’s current position.</a:t>
            </a:r>
          </a:p>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A3B1B51-7958-43FA-B3FA-162E3111F5D8}" type="slidenum">
              <a:rPr lang="en-US" smtClean="0"/>
              <a:pPr/>
              <a:t>48</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r>
              <a:rPr lang="en-US" sz="1600" smtClean="0"/>
              <a:t>An iterator essentially points to an area in front of each reference.   It starts out pointing in front of the 1</a:t>
            </a:r>
            <a:r>
              <a:rPr lang="en-US" sz="1600" baseline="30000" smtClean="0"/>
              <a:t>st</a:t>
            </a:r>
            <a:r>
              <a:rPr lang="en-US" sz="1600" smtClean="0"/>
              <a:t> reference.</a:t>
            </a:r>
          </a:p>
          <a:p>
            <a:r>
              <a:rPr lang="en-US" sz="1600" smtClean="0"/>
              <a:t>The </a:t>
            </a:r>
            <a:r>
              <a:rPr lang="en-US" sz="1600" smtClean="0">
                <a:latin typeface="Courier New" pitchFamily="49" charset="0"/>
              </a:rPr>
              <a:t>add()</a:t>
            </a:r>
            <a:r>
              <a:rPr lang="en-US" sz="1600" smtClean="0"/>
              <a:t> method always adds the new reference in front the iterator’s current position.</a:t>
            </a:r>
          </a:p>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41B54EB-C2EA-44F3-B689-28F0BB47F1F8}" type="slidenum">
              <a:rPr lang="en-US" smtClean="0"/>
              <a:pPr/>
              <a:t>49</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r>
              <a:rPr lang="en-US" sz="1600" smtClean="0"/>
              <a:t>An iterator essentially points to an area in front of each reference.   It starts out pointing in front of the 1</a:t>
            </a:r>
            <a:r>
              <a:rPr lang="en-US" sz="1600" baseline="30000" smtClean="0"/>
              <a:t>st</a:t>
            </a:r>
            <a:r>
              <a:rPr lang="en-US" sz="1600" smtClean="0"/>
              <a:t> reference.</a:t>
            </a:r>
          </a:p>
          <a:p>
            <a:r>
              <a:rPr lang="en-US" sz="1600" smtClean="0"/>
              <a:t>The </a:t>
            </a:r>
            <a:r>
              <a:rPr lang="en-US" sz="1600" smtClean="0">
                <a:latin typeface="Courier New" pitchFamily="49" charset="0"/>
              </a:rPr>
              <a:t>add()</a:t>
            </a:r>
            <a:r>
              <a:rPr lang="en-US" sz="1600" smtClean="0"/>
              <a:t> method always adds the new reference in front the iterator’s current spot/position.</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41DD0DA-1E2B-4119-B230-7A2E32ED5ED7}" type="slidenum">
              <a:rPr lang="en-US" smtClean="0"/>
              <a:pPr/>
              <a:t>5</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685800" y="4416425"/>
            <a:ext cx="5486400" cy="4183063"/>
          </a:xfrm>
          <a:noFill/>
          <a:ln/>
        </p:spPr>
        <p:txBody>
          <a:bodyPr/>
          <a:lstStyle/>
          <a:p>
            <a:r>
              <a:rPr lang="en-US" sz="1600" smtClean="0"/>
              <a:t>In this example, x and y both the store the location of </a:t>
            </a:r>
            <a:r>
              <a:rPr lang="en-US" sz="1600" smtClean="0">
                <a:latin typeface="Courier New" pitchFamily="49" charset="0"/>
              </a:rPr>
              <a:t>Chuck</a:t>
            </a:r>
            <a:r>
              <a:rPr lang="en-US" sz="1600" smtClean="0"/>
              <a:t>.  There is only one String containing </a:t>
            </a:r>
            <a:r>
              <a:rPr lang="en-US" sz="1600" smtClean="0">
                <a:latin typeface="Courier New" pitchFamily="49" charset="0"/>
              </a:rPr>
              <a:t>Chuck</a:t>
            </a:r>
            <a:r>
              <a:rPr lang="en-US" sz="1600" smtClean="0"/>
              <a:t>.   There are two reference variables storing the location / address of </a:t>
            </a:r>
            <a:r>
              <a:rPr lang="en-US" sz="1600" smtClean="0">
                <a:latin typeface="Courier New" pitchFamily="49" charset="0"/>
              </a:rPr>
              <a:t>Chuck</a:t>
            </a:r>
            <a:r>
              <a:rPr lang="en-US" sz="1600" smtClean="0"/>
              <a:t>.</a:t>
            </a:r>
          </a:p>
          <a:p>
            <a:endParaRPr lang="en-US" sz="1600" smtClean="0"/>
          </a:p>
          <a:p>
            <a:r>
              <a:rPr lang="en-US" sz="1600" smtClean="0"/>
              <a:t>For this example, </a:t>
            </a:r>
            <a:r>
              <a:rPr lang="en-US" sz="1600" smtClean="0">
                <a:latin typeface="Courier New" pitchFamily="49" charset="0"/>
              </a:rPr>
              <a:t>x==y</a:t>
            </a:r>
            <a:r>
              <a:rPr lang="en-US" sz="1600" smtClean="0"/>
              <a:t> is true. </a:t>
            </a:r>
            <a:r>
              <a:rPr lang="en-US" sz="1600" smtClean="0">
                <a:latin typeface="Courier New" pitchFamily="49" charset="0"/>
              </a:rPr>
              <a:t>x==y</a:t>
            </a:r>
            <a:r>
              <a:rPr lang="en-US" sz="1600" smtClean="0"/>
              <a:t> compares the values stored in x and y.  x and y both store the same location / address.</a:t>
            </a:r>
          </a:p>
          <a:p>
            <a:endParaRPr lang="en-US" sz="1600" smtClean="0"/>
          </a:p>
          <a:p>
            <a:r>
              <a:rPr lang="en-US" sz="1600" smtClean="0"/>
              <a:t>For this example, </a:t>
            </a:r>
            <a:r>
              <a:rPr lang="en-US" sz="1600" smtClean="0">
                <a:latin typeface="Courier New" pitchFamily="49" charset="0"/>
              </a:rPr>
              <a:t>x.equals(y)</a:t>
            </a:r>
            <a:r>
              <a:rPr lang="en-US" sz="1600" smtClean="0"/>
              <a:t> is true. </a:t>
            </a:r>
            <a:r>
              <a:rPr lang="en-US" sz="1600" smtClean="0">
                <a:latin typeface="Courier New" pitchFamily="49" charset="0"/>
              </a:rPr>
              <a:t>x.equals(y)</a:t>
            </a:r>
            <a:r>
              <a:rPr lang="en-US" sz="1600" smtClean="0"/>
              <a:t>compares the contents of the Objects referred to by x and y. </a:t>
            </a:r>
            <a:r>
              <a:rPr lang="en-US" sz="1600" smtClean="0">
                <a:latin typeface="Courier New" pitchFamily="49" charset="0"/>
              </a:rPr>
              <a:t>Chuck</a:t>
            </a:r>
            <a:r>
              <a:rPr lang="en-US" sz="1600" smtClean="0"/>
              <a:t> is being compared to </a:t>
            </a:r>
            <a:r>
              <a:rPr lang="en-US" sz="1600" smtClean="0">
                <a:latin typeface="Courier New" pitchFamily="49" charset="0"/>
              </a:rPr>
              <a:t>Chuck</a:t>
            </a:r>
            <a:r>
              <a:rPr lang="en-US" sz="1600" smtClean="0"/>
              <a:t>.  </a:t>
            </a:r>
          </a:p>
          <a:p>
            <a:endParaRPr lang="en-US" sz="1600" smtClean="0"/>
          </a:p>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228099A-8076-4C04-BDBC-6691A40FFE25}" type="slidenum">
              <a:rPr lang="en-US" smtClean="0"/>
              <a:pPr/>
              <a:t>50</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1EC5BE53-2876-49AD-80B2-AFEB1D129899}" type="slidenum">
              <a:rPr lang="en-US" smtClean="0"/>
              <a:pPr/>
              <a:t>51</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next()</a:t>
            </a:r>
            <a:r>
              <a:rPr lang="en-US" sz="1600" smtClean="0"/>
              <a:t> method is called, a reference to the current item is returned and the iterator moves up one spot.</a:t>
            </a:r>
          </a:p>
          <a:p>
            <a:r>
              <a:rPr lang="en-US" sz="1600" smtClean="0"/>
              <a:t/>
            </a:r>
            <a:br>
              <a:rPr lang="en-US" sz="1600" smtClean="0"/>
            </a:br>
            <a:r>
              <a:rPr lang="en-US" sz="1600" smtClean="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483E027-7EA9-4164-9B53-881EF67C300E}" type="slidenum">
              <a:rPr lang="en-US" smtClean="0"/>
              <a:pPr/>
              <a:t>52</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r>
              <a:rPr lang="en-US" sz="1600" smtClean="0"/>
              <a:t>When the </a:t>
            </a:r>
            <a:r>
              <a:rPr lang="en-US" sz="1600" smtClean="0">
                <a:latin typeface="Courier New" pitchFamily="49" charset="0"/>
              </a:rPr>
              <a:t>previous()</a:t>
            </a:r>
            <a:r>
              <a:rPr lang="en-US" sz="1600" smtClean="0"/>
              <a:t> method is called, the previous reference in the list is returned and the iterator moves back one spot.</a:t>
            </a:r>
          </a:p>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4AD278D-A0B9-4B04-9F7E-365E102A687B}" type="slidenum">
              <a:rPr lang="en-US" smtClean="0"/>
              <a:pPr/>
              <a:t>53</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set()</a:t>
            </a:r>
            <a:r>
              <a:rPr lang="en-US" sz="1600" smtClean="0"/>
              <a:t> method always modifies the last reference returned by a </a:t>
            </a:r>
            <a:r>
              <a:rPr lang="en-US" sz="1600" smtClean="0">
                <a:latin typeface="Courier New" pitchFamily="49" charset="0"/>
              </a:rPr>
              <a:t>next()</a:t>
            </a:r>
            <a:r>
              <a:rPr lang="en-US" sz="1600" smtClean="0"/>
              <a:t> or </a:t>
            </a:r>
            <a:r>
              <a:rPr lang="en-US" sz="1600" smtClean="0">
                <a:latin typeface="Courier New" pitchFamily="49" charset="0"/>
              </a:rPr>
              <a:t>previous()</a:t>
            </a:r>
            <a:r>
              <a:rPr lang="en-US" sz="1600" smtClean="0"/>
              <a:t> call.</a:t>
            </a:r>
          </a:p>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253C574-6F62-4CFB-AC68-02BB9A220122}" type="slidenum">
              <a:rPr lang="en-US" smtClean="0"/>
              <a:pPr/>
              <a:t>55</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5B6F5C95-7571-42C6-B48E-DB56678A85F0}" type="slidenum">
              <a:rPr lang="en-US" smtClean="0"/>
              <a:pPr/>
              <a:t>57</a:t>
            </a:fld>
            <a:endParaRPr lang="en-US" smtClean="0"/>
          </a:p>
        </p:txBody>
      </p:sp>
      <p:sp>
        <p:nvSpPr>
          <p:cNvPr id="137219" name="Rectangle 2"/>
          <p:cNvSpPr>
            <a:spLocks noGrp="1" noRot="1" noChangeAspect="1" noChangeArrowheads="1" noTextEdit="1"/>
          </p:cNvSpPr>
          <p:nvPr>
            <p:ph type="sldImg"/>
          </p:nvPr>
        </p:nvSpPr>
        <p:spPr>
          <a:xfrm>
            <a:off x="1106488" y="698500"/>
            <a:ext cx="4645025" cy="3482975"/>
          </a:xfrm>
          <a:ln/>
        </p:spPr>
      </p:sp>
      <p:sp>
        <p:nvSpPr>
          <p:cNvPr id="1372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5A5B1ACD-570A-420B-87F9-6016D3ED05AB}" type="slidenum">
              <a:rPr lang="en-US" smtClean="0"/>
              <a:pPr/>
              <a:t>58</a:t>
            </a:fld>
            <a:endParaRPr lang="en-US" smtClean="0"/>
          </a:p>
        </p:txBody>
      </p:sp>
      <p:sp>
        <p:nvSpPr>
          <p:cNvPr id="138243" name="Rectangle 2"/>
          <p:cNvSpPr>
            <a:spLocks noGrp="1" noRot="1" noChangeAspect="1" noChangeArrowheads="1" noTextEdit="1"/>
          </p:cNvSpPr>
          <p:nvPr>
            <p:ph type="sldImg"/>
          </p:nvPr>
        </p:nvSpPr>
        <p:spPr>
          <a:xfrm>
            <a:off x="1106488" y="698500"/>
            <a:ext cx="4645025" cy="3482975"/>
          </a:xfrm>
          <a:ln/>
        </p:spPr>
      </p:sp>
      <p:sp>
        <p:nvSpPr>
          <p:cNvPr id="1382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F216838-AC43-4AA0-8384-0C8ABD1BB411}" type="slidenum">
              <a:rPr lang="en-US" smtClean="0"/>
              <a:pPr/>
              <a:t>59</a:t>
            </a:fld>
            <a:endParaRPr lang="en-US" smtClean="0"/>
          </a:p>
        </p:txBody>
      </p:sp>
      <p:sp>
        <p:nvSpPr>
          <p:cNvPr id="139267" name="Rectangle 2"/>
          <p:cNvSpPr>
            <a:spLocks noGrp="1" noRot="1" noChangeAspect="1" noChangeArrowheads="1" noTextEdit="1"/>
          </p:cNvSpPr>
          <p:nvPr>
            <p:ph type="sldImg"/>
          </p:nvPr>
        </p:nvSpPr>
        <p:spPr>
          <a:xfrm>
            <a:off x="1106488" y="698500"/>
            <a:ext cx="4645025" cy="3482975"/>
          </a:xfrm>
          <a:ln/>
        </p:spPr>
      </p:sp>
      <p:sp>
        <p:nvSpPr>
          <p:cNvPr id="1392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B11D49D-E19C-4FD3-B51E-EB90158DB2D5}" type="slidenum">
              <a:rPr lang="en-US" smtClean="0"/>
              <a:pPr/>
              <a:t>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685800" y="4416425"/>
            <a:ext cx="5486400" cy="4183063"/>
          </a:xfrm>
          <a:noFill/>
          <a:ln/>
        </p:spPr>
        <p:txBody>
          <a:bodyPr/>
          <a:lstStyle/>
          <a:p>
            <a:r>
              <a:rPr lang="en-US" sz="1600" smtClean="0"/>
              <a:t>In this example, x stores the location / address of a String Object that stores the value </a:t>
            </a:r>
            <a:r>
              <a:rPr lang="en-US" sz="1600" smtClean="0">
                <a:latin typeface="Courier New" pitchFamily="49" charset="0"/>
              </a:rPr>
              <a:t>Chuck</a:t>
            </a:r>
            <a:r>
              <a:rPr lang="en-US" sz="1600" smtClean="0"/>
              <a:t>.   y also stores the location of a different String Object that stores the value </a:t>
            </a:r>
            <a:r>
              <a:rPr lang="en-US" sz="1600" smtClean="0">
                <a:latin typeface="Courier New" pitchFamily="49" charset="0"/>
              </a:rPr>
              <a:t>Chuck</a:t>
            </a:r>
            <a:r>
              <a:rPr lang="en-US" sz="1600" smtClean="0"/>
              <a:t>.  x and y do not store the same location / address.</a:t>
            </a:r>
          </a:p>
          <a:p>
            <a:endParaRPr lang="en-US" sz="1600" smtClean="0"/>
          </a:p>
          <a:p>
            <a:r>
              <a:rPr lang="en-US" sz="1600" smtClean="0"/>
              <a:t>For this example, </a:t>
            </a:r>
            <a:r>
              <a:rPr lang="en-US" sz="1600" smtClean="0">
                <a:latin typeface="Courier New" pitchFamily="49" charset="0"/>
              </a:rPr>
              <a:t>x==y</a:t>
            </a:r>
            <a:r>
              <a:rPr lang="en-US" sz="1600" smtClean="0"/>
              <a:t> is false.  x and y do not store the same location / address.</a:t>
            </a:r>
          </a:p>
          <a:p>
            <a:endParaRPr lang="en-US" sz="1600" smtClean="0"/>
          </a:p>
          <a:p>
            <a:r>
              <a:rPr lang="en-US" sz="1600" smtClean="0"/>
              <a:t>For this example, </a:t>
            </a:r>
            <a:r>
              <a:rPr lang="en-US" sz="1600" smtClean="0">
                <a:latin typeface="Courier New" pitchFamily="49" charset="0"/>
              </a:rPr>
              <a:t>x.equals(y)</a:t>
            </a:r>
            <a:r>
              <a:rPr lang="en-US" sz="1600" smtClean="0"/>
              <a:t> is true. </a:t>
            </a:r>
          </a:p>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97E80BE-94A6-4C77-B6A2-945CF278E712}" type="slidenum">
              <a:rPr lang="en-US" smtClean="0"/>
              <a:pPr/>
              <a:t>60</a:t>
            </a:fld>
            <a:endParaRPr lang="en-US" smtClean="0"/>
          </a:p>
        </p:txBody>
      </p:sp>
      <p:sp>
        <p:nvSpPr>
          <p:cNvPr id="140291" name="Rectangle 2"/>
          <p:cNvSpPr>
            <a:spLocks noGrp="1" noRot="1" noChangeAspect="1" noChangeArrowheads="1" noTextEdit="1"/>
          </p:cNvSpPr>
          <p:nvPr>
            <p:ph type="sldImg"/>
          </p:nvPr>
        </p:nvSpPr>
        <p:spPr>
          <a:xfrm>
            <a:off x="1106488" y="698500"/>
            <a:ext cx="4645025" cy="3482975"/>
          </a:xfrm>
          <a:ln/>
        </p:spPr>
      </p:sp>
      <p:sp>
        <p:nvSpPr>
          <p:cNvPr id="1402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smtClean="0"/>
              <a:t>©A+ Computer Science     www.apluscompsci.com                 </a:t>
            </a:r>
            <a:fld id="{DC5D744A-5FC4-41A5-895E-95E35C9166FC}" type="slidenum">
              <a:rPr lang="en-US" smtClean="0"/>
              <a:pPr/>
              <a:t>63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3CB88B5-C294-4F5C-8BCD-B3BBA5A9DC10}" type="slidenum">
              <a:rPr lang="en-US" smtClean="0"/>
              <a:pPr/>
              <a:t>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800" y="4416425"/>
            <a:ext cx="5486400" cy="4183063"/>
          </a:xfrm>
          <a:noFill/>
          <a:ln/>
        </p:spPr>
        <p:txBody>
          <a:bodyPr/>
          <a:lstStyle/>
          <a:p>
            <a:r>
              <a:rPr lang="en-US" sz="1600" smtClean="0"/>
              <a:t>In this example, x and y both the store the location / address of </a:t>
            </a:r>
            <a:r>
              <a:rPr lang="en-US" sz="1600" smtClean="0">
                <a:latin typeface="Courier New" pitchFamily="49" charset="0"/>
              </a:rPr>
              <a:t>Chuck</a:t>
            </a:r>
            <a:r>
              <a:rPr lang="en-US" sz="1600" smtClean="0"/>
              <a:t>.  There is only one String containing </a:t>
            </a:r>
            <a:r>
              <a:rPr lang="en-US" sz="1600" smtClean="0">
                <a:latin typeface="Courier New" pitchFamily="49" charset="0"/>
              </a:rPr>
              <a:t>Chuck</a:t>
            </a:r>
            <a:r>
              <a:rPr lang="en-US" sz="1600" smtClean="0"/>
              <a:t>.   There are two reference variables storing the location / address of </a:t>
            </a:r>
            <a:r>
              <a:rPr lang="en-US" sz="1600" smtClean="0">
                <a:latin typeface="Courier New" pitchFamily="49" charset="0"/>
              </a:rPr>
              <a:t>Chuck</a:t>
            </a:r>
            <a:r>
              <a:rPr lang="en-US" sz="1600" smtClean="0"/>
              <a:t>.</a:t>
            </a:r>
          </a:p>
          <a:p>
            <a:r>
              <a:rPr lang="en-US" sz="1600" smtClean="0"/>
              <a:t>At the start,  </a:t>
            </a:r>
            <a:r>
              <a:rPr lang="en-US" sz="1600" smtClean="0">
                <a:latin typeface="Courier New" pitchFamily="49" charset="0"/>
              </a:rPr>
              <a:t>x==y</a:t>
            </a:r>
            <a:r>
              <a:rPr lang="en-US" sz="1600" smtClean="0"/>
              <a:t> is true.</a:t>
            </a:r>
          </a:p>
          <a:p>
            <a:r>
              <a:rPr lang="en-US" sz="1600" smtClean="0"/>
              <a:t>x is then referred to null.  x now stores null.  y was in no way changed.  y still stores the address of </a:t>
            </a:r>
            <a:r>
              <a:rPr lang="en-US" sz="1600" smtClean="0">
                <a:latin typeface="Courier New" pitchFamily="49" charset="0"/>
              </a:rPr>
              <a:t>Chuck</a:t>
            </a:r>
            <a:r>
              <a:rPr lang="en-US" sz="1600" smtClean="0"/>
              <a:t>.</a:t>
            </a:r>
          </a:p>
          <a:p>
            <a:r>
              <a:rPr lang="en-US" sz="1600" smtClean="0"/>
              <a:t>After changing the value of x, </a:t>
            </a:r>
            <a:r>
              <a:rPr lang="en-US" sz="1600" smtClean="0">
                <a:latin typeface="Courier New" pitchFamily="49" charset="0"/>
              </a:rPr>
              <a:t>x==y</a:t>
            </a:r>
            <a:r>
              <a:rPr lang="en-US" sz="1600" smtClean="0"/>
              <a:t> is false.</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1446452-71D3-47CA-9B78-D68B5E774A9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65C997A-E0ED-43BF-8F59-40F59467006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2F36BCE-6EB0-406C-AADD-979162C6D6A3}"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8BE4B3AF-E02E-4633-A707-405A66262339}"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1BFCD80-A695-4F81-BEDB-62C2A2D4593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2C32181-61AA-40C7-A7B2-E40422B0A24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2529F3A-9CEA-4967-B579-5F9BB09FEB67}"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872ED1A-BBC5-4F1C-A960-82BC5835C4AE}"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788E96F-9CFE-49F2-B510-E284834DF7A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125259E-F6A2-49A5-955A-CACA74FFAC4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782DA5F-0A4F-45CA-8014-49C8FE9A96D0}"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5A4607DD-3677-4506-92BC-DE29CEB7CEFB}"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Iterators</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838200" y="1905000"/>
            <a:ext cx="7650163" cy="3378200"/>
          </a:xfrm>
          <a:prstGeom prst="rect">
            <a:avLst/>
          </a:prstGeom>
          <a:noFill/>
          <a:ln w="9525">
            <a:noFill/>
            <a:miter lim="800000"/>
            <a:headEnd/>
            <a:tailEnd/>
          </a:ln>
        </p:spPr>
        <p:txBody>
          <a:bodyPr wrap="none">
            <a:spAutoFit/>
          </a:bodyPr>
          <a:lstStyle/>
          <a:p>
            <a:pPr marL="457200" indent="-457200"/>
            <a:r>
              <a:rPr lang="en-US" sz="2400"/>
              <a:t>Collection, List, and Set all have methods</a:t>
            </a:r>
          </a:p>
          <a:p>
            <a:pPr marL="457200" indent="-457200"/>
            <a:r>
              <a:rPr lang="en-US" sz="2400"/>
              <a:t>that return iterators. </a:t>
            </a:r>
          </a:p>
          <a:p>
            <a:pPr marL="457200" indent="-457200"/>
            <a:r>
              <a:rPr lang="en-US" sz="2400"/>
              <a:t> </a:t>
            </a:r>
          </a:p>
          <a:p>
            <a:pPr marL="457200" indent="-457200"/>
            <a:r>
              <a:rPr lang="en-US" sz="2400"/>
              <a:t>Iterators allow you to go from item to item</a:t>
            </a:r>
          </a:p>
          <a:p>
            <a:pPr marL="457200" indent="-457200"/>
            <a:r>
              <a:rPr lang="en-US" sz="2400"/>
              <a:t>through a collection.</a:t>
            </a:r>
          </a:p>
          <a:p>
            <a:pPr marL="457200" indent="-457200"/>
            <a:endParaRPr lang="en-US" sz="2400"/>
          </a:p>
          <a:p>
            <a:pPr marL="457200" indent="-457200"/>
            <a:r>
              <a:rPr lang="en-US" sz="2400"/>
              <a:t>Map does not have an iterator, but it does have</a:t>
            </a:r>
          </a:p>
          <a:p>
            <a:pPr marL="457200" indent="-457200"/>
            <a:r>
              <a:rPr lang="en-US" sz="2400"/>
              <a:t>a keySet() method that returns a Set of all keys. </a:t>
            </a:r>
          </a:p>
          <a:p>
            <a:pPr marL="457200" indent="-457200"/>
            <a:r>
              <a:rPr lang="en-US" sz="2400"/>
              <a:t>You can get an iterator from the Set.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a:t>
            </a: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Iterators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6" name="Text Box 3"/>
          <p:cNvSpPr txBox="1">
            <a:spLocks noChangeArrowheads="1"/>
          </p:cNvSpPr>
          <p:nvPr/>
        </p:nvSpPr>
        <p:spPr bwMode="auto">
          <a:xfrm>
            <a:off x="838200" y="1905000"/>
            <a:ext cx="7410450" cy="2647950"/>
          </a:xfrm>
          <a:prstGeom prst="rect">
            <a:avLst/>
          </a:prstGeom>
          <a:noFill/>
          <a:ln w="9525">
            <a:noFill/>
            <a:miter lim="800000"/>
            <a:headEnd/>
            <a:tailEnd/>
          </a:ln>
        </p:spPr>
        <p:txBody>
          <a:bodyPr wrap="none">
            <a:spAutoFit/>
          </a:bodyPr>
          <a:lstStyle/>
          <a:p>
            <a:pPr marL="457200" indent="-457200"/>
            <a:r>
              <a:rPr lang="en-US" sz="2400"/>
              <a:t>An Iterator provides a standard way to access </a:t>
            </a:r>
          </a:p>
          <a:p>
            <a:pPr marL="457200" indent="-457200"/>
            <a:r>
              <a:rPr lang="en-US" sz="2400"/>
              <a:t>all of the references stored in a collection.  </a:t>
            </a:r>
          </a:p>
          <a:p>
            <a:pPr marL="457200" indent="-457200"/>
            <a:endParaRPr lang="en-US" sz="2400"/>
          </a:p>
          <a:p>
            <a:pPr marL="457200" indent="-457200"/>
            <a:r>
              <a:rPr lang="en-US" sz="2400"/>
              <a:t>For some Collections, TreeMap and HashSet for</a:t>
            </a:r>
          </a:p>
          <a:p>
            <a:pPr marL="457200" indent="-457200"/>
            <a:r>
              <a:rPr lang="en-US" sz="2400"/>
              <a:t>instance, the underlying data structures are</a:t>
            </a:r>
          </a:p>
          <a:p>
            <a:pPr marL="457200" indent="-457200"/>
            <a:r>
              <a:rPr lang="en-US" sz="2400"/>
              <a:t>not sequentially organized like an array.  For</a:t>
            </a:r>
          </a:p>
          <a:p>
            <a:pPr marL="457200" indent="-457200"/>
            <a:r>
              <a:rPr lang="en-US" sz="2400"/>
              <a:t>example, a tree has nodes all over the place.</a:t>
            </a:r>
          </a:p>
        </p:txBody>
      </p:sp>
      <p:sp>
        <p:nvSpPr>
          <p:cNvPr id="23557" name="Line 4"/>
          <p:cNvSpPr>
            <a:spLocks noChangeShapeType="1"/>
          </p:cNvSpPr>
          <p:nvPr/>
        </p:nvSpPr>
        <p:spPr bwMode="auto">
          <a:xfrm>
            <a:off x="4267200" y="5029200"/>
            <a:ext cx="304800" cy="228600"/>
          </a:xfrm>
          <a:prstGeom prst="line">
            <a:avLst/>
          </a:prstGeom>
          <a:noFill/>
          <a:ln w="50800">
            <a:solidFill>
              <a:srgbClr val="FF0000"/>
            </a:solidFill>
            <a:round/>
            <a:headEnd type="none" w="sm" len="sm"/>
            <a:tailEnd type="triangle" w="sm" len="sm"/>
          </a:ln>
        </p:spPr>
        <p:txBody>
          <a:bodyPr/>
          <a:lstStyle/>
          <a:p>
            <a:endParaRPr lang="en-US"/>
          </a:p>
        </p:txBody>
      </p:sp>
      <p:sp>
        <p:nvSpPr>
          <p:cNvPr id="23558" name="Oval 5"/>
          <p:cNvSpPr>
            <a:spLocks noChangeArrowheads="1"/>
          </p:cNvSpPr>
          <p:nvPr/>
        </p:nvSpPr>
        <p:spPr bwMode="auto">
          <a:xfrm>
            <a:off x="3733800" y="46482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2</a:t>
            </a:r>
          </a:p>
        </p:txBody>
      </p:sp>
      <p:sp>
        <p:nvSpPr>
          <p:cNvPr id="23559" name="Oval 6"/>
          <p:cNvSpPr>
            <a:spLocks noChangeArrowheads="1"/>
          </p:cNvSpPr>
          <p:nvPr/>
        </p:nvSpPr>
        <p:spPr bwMode="auto">
          <a:xfrm>
            <a:off x="2971800" y="51816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1</a:t>
            </a:r>
          </a:p>
        </p:txBody>
      </p:sp>
      <p:sp>
        <p:nvSpPr>
          <p:cNvPr id="23560" name="Oval 7"/>
          <p:cNvSpPr>
            <a:spLocks noChangeArrowheads="1"/>
          </p:cNvSpPr>
          <p:nvPr/>
        </p:nvSpPr>
        <p:spPr bwMode="auto">
          <a:xfrm>
            <a:off x="4495800" y="51816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3</a:t>
            </a:r>
          </a:p>
        </p:txBody>
      </p:sp>
      <p:sp>
        <p:nvSpPr>
          <p:cNvPr id="23561" name="Line 8"/>
          <p:cNvSpPr>
            <a:spLocks noChangeShapeType="1"/>
          </p:cNvSpPr>
          <p:nvPr/>
        </p:nvSpPr>
        <p:spPr bwMode="auto">
          <a:xfrm flipH="1">
            <a:off x="3429000" y="5029200"/>
            <a:ext cx="304800" cy="228600"/>
          </a:xfrm>
          <a:prstGeom prst="line">
            <a:avLst/>
          </a:prstGeom>
          <a:noFill/>
          <a:ln w="50800">
            <a:solidFill>
              <a:srgbClr val="FF0000"/>
            </a:solidFill>
            <a:round/>
            <a:headEnd type="none" w="sm" len="sm"/>
            <a:tailEnd type="triangle" w="sm" len="sm"/>
          </a:ln>
        </p:spPr>
        <p:txBody>
          <a:bodyPr/>
          <a:lstStyle/>
          <a:p>
            <a:endParaRPr lang="en-US"/>
          </a:p>
        </p:txBody>
      </p:sp>
      <p:sp>
        <p:nvSpPr>
          <p:cNvPr id="23562" name="Line 9"/>
          <p:cNvSpPr>
            <a:spLocks noChangeShapeType="1"/>
          </p:cNvSpPr>
          <p:nvPr/>
        </p:nvSpPr>
        <p:spPr bwMode="auto">
          <a:xfrm>
            <a:off x="5029200" y="5638800"/>
            <a:ext cx="304800" cy="228600"/>
          </a:xfrm>
          <a:prstGeom prst="line">
            <a:avLst/>
          </a:prstGeom>
          <a:noFill/>
          <a:ln w="50800">
            <a:solidFill>
              <a:srgbClr val="FF0000"/>
            </a:solidFill>
            <a:round/>
            <a:headEnd type="none" w="sm" len="sm"/>
            <a:tailEnd type="triangle" w="sm" len="sm"/>
          </a:ln>
        </p:spPr>
        <p:txBody>
          <a:bodyPr/>
          <a:lstStyle/>
          <a:p>
            <a:endParaRPr lang="en-US"/>
          </a:p>
        </p:txBody>
      </p:sp>
      <p:sp>
        <p:nvSpPr>
          <p:cNvPr id="23563" name="Oval 10"/>
          <p:cNvSpPr>
            <a:spLocks noChangeArrowheads="1"/>
          </p:cNvSpPr>
          <p:nvPr/>
        </p:nvSpPr>
        <p:spPr bwMode="auto">
          <a:xfrm>
            <a:off x="5257800" y="5791200"/>
            <a:ext cx="533400" cy="457200"/>
          </a:xfrm>
          <a:prstGeom prst="ellipse">
            <a:avLst/>
          </a:prstGeom>
          <a:solidFill>
            <a:srgbClr val="CCFFCC"/>
          </a:solidFill>
          <a:ln w="12700">
            <a:solidFill>
              <a:schemeClr val="tx1"/>
            </a:solidFill>
            <a:round/>
            <a:headEnd type="none" w="sm" len="sm"/>
            <a:tailEnd type="none" w="sm" len="sm"/>
          </a:ln>
        </p:spPr>
        <p:txBody>
          <a:bodyPr wrap="none" anchor="ctr"/>
          <a:lstStyle/>
          <a:p>
            <a:pPr algn="ctr"/>
            <a:r>
              <a:rPr lang="en-US" sz="2400" b="0"/>
              <a:t>4</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an </a:t>
            </a: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iterator</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80" name="Text Box 3"/>
          <p:cNvSpPr txBox="1">
            <a:spLocks noChangeArrowheads="1"/>
          </p:cNvSpPr>
          <p:nvPr/>
        </p:nvSpPr>
        <p:spPr bwMode="auto">
          <a:xfrm>
            <a:off x="762000" y="1905000"/>
            <a:ext cx="7232650" cy="1917700"/>
          </a:xfrm>
          <a:prstGeom prst="rect">
            <a:avLst/>
          </a:prstGeom>
          <a:noFill/>
          <a:ln w="9525">
            <a:noFill/>
            <a:miter lim="800000"/>
            <a:headEnd/>
            <a:tailEnd/>
          </a:ln>
        </p:spPr>
        <p:txBody>
          <a:bodyPr wrap="none">
            <a:spAutoFit/>
          </a:bodyPr>
          <a:lstStyle/>
          <a:p>
            <a:pPr marL="457200" indent="-457200"/>
            <a:r>
              <a:rPr lang="en-US" sz="2400"/>
              <a:t>By using the Iterator, the references from a</a:t>
            </a:r>
          </a:p>
          <a:p>
            <a:pPr marL="457200" indent="-457200"/>
            <a:r>
              <a:rPr lang="en-US" sz="2400"/>
              <a:t>Collection can be accessed in a more standard</a:t>
            </a:r>
          </a:p>
          <a:p>
            <a:pPr marL="457200" indent="-457200"/>
            <a:r>
              <a:rPr lang="en-US" sz="2400"/>
              <a:t>sequential-like manner without having to </a:t>
            </a:r>
          </a:p>
          <a:p>
            <a:pPr marL="457200" indent="-457200"/>
            <a:r>
              <a:rPr lang="en-US" sz="2400"/>
              <a:t>manipulate the underlying Collection </a:t>
            </a:r>
          </a:p>
          <a:p>
            <a:pPr marL="457200" indent="-457200"/>
            <a:r>
              <a:rPr lang="en-US" sz="2400"/>
              <a:t>data structure.</a:t>
            </a:r>
          </a:p>
        </p:txBody>
      </p:sp>
      <p:sp>
        <p:nvSpPr>
          <p:cNvPr id="24581" name="Text Box 4"/>
          <p:cNvSpPr txBox="1">
            <a:spLocks noChangeArrowheads="1"/>
          </p:cNvSpPr>
          <p:nvPr/>
        </p:nvSpPr>
        <p:spPr bwMode="auto">
          <a:xfrm>
            <a:off x="1371600" y="3733800"/>
            <a:ext cx="184150" cy="519113"/>
          </a:xfrm>
          <a:prstGeom prst="rect">
            <a:avLst/>
          </a:prstGeom>
          <a:noFill/>
          <a:ln w="9525">
            <a:noFill/>
            <a:miter lim="800000"/>
            <a:headEnd/>
            <a:tailEnd/>
          </a:ln>
        </p:spPr>
        <p:txBody>
          <a:bodyPr wrap="none">
            <a:spAutoFit/>
          </a:bodyPr>
          <a:lstStyle/>
          <a:p>
            <a:endParaRPr lang="en-US"/>
          </a:p>
        </p:txBody>
      </p:sp>
      <p:sp>
        <p:nvSpPr>
          <p:cNvPr id="24582" name="Rectangle 5"/>
          <p:cNvSpPr>
            <a:spLocks noChangeArrowheads="1"/>
          </p:cNvSpPr>
          <p:nvPr/>
        </p:nvSpPr>
        <p:spPr bwMode="auto">
          <a:xfrm>
            <a:off x="17526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1</a:t>
            </a:r>
          </a:p>
        </p:txBody>
      </p:sp>
      <p:sp>
        <p:nvSpPr>
          <p:cNvPr id="24583" name="Rectangle 6"/>
          <p:cNvSpPr>
            <a:spLocks noChangeArrowheads="1"/>
          </p:cNvSpPr>
          <p:nvPr/>
        </p:nvSpPr>
        <p:spPr bwMode="auto">
          <a:xfrm>
            <a:off x="31242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2</a:t>
            </a:r>
          </a:p>
        </p:txBody>
      </p:sp>
      <p:sp>
        <p:nvSpPr>
          <p:cNvPr id="24584" name="Rectangle 7"/>
          <p:cNvSpPr>
            <a:spLocks noChangeArrowheads="1"/>
          </p:cNvSpPr>
          <p:nvPr/>
        </p:nvSpPr>
        <p:spPr bwMode="auto">
          <a:xfrm>
            <a:off x="44958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3</a:t>
            </a:r>
          </a:p>
        </p:txBody>
      </p:sp>
      <p:sp>
        <p:nvSpPr>
          <p:cNvPr id="24585" name="Rectangle 8"/>
          <p:cNvSpPr>
            <a:spLocks noChangeArrowheads="1"/>
          </p:cNvSpPr>
          <p:nvPr/>
        </p:nvSpPr>
        <p:spPr bwMode="auto">
          <a:xfrm>
            <a:off x="5867400" y="44196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4</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an </a:t>
            </a: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iterator</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err="1" smtClean="0">
                <a:ln w="11430">
                  <a:solidFill>
                    <a:srgbClr val="FFFF00"/>
                  </a:solidFill>
                </a:ln>
                <a:solidFill>
                  <a:srgbClr val="0066FF"/>
                </a:solidFill>
                <a:effectLst>
                  <a:outerShdw blurRad="50800" dist="39000" dir="5460000" algn="tl">
                    <a:srgbClr val="000000">
                      <a:alpha val="38000"/>
                    </a:srgbClr>
                  </a:outerShdw>
                </a:effectLst>
              </a:rPr>
              <a:t>Iteratator</a:t>
            </a:r>
            <a:r>
              <a:rPr lang="en-US" sz="7200" dirty="0" smtClean="0">
                <a:ln w="11430">
                  <a:solidFill>
                    <a:srgbClr val="FFFF00"/>
                  </a:solidFill>
                </a:ln>
                <a:solidFill>
                  <a:srgbClr val="0066FF"/>
                </a:solidFill>
                <a:effectLst>
                  <a:outerShdw blurRad="50800" dist="39000" dir="5460000" algn="tl">
                    <a:srgbClr val="000000">
                      <a:alpha val="38000"/>
                    </a:srgbClr>
                  </a:outerShdw>
                </a:effectLst>
              </a:rPr>
              <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Interface</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157726" name="Group 30"/>
          <p:cNvGraphicFramePr>
            <a:graphicFrameLocks noGrp="1"/>
          </p:cNvGraphicFramePr>
          <p:nvPr/>
        </p:nvGraphicFramePr>
        <p:xfrm>
          <a:off x="609600" y="533400"/>
          <a:ext cx="8077200" cy="3530601"/>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removes the last ref returned by next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6646" name="Text Box 31"/>
          <p:cNvSpPr txBox="1">
            <a:spLocks noChangeArrowheads="1"/>
          </p:cNvSpPr>
          <p:nvPr/>
        </p:nvSpPr>
        <p:spPr bwMode="auto">
          <a:xfrm>
            <a:off x="2057400" y="5029200"/>
            <a:ext cx="51054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java.util.Iterator;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7652" name="Text Box 12"/>
          <p:cNvSpPr txBox="1">
            <a:spLocks noChangeArrowheads="1"/>
          </p:cNvSpPr>
          <p:nvPr/>
        </p:nvSpPr>
        <p:spPr bwMode="auto">
          <a:xfrm>
            <a:off x="533400" y="1600200"/>
            <a:ext cx="8229600" cy="3935413"/>
          </a:xfrm>
          <a:prstGeom prst="rect">
            <a:avLst/>
          </a:prstGeom>
          <a:noFill/>
          <a:ln w="9525">
            <a:noFill/>
            <a:miter lim="800000"/>
            <a:headEnd/>
            <a:tailEnd/>
          </a:ln>
        </p:spPr>
        <p:txBody>
          <a:bodyPr>
            <a:spAutoFit/>
          </a:bodyPr>
          <a:lstStyle/>
          <a:p>
            <a:r>
              <a:rPr lang="en-US" dirty="0" err="1"/>
              <a:t>ArrayList</a:t>
            </a:r>
            <a:r>
              <a:rPr lang="en-US" dirty="0"/>
              <a:t>&lt;String&gt; words;</a:t>
            </a:r>
          </a:p>
          <a:p>
            <a:r>
              <a:rPr lang="en-US" dirty="0"/>
              <a:t>words = new </a:t>
            </a:r>
            <a:r>
              <a:rPr lang="en-US" dirty="0" err="1"/>
              <a:t>ArrayList</a:t>
            </a:r>
            <a:r>
              <a:rPr lang="en-US" dirty="0"/>
              <a:t>&lt;String&gt;();</a:t>
            </a:r>
          </a:p>
          <a:p>
            <a:r>
              <a:rPr lang="en-US" dirty="0" err="1"/>
              <a:t>words.add</a:t>
            </a:r>
            <a:r>
              <a:rPr lang="en-US" dirty="0"/>
              <a:t>("at");</a:t>
            </a:r>
          </a:p>
          <a:p>
            <a:r>
              <a:rPr lang="en-US" dirty="0" err="1"/>
              <a:t>words.add</a:t>
            </a:r>
            <a:r>
              <a:rPr lang="en-US" dirty="0"/>
              <a:t>("is");</a:t>
            </a:r>
          </a:p>
          <a:p>
            <a:r>
              <a:rPr lang="en-US" dirty="0" err="1"/>
              <a:t>words.add</a:t>
            </a:r>
            <a:r>
              <a:rPr lang="en-US" dirty="0"/>
              <a:t>("of");</a:t>
            </a:r>
          </a:p>
          <a:p>
            <a:r>
              <a:rPr lang="en-US" dirty="0" err="1"/>
              <a:t>words.add</a:t>
            </a:r>
            <a:r>
              <a:rPr lang="en-US" dirty="0"/>
              <a:t>("us");</a:t>
            </a:r>
          </a:p>
          <a:p>
            <a:endParaRPr lang="en-US" dirty="0"/>
          </a:p>
          <a:p>
            <a:r>
              <a:rPr lang="en-US" dirty="0" err="1"/>
              <a:t>Iterator</a:t>
            </a:r>
            <a:r>
              <a:rPr lang="en-US" dirty="0"/>
              <a:t>&lt;String&gt; it = </a:t>
            </a:r>
            <a:r>
              <a:rPr lang="en-US" dirty="0" err="1"/>
              <a:t>words.iterator</a:t>
            </a:r>
            <a:r>
              <a:rPr lang="en-US" dirty="0"/>
              <a:t>();</a:t>
            </a:r>
          </a:p>
          <a:p>
            <a:r>
              <a:rPr lang="en-US" dirty="0" err="1"/>
              <a:t>System.out.println</a:t>
            </a:r>
            <a:r>
              <a:rPr lang="en-US" dirty="0"/>
              <a:t>(</a:t>
            </a:r>
            <a:r>
              <a:rPr lang="en-US" dirty="0" err="1"/>
              <a:t>it.next</a:t>
            </a:r>
            <a:r>
              <a:rPr lang="en-US" dirty="0"/>
              <a:t>());</a:t>
            </a:r>
          </a:p>
        </p:txBody>
      </p:sp>
      <p:sp>
        <p:nvSpPr>
          <p:cNvPr id="27653" name="Text Box 14"/>
          <p:cNvSpPr txBox="1">
            <a:spLocks noChangeArrowheads="1"/>
          </p:cNvSpPr>
          <p:nvPr/>
        </p:nvSpPr>
        <p:spPr bwMode="auto">
          <a:xfrm>
            <a:off x="7010400" y="2286000"/>
            <a:ext cx="1905000" cy="10795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Text Box 3"/>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28676" name="Text Box 4"/>
          <p:cNvSpPr txBox="1">
            <a:spLocks noChangeArrowheads="1"/>
          </p:cNvSpPr>
          <p:nvPr/>
        </p:nvSpPr>
        <p:spPr bwMode="auto">
          <a:xfrm>
            <a:off x="762000" y="4114800"/>
            <a:ext cx="549275" cy="701675"/>
          </a:xfrm>
          <a:prstGeom prst="rect">
            <a:avLst/>
          </a:prstGeom>
          <a:noFill/>
          <a:ln w="9525">
            <a:noFill/>
            <a:miter lim="800000"/>
            <a:headEnd/>
            <a:tailEnd/>
          </a:ln>
        </p:spPr>
        <p:txBody>
          <a:bodyPr wrap="none">
            <a:spAutoFit/>
          </a:bodyPr>
          <a:lstStyle/>
          <a:p>
            <a:r>
              <a:rPr lang="en-US" sz="4000"/>
              <a:t>it</a:t>
            </a:r>
          </a:p>
        </p:txBody>
      </p:sp>
      <p:sp>
        <p:nvSpPr>
          <p:cNvPr id="28677" name="Line 5"/>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28678" name="Rectangle 6"/>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28679" name="Rectangle 7"/>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28680" name="Rectangle 8"/>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28681" name="Rectangle 9"/>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28682" name="Text Box 10"/>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28683" name="Text Box 11"/>
          <p:cNvSpPr txBox="1">
            <a:spLocks noChangeArrowheads="1"/>
          </p:cNvSpPr>
          <p:nvPr/>
        </p:nvSpPr>
        <p:spPr bwMode="auto">
          <a:xfrm>
            <a:off x="1600200" y="4876800"/>
            <a:ext cx="5029200" cy="946150"/>
          </a:xfrm>
          <a:prstGeom prst="rect">
            <a:avLst/>
          </a:prstGeom>
          <a:noFill/>
          <a:ln w="9525">
            <a:noFill/>
            <a:miter lim="800000"/>
            <a:headEnd/>
            <a:tailEnd/>
          </a:ln>
        </p:spPr>
        <p:txBody>
          <a:bodyPr>
            <a:spAutoFit/>
          </a:bodyPr>
          <a:lstStyle/>
          <a:p>
            <a:pPr>
              <a:spcBef>
                <a:spcPct val="50000"/>
              </a:spcBef>
            </a:pPr>
            <a:r>
              <a:rPr lang="en-US"/>
              <a:t>Iterator it = list.iterator(); </a:t>
            </a:r>
            <a:br>
              <a:rPr lang="en-US"/>
            </a:br>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Text Box 10"/>
          <p:cNvSpPr txBox="1">
            <a:spLocks noChangeArrowheads="1"/>
          </p:cNvSpPr>
          <p:nvPr/>
        </p:nvSpPr>
        <p:spPr bwMode="auto">
          <a:xfrm>
            <a:off x="762000" y="1676400"/>
            <a:ext cx="8839200" cy="3503613"/>
          </a:xfrm>
          <a:prstGeom prst="rect">
            <a:avLst/>
          </a:prstGeom>
          <a:noFill/>
          <a:ln w="9525">
            <a:noFill/>
            <a:miter lim="800000"/>
            <a:headEnd/>
            <a:tailEnd/>
          </a:ln>
        </p:spPr>
        <p:txBody>
          <a:bodyPr>
            <a:spAutoFit/>
          </a:bodyPr>
          <a:lstStyle/>
          <a:p>
            <a:pPr>
              <a:spcBef>
                <a:spcPct val="50000"/>
              </a:spcBef>
            </a:pPr>
            <a:r>
              <a:rPr lang="en-US" sz="3200"/>
              <a:t>method next()</a:t>
            </a:r>
            <a:br>
              <a:rPr lang="en-US" sz="3200"/>
            </a:br>
            <a:r>
              <a:rPr lang="en-US" sz="3200"/>
              <a:t>{</a:t>
            </a:r>
            <a:br>
              <a:rPr lang="en-US" sz="3200"/>
            </a:br>
            <a:r>
              <a:rPr lang="en-US" sz="3200"/>
              <a:t>   oldRef = currRef</a:t>
            </a:r>
            <a:br>
              <a:rPr lang="en-US" sz="3200"/>
            </a:br>
            <a:r>
              <a:rPr lang="en-US" sz="3200"/>
              <a:t>   currRef = next ref in the collection</a:t>
            </a:r>
            <a:br>
              <a:rPr lang="en-US" sz="3200"/>
            </a:br>
            <a:r>
              <a:rPr lang="en-US" sz="3200"/>
              <a:t>   return oldRef</a:t>
            </a:r>
            <a:br>
              <a:rPr lang="en-US" sz="3200"/>
            </a:br>
            <a:r>
              <a:rPr lang="en-US" sz="3200"/>
              <a:t>}</a:t>
            </a:r>
            <a:br>
              <a:rPr lang="en-US" sz="3200"/>
            </a:br>
            <a:endParaRPr lang="en-US" sz="320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0724" name="Text Box 3"/>
          <p:cNvSpPr txBox="1">
            <a:spLocks noChangeArrowheads="1"/>
          </p:cNvSpPr>
          <p:nvPr/>
        </p:nvSpPr>
        <p:spPr bwMode="auto">
          <a:xfrm>
            <a:off x="2057400" y="4114800"/>
            <a:ext cx="549275" cy="701675"/>
          </a:xfrm>
          <a:prstGeom prst="rect">
            <a:avLst/>
          </a:prstGeom>
          <a:noFill/>
          <a:ln w="9525">
            <a:noFill/>
            <a:miter lim="800000"/>
            <a:headEnd/>
            <a:tailEnd/>
          </a:ln>
        </p:spPr>
        <p:txBody>
          <a:bodyPr wrap="none">
            <a:spAutoFit/>
          </a:bodyPr>
          <a:lstStyle/>
          <a:p>
            <a:r>
              <a:rPr lang="en-US" sz="4000"/>
              <a:t>it</a:t>
            </a:r>
          </a:p>
        </p:txBody>
      </p:sp>
      <p:sp>
        <p:nvSpPr>
          <p:cNvPr id="30725" name="Line 4"/>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0726" name="Text Box 6"/>
          <p:cNvSpPr txBox="1">
            <a:spLocks noChangeArrowheads="1"/>
          </p:cNvSpPr>
          <p:nvPr/>
        </p:nvSpPr>
        <p:spPr bwMode="auto">
          <a:xfrm>
            <a:off x="1600200" y="4800600"/>
            <a:ext cx="72390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30727" name="Text Box 7"/>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30728" name="Text Box 8"/>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30729" name="Rectangle 9"/>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0730" name="Rectangle 10"/>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0731" name="Rectangle 11"/>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0732" name="Rectangle 12"/>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Text Box 3"/>
          <p:cNvSpPr txBox="1">
            <a:spLocks noChangeArrowheads="1"/>
          </p:cNvSpPr>
          <p:nvPr/>
        </p:nvSpPr>
        <p:spPr bwMode="auto">
          <a:xfrm>
            <a:off x="533400" y="1676400"/>
            <a:ext cx="80010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r>
              <a:rPr lang="en-US" sz="2400" dirty="0" err="1"/>
              <a:t>words.add</a:t>
            </a:r>
            <a:r>
              <a:rPr lang="en-US" sz="2400" dirty="0"/>
              <a:t>("us");</a:t>
            </a:r>
          </a:p>
          <a:p>
            <a:endParaRPr lang="en-US" sz="2400" dirty="0"/>
          </a:p>
          <a:p>
            <a:r>
              <a:rPr lang="en-US" sz="2400" dirty="0" err="1"/>
              <a:t>Iterator</a:t>
            </a:r>
            <a:r>
              <a:rPr lang="en-US" sz="2400" dirty="0"/>
              <a:t>&lt;String&gt; it = </a:t>
            </a:r>
            <a:r>
              <a:rPr lang="en-US" sz="2400" dirty="0" err="1"/>
              <a:t>words.iterator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p:txBody>
      </p:sp>
      <p:sp>
        <p:nvSpPr>
          <p:cNvPr id="31748" name="Text Box 4"/>
          <p:cNvSpPr txBox="1">
            <a:spLocks noChangeArrowheads="1"/>
          </p:cNvSpPr>
          <p:nvPr/>
        </p:nvSpPr>
        <p:spPr bwMode="auto">
          <a:xfrm>
            <a:off x="6934200" y="1981200"/>
            <a:ext cx="1905000" cy="27860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at</a:t>
            </a:r>
            <a:br>
              <a:rPr lang="en-US" sz="3200"/>
            </a:br>
            <a:r>
              <a:rPr lang="en-US" sz="3200"/>
              <a:t>is</a:t>
            </a:r>
            <a:br>
              <a:rPr lang="en-US" sz="3200"/>
            </a:br>
            <a:r>
              <a:rPr lang="en-US" sz="3200"/>
              <a:t>of</a:t>
            </a:r>
            <a:br>
              <a:rPr lang="en-US" sz="3200"/>
            </a:br>
            <a:r>
              <a:rPr lang="en-US" sz="3200"/>
              <a:t>us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next()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What </a:t>
            </a:r>
          </a:p>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is a</a:t>
            </a:r>
          </a:p>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r</a:t>
            </a:r>
            <a:r>
              <a:rPr lang="en-US" sz="7200" dirty="0" smtClean="0">
                <a:ln w="11430">
                  <a:solidFill>
                    <a:srgbClr val="FFFF00"/>
                  </a:solidFill>
                </a:ln>
                <a:solidFill>
                  <a:srgbClr val="0066FF"/>
                </a:solidFill>
                <a:effectLst>
                  <a:outerShdw blurRad="50800" dist="39000" dir="5460000" algn="tl">
                    <a:srgbClr val="000000">
                      <a:alpha val="38000"/>
                    </a:srgbClr>
                  </a:outerShdw>
                </a:effectLst>
              </a:rPr>
              <a:t>eference?</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iteratorone.java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3"/>
          <p:cNvSpPr txBox="1">
            <a:spLocks noChangeArrowheads="1"/>
          </p:cNvSpPr>
          <p:nvPr/>
        </p:nvSpPr>
        <p:spPr bwMode="auto">
          <a:xfrm>
            <a:off x="533400" y="1447800"/>
            <a:ext cx="7696200" cy="4893647"/>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r>
              <a:rPr lang="en-US" sz="2400" dirty="0" err="1"/>
              <a:t>words.add</a:t>
            </a:r>
            <a:r>
              <a:rPr lang="en-US" sz="2400" dirty="0"/>
              <a:t>("us");</a:t>
            </a:r>
          </a:p>
          <a:p>
            <a:endParaRPr lang="en-US" sz="2400" dirty="0"/>
          </a:p>
          <a:p>
            <a:r>
              <a:rPr lang="en-US" sz="2400" dirty="0" err="1"/>
              <a:t>Iterator</a:t>
            </a:r>
            <a:r>
              <a:rPr lang="en-US" sz="2400" dirty="0"/>
              <a:t>&lt;String&gt; it = </a:t>
            </a:r>
            <a:r>
              <a:rPr lang="en-US" sz="2400" dirty="0" err="1"/>
              <a:t>words.iterator</a:t>
            </a:r>
            <a:r>
              <a:rPr lang="en-US" sz="2400" dirty="0"/>
              <a:t>();</a:t>
            </a:r>
          </a:p>
          <a:p>
            <a:r>
              <a:rPr lang="en-US" sz="2400" dirty="0"/>
              <a:t>while(</a:t>
            </a:r>
            <a:r>
              <a:rPr lang="en-US" sz="2400" dirty="0" err="1"/>
              <a:t>it.hasNext</a:t>
            </a:r>
            <a:r>
              <a:rPr lang="en-US" sz="2400" dirty="0"/>
              <a:t>())</a:t>
            </a:r>
          </a:p>
          <a:p>
            <a:r>
              <a:rPr lang="en-US" sz="2400" dirty="0"/>
              <a:t>{</a:t>
            </a:r>
          </a:p>
          <a:p>
            <a:r>
              <a:rPr lang="en-US" sz="2400" dirty="0"/>
              <a:t>   </a:t>
            </a:r>
            <a:r>
              <a:rPr lang="en-US" sz="2400" dirty="0" err="1"/>
              <a:t>System.out.println</a:t>
            </a:r>
            <a:r>
              <a:rPr lang="en-US" sz="2400" dirty="0"/>
              <a:t>(</a:t>
            </a:r>
            <a:r>
              <a:rPr lang="en-US" sz="2400" dirty="0" err="1"/>
              <a:t>it.next</a:t>
            </a:r>
            <a:r>
              <a:rPr lang="en-US" sz="2400" dirty="0"/>
              <a:t>());</a:t>
            </a:r>
          </a:p>
          <a:p>
            <a:r>
              <a:rPr lang="en-US" sz="2400" dirty="0"/>
              <a:t>}</a:t>
            </a:r>
          </a:p>
        </p:txBody>
      </p:sp>
      <p:sp>
        <p:nvSpPr>
          <p:cNvPr id="33796" name="Text Box 4"/>
          <p:cNvSpPr txBox="1">
            <a:spLocks noChangeArrowheads="1"/>
          </p:cNvSpPr>
          <p:nvPr/>
        </p:nvSpPr>
        <p:spPr bwMode="auto">
          <a:xfrm>
            <a:off x="7010400" y="1828800"/>
            <a:ext cx="1905000" cy="25415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br>
              <a:rPr lang="en-US" sz="3200"/>
            </a:br>
            <a:r>
              <a:rPr lang="en-US" sz="3200"/>
              <a:t>is</a:t>
            </a:r>
            <a:br>
              <a:rPr lang="en-US" sz="3200"/>
            </a:br>
            <a:r>
              <a:rPr lang="en-US" sz="3200"/>
              <a:t>of</a:t>
            </a:r>
            <a:br>
              <a:rPr lang="en-US" sz="3200"/>
            </a:br>
            <a:r>
              <a:rPr lang="en-US" sz="3200"/>
              <a:t>us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hasNext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hasnext.java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3" name="Text Box 3"/>
          <p:cNvSpPr txBox="1">
            <a:spLocks noChangeArrowheads="1"/>
          </p:cNvSpPr>
          <p:nvPr/>
        </p:nvSpPr>
        <p:spPr bwMode="auto">
          <a:xfrm>
            <a:off x="533400" y="1600200"/>
            <a:ext cx="76962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endParaRPr lang="en-US" sz="2400" dirty="0"/>
          </a:p>
          <a:p>
            <a:r>
              <a:rPr lang="en-US" sz="2400" dirty="0" err="1"/>
              <a:t>Iterator</a:t>
            </a:r>
            <a:r>
              <a:rPr lang="en-US" sz="2400" dirty="0"/>
              <a:t>&lt;String&gt; it = </a:t>
            </a:r>
            <a:r>
              <a:rPr lang="en-US" sz="2400" dirty="0" err="1"/>
              <a:t>words.iterator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it.remove</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(words);</a:t>
            </a:r>
          </a:p>
        </p:txBody>
      </p:sp>
      <p:sp>
        <p:nvSpPr>
          <p:cNvPr id="35844" name="Text Box 4"/>
          <p:cNvSpPr txBox="1">
            <a:spLocks noChangeArrowheads="1"/>
          </p:cNvSpPr>
          <p:nvPr/>
        </p:nvSpPr>
        <p:spPr bwMode="auto">
          <a:xfrm>
            <a:off x="6934200" y="2057400"/>
            <a:ext cx="1905000" cy="22987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at</a:t>
            </a:r>
            <a:br>
              <a:rPr lang="en-US" sz="3200"/>
            </a:br>
            <a:r>
              <a:rPr lang="en-US" sz="3200"/>
              <a:t>is</a:t>
            </a:r>
            <a:br>
              <a:rPr lang="en-US" sz="3200"/>
            </a:br>
            <a:r>
              <a:rPr lang="en-US" sz="3200"/>
              <a:t>[is, of]</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3"/>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6868" name="Text Box 4"/>
          <p:cNvSpPr txBox="1">
            <a:spLocks noChangeArrowheads="1"/>
          </p:cNvSpPr>
          <p:nvPr/>
        </p:nvSpPr>
        <p:spPr bwMode="auto">
          <a:xfrm>
            <a:off x="762000" y="4114800"/>
            <a:ext cx="549275" cy="701675"/>
          </a:xfrm>
          <a:prstGeom prst="rect">
            <a:avLst/>
          </a:prstGeom>
          <a:noFill/>
          <a:ln w="9525">
            <a:noFill/>
            <a:miter lim="800000"/>
            <a:headEnd/>
            <a:tailEnd/>
          </a:ln>
        </p:spPr>
        <p:txBody>
          <a:bodyPr wrap="none">
            <a:spAutoFit/>
          </a:bodyPr>
          <a:lstStyle/>
          <a:p>
            <a:r>
              <a:rPr lang="en-US" sz="4000"/>
              <a:t>it</a:t>
            </a:r>
          </a:p>
        </p:txBody>
      </p:sp>
      <p:sp>
        <p:nvSpPr>
          <p:cNvPr id="36869" name="Line 5"/>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6870" name="Rectangle 6"/>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6871" name="Rectangle 7"/>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6872" name="Rectangle 8"/>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6873" name="Rectangle 9"/>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36874" name="Text Box 10"/>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36875" name="Text Box 11"/>
          <p:cNvSpPr txBox="1">
            <a:spLocks noChangeArrowheads="1"/>
          </p:cNvSpPr>
          <p:nvPr/>
        </p:nvSpPr>
        <p:spPr bwMode="auto">
          <a:xfrm>
            <a:off x="1600200" y="4876800"/>
            <a:ext cx="5029200" cy="946150"/>
          </a:xfrm>
          <a:prstGeom prst="rect">
            <a:avLst/>
          </a:prstGeom>
          <a:noFill/>
          <a:ln w="9525">
            <a:noFill/>
            <a:miter lim="800000"/>
            <a:headEnd/>
            <a:tailEnd/>
          </a:ln>
        </p:spPr>
        <p:txBody>
          <a:bodyPr>
            <a:spAutoFit/>
          </a:bodyPr>
          <a:lstStyle/>
          <a:p>
            <a:pPr>
              <a:spcBef>
                <a:spcPct val="50000"/>
              </a:spcBef>
            </a:pPr>
            <a:r>
              <a:rPr lang="en-US"/>
              <a:t>Iterator it = list.iterator(); </a:t>
            </a:r>
            <a:br>
              <a:rPr lang="en-US"/>
            </a:br>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1"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7892" name="Text Box 3"/>
          <p:cNvSpPr txBox="1">
            <a:spLocks noChangeArrowheads="1"/>
          </p:cNvSpPr>
          <p:nvPr/>
        </p:nvSpPr>
        <p:spPr bwMode="auto">
          <a:xfrm>
            <a:off x="2057400" y="4114800"/>
            <a:ext cx="549275" cy="701675"/>
          </a:xfrm>
          <a:prstGeom prst="rect">
            <a:avLst/>
          </a:prstGeom>
          <a:noFill/>
          <a:ln w="9525">
            <a:noFill/>
            <a:miter lim="800000"/>
            <a:headEnd/>
            <a:tailEnd/>
          </a:ln>
        </p:spPr>
        <p:txBody>
          <a:bodyPr wrap="none">
            <a:spAutoFit/>
          </a:bodyPr>
          <a:lstStyle/>
          <a:p>
            <a:r>
              <a:rPr lang="en-US" sz="4000"/>
              <a:t>it</a:t>
            </a:r>
          </a:p>
        </p:txBody>
      </p:sp>
      <p:sp>
        <p:nvSpPr>
          <p:cNvPr id="37893" name="Line 4"/>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7894" name="Text Box 6"/>
          <p:cNvSpPr txBox="1">
            <a:spLocks noChangeArrowheads="1"/>
          </p:cNvSpPr>
          <p:nvPr/>
        </p:nvSpPr>
        <p:spPr bwMode="auto">
          <a:xfrm>
            <a:off x="1600200" y="4800600"/>
            <a:ext cx="72390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37895" name="Text Box 7"/>
          <p:cNvSpPr txBox="1">
            <a:spLocks noChangeArrowheads="1"/>
          </p:cNvSpPr>
          <p:nvPr/>
        </p:nvSpPr>
        <p:spPr bwMode="auto">
          <a:xfrm>
            <a:off x="457200" y="1447800"/>
            <a:ext cx="965200" cy="701675"/>
          </a:xfrm>
          <a:prstGeom prst="rect">
            <a:avLst/>
          </a:prstGeom>
          <a:noFill/>
          <a:ln w="9525">
            <a:noFill/>
            <a:miter lim="800000"/>
            <a:headEnd/>
            <a:tailEnd/>
          </a:ln>
        </p:spPr>
        <p:txBody>
          <a:bodyPr wrap="none">
            <a:spAutoFit/>
          </a:bodyPr>
          <a:lstStyle/>
          <a:p>
            <a:r>
              <a:rPr lang="en-US" sz="4000"/>
              <a:t>list</a:t>
            </a:r>
          </a:p>
        </p:txBody>
      </p:sp>
      <p:sp>
        <p:nvSpPr>
          <p:cNvPr id="37896" name="Text Box 8"/>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37897" name="Rectangle 9"/>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7898" name="Rectangle 10"/>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7899" name="Rectangle 11"/>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7900" name="Rectangle 12"/>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38916" name="Text Box 3"/>
          <p:cNvSpPr txBox="1">
            <a:spLocks noChangeArrowheads="1"/>
          </p:cNvSpPr>
          <p:nvPr/>
        </p:nvSpPr>
        <p:spPr bwMode="auto">
          <a:xfrm>
            <a:off x="2057400" y="4114800"/>
            <a:ext cx="549275" cy="701675"/>
          </a:xfrm>
          <a:prstGeom prst="rect">
            <a:avLst/>
          </a:prstGeom>
          <a:noFill/>
          <a:ln w="9525">
            <a:noFill/>
            <a:miter lim="800000"/>
            <a:headEnd/>
            <a:tailEnd/>
          </a:ln>
        </p:spPr>
        <p:txBody>
          <a:bodyPr wrap="none">
            <a:spAutoFit/>
          </a:bodyPr>
          <a:lstStyle/>
          <a:p>
            <a:r>
              <a:rPr lang="en-US" sz="4000"/>
              <a:t>it</a:t>
            </a:r>
          </a:p>
        </p:txBody>
      </p:sp>
      <p:sp>
        <p:nvSpPr>
          <p:cNvPr id="38917" name="Line 4"/>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38918" name="Text Box 6"/>
          <p:cNvSpPr txBox="1">
            <a:spLocks noChangeArrowheads="1"/>
          </p:cNvSpPr>
          <p:nvPr/>
        </p:nvSpPr>
        <p:spPr bwMode="auto">
          <a:xfrm>
            <a:off x="1600200" y="4800600"/>
            <a:ext cx="6553200" cy="946150"/>
          </a:xfrm>
          <a:prstGeom prst="rect">
            <a:avLst/>
          </a:prstGeom>
          <a:noFill/>
          <a:ln w="9525">
            <a:noFill/>
            <a:miter lim="800000"/>
            <a:headEnd/>
            <a:tailEnd/>
          </a:ln>
        </p:spPr>
        <p:txBody>
          <a:bodyPr>
            <a:spAutoFit/>
          </a:bodyPr>
          <a:lstStyle/>
          <a:p>
            <a:pPr>
              <a:spcBef>
                <a:spcPct val="50000"/>
              </a:spcBef>
            </a:pPr>
            <a:r>
              <a:rPr lang="en-US"/>
              <a:t>it.remove();</a:t>
            </a:r>
            <a:br>
              <a:rPr lang="en-US"/>
            </a:br>
            <a:r>
              <a:rPr lang="en-US"/>
              <a:t>		</a:t>
            </a:r>
          </a:p>
        </p:txBody>
      </p:sp>
      <p:sp>
        <p:nvSpPr>
          <p:cNvPr id="38919" name="Text Box 7"/>
          <p:cNvSpPr txBox="1">
            <a:spLocks noChangeArrowheads="1"/>
          </p:cNvSpPr>
          <p:nvPr/>
        </p:nvSpPr>
        <p:spPr bwMode="auto">
          <a:xfrm>
            <a:off x="1752600" y="1447800"/>
            <a:ext cx="965200" cy="701675"/>
          </a:xfrm>
          <a:prstGeom prst="rect">
            <a:avLst/>
          </a:prstGeom>
          <a:noFill/>
          <a:ln w="9525">
            <a:noFill/>
            <a:miter lim="800000"/>
            <a:headEnd/>
            <a:tailEnd/>
          </a:ln>
        </p:spPr>
        <p:txBody>
          <a:bodyPr wrap="none">
            <a:spAutoFit/>
          </a:bodyPr>
          <a:lstStyle/>
          <a:p>
            <a:r>
              <a:rPr lang="en-US" sz="4000"/>
              <a:t>list</a:t>
            </a:r>
          </a:p>
        </p:txBody>
      </p:sp>
      <p:sp>
        <p:nvSpPr>
          <p:cNvPr id="38920" name="Text Box 8"/>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remove always modifies the last reference returned by next.</a:t>
            </a:r>
            <a:endParaRPr lang="en-US" sz="2000"/>
          </a:p>
        </p:txBody>
      </p:sp>
      <p:sp>
        <p:nvSpPr>
          <p:cNvPr id="38921" name="Rectangle 9"/>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38922" name="Rectangle 10"/>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38923" name="Rectangle 11"/>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38924" name="Rectangle 12"/>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38925" name="Line 13"/>
          <p:cNvSpPr>
            <a:spLocks noChangeShapeType="1"/>
          </p:cNvSpPr>
          <p:nvPr/>
        </p:nvSpPr>
        <p:spPr bwMode="auto">
          <a:xfrm>
            <a:off x="1371600" y="2209800"/>
            <a:ext cx="1143000" cy="914400"/>
          </a:xfrm>
          <a:prstGeom prst="line">
            <a:avLst/>
          </a:prstGeom>
          <a:noFill/>
          <a:ln w="50800">
            <a:solidFill>
              <a:srgbClr val="FF0000"/>
            </a:solidFill>
            <a:round/>
            <a:headEnd/>
            <a:tailEnd/>
          </a:ln>
        </p:spPr>
        <p:txBody>
          <a:bodyPr/>
          <a:lstStyle/>
          <a:p>
            <a:endParaRPr lang="en-US"/>
          </a:p>
        </p:txBody>
      </p:sp>
      <p:sp>
        <p:nvSpPr>
          <p:cNvPr id="38926" name="Line 14"/>
          <p:cNvSpPr>
            <a:spLocks noChangeShapeType="1"/>
          </p:cNvSpPr>
          <p:nvPr/>
        </p:nvSpPr>
        <p:spPr bwMode="auto">
          <a:xfrm flipH="1">
            <a:off x="1371600" y="2209800"/>
            <a:ext cx="1143000" cy="914400"/>
          </a:xfrm>
          <a:prstGeom prst="line">
            <a:avLst/>
          </a:prstGeom>
          <a:noFill/>
          <a:ln w="50800">
            <a:solidFill>
              <a:srgbClr val="FF0000"/>
            </a:solidFill>
            <a:round/>
            <a:headEnd/>
            <a:tailEnd/>
          </a:ln>
        </p:spPr>
        <p:txBody>
          <a:bodyPr/>
          <a:lstStyle/>
          <a:p>
            <a:endParaRPr lang="en-US"/>
          </a:p>
        </p:txBody>
      </p:sp>
      <p:sp>
        <p:nvSpPr>
          <p:cNvPr id="16" name="Rectangle 1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39" name="Text Box 3"/>
          <p:cNvSpPr txBox="1">
            <a:spLocks noChangeArrowheads="1"/>
          </p:cNvSpPr>
          <p:nvPr/>
        </p:nvSpPr>
        <p:spPr bwMode="auto">
          <a:xfrm>
            <a:off x="457200" y="1447800"/>
            <a:ext cx="7696200" cy="5216525"/>
          </a:xfrm>
          <a:prstGeom prst="rect">
            <a:avLst/>
          </a:prstGeom>
          <a:noFill/>
          <a:ln w="9525">
            <a:noFill/>
            <a:miter lim="800000"/>
            <a:headEnd/>
            <a:tailEnd/>
          </a:ln>
        </p:spPr>
        <p:txBody>
          <a:bodyPr>
            <a:spAutoFit/>
          </a:bodyPr>
          <a:lstStyle/>
          <a:p>
            <a:r>
              <a:rPr lang="en-US" dirty="0" err="1"/>
              <a:t>ArrayList</a:t>
            </a:r>
            <a:r>
              <a:rPr lang="en-US" dirty="0"/>
              <a:t>&lt;String&gt; words;</a:t>
            </a:r>
          </a:p>
          <a:p>
            <a:r>
              <a:rPr lang="en-US" dirty="0"/>
              <a:t>words = new </a:t>
            </a:r>
            <a:r>
              <a:rPr lang="en-US" dirty="0" err="1"/>
              <a:t>ArrayList</a:t>
            </a:r>
            <a:r>
              <a:rPr lang="en-US" dirty="0"/>
              <a:t>&lt;String&gt;();</a:t>
            </a:r>
          </a:p>
          <a:p>
            <a:endParaRPr lang="en-US" dirty="0"/>
          </a:p>
          <a:p>
            <a:r>
              <a:rPr lang="en-US" dirty="0" err="1"/>
              <a:t>words.add</a:t>
            </a:r>
            <a:r>
              <a:rPr lang="en-US" dirty="0"/>
              <a:t>("at");</a:t>
            </a:r>
          </a:p>
          <a:p>
            <a:r>
              <a:rPr lang="en-US" dirty="0" err="1"/>
              <a:t>words.add</a:t>
            </a:r>
            <a:r>
              <a:rPr lang="en-US" dirty="0"/>
              <a:t>("is");</a:t>
            </a:r>
          </a:p>
          <a:p>
            <a:r>
              <a:rPr lang="en-US" dirty="0" err="1"/>
              <a:t>words.add</a:t>
            </a:r>
            <a:r>
              <a:rPr lang="en-US" dirty="0"/>
              <a:t>("of");</a:t>
            </a:r>
          </a:p>
          <a:p>
            <a:endParaRPr lang="en-US" dirty="0"/>
          </a:p>
          <a:p>
            <a:r>
              <a:rPr lang="en-US" dirty="0" err="1"/>
              <a:t>Iterator</a:t>
            </a:r>
            <a:r>
              <a:rPr lang="en-US" dirty="0"/>
              <a:t>&lt;String&gt; it = </a:t>
            </a:r>
            <a:r>
              <a:rPr lang="en-US" dirty="0" err="1"/>
              <a:t>words.iterator</a:t>
            </a:r>
            <a:r>
              <a:rPr lang="en-US" dirty="0"/>
              <a:t>();</a:t>
            </a:r>
          </a:p>
          <a:p>
            <a:r>
              <a:rPr lang="en-US" dirty="0" err="1"/>
              <a:t>System.out.println</a:t>
            </a:r>
            <a:r>
              <a:rPr lang="en-US" dirty="0"/>
              <a:t>(</a:t>
            </a:r>
            <a:r>
              <a:rPr lang="en-US" dirty="0" err="1"/>
              <a:t>it.next</a:t>
            </a:r>
            <a:r>
              <a:rPr lang="en-US" dirty="0"/>
              <a:t>());</a:t>
            </a:r>
          </a:p>
          <a:p>
            <a:r>
              <a:rPr lang="en-US" dirty="0" err="1"/>
              <a:t>it.remove</a:t>
            </a:r>
            <a:r>
              <a:rPr lang="en-US" dirty="0"/>
              <a:t>();</a:t>
            </a:r>
          </a:p>
          <a:p>
            <a:r>
              <a:rPr lang="en-US" dirty="0" err="1"/>
              <a:t>it.remove</a:t>
            </a:r>
            <a:r>
              <a:rPr lang="en-US" dirty="0"/>
              <a:t>();</a:t>
            </a:r>
          </a:p>
          <a:p>
            <a:endParaRPr lang="en-US" dirty="0"/>
          </a:p>
        </p:txBody>
      </p:sp>
      <p:sp>
        <p:nvSpPr>
          <p:cNvPr id="39940" name="Text Box 4"/>
          <p:cNvSpPr txBox="1">
            <a:spLocks noChangeArrowheads="1"/>
          </p:cNvSpPr>
          <p:nvPr/>
        </p:nvSpPr>
        <p:spPr bwMode="auto">
          <a:xfrm>
            <a:off x="7010400" y="1447800"/>
            <a:ext cx="1905000" cy="181133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at</a:t>
            </a:r>
            <a:br>
              <a:rPr lang="en-US" sz="3200"/>
            </a:br>
            <a:r>
              <a:rPr lang="en-US" sz="3200"/>
              <a:t>error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3" name="Text Box 3"/>
          <p:cNvSpPr txBox="1">
            <a:spLocks noChangeArrowheads="1"/>
          </p:cNvSpPr>
          <p:nvPr/>
        </p:nvSpPr>
        <p:spPr bwMode="auto">
          <a:xfrm>
            <a:off x="762000" y="4114800"/>
            <a:ext cx="549275" cy="701675"/>
          </a:xfrm>
          <a:prstGeom prst="rect">
            <a:avLst/>
          </a:prstGeom>
          <a:noFill/>
          <a:ln w="9525">
            <a:noFill/>
            <a:miter lim="800000"/>
            <a:headEnd/>
            <a:tailEnd/>
          </a:ln>
        </p:spPr>
        <p:txBody>
          <a:bodyPr wrap="none">
            <a:spAutoFit/>
          </a:bodyPr>
          <a:lstStyle/>
          <a:p>
            <a:r>
              <a:rPr lang="en-US" sz="4000"/>
              <a:t>it</a:t>
            </a:r>
          </a:p>
        </p:txBody>
      </p:sp>
      <p:sp>
        <p:nvSpPr>
          <p:cNvPr id="40964" name="Line 4"/>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0965" name="Text Box 13"/>
          <p:cNvSpPr txBox="1">
            <a:spLocks noChangeArrowheads="1"/>
          </p:cNvSpPr>
          <p:nvPr/>
        </p:nvSpPr>
        <p:spPr bwMode="auto">
          <a:xfrm>
            <a:off x="1752600" y="1447800"/>
            <a:ext cx="965200" cy="701675"/>
          </a:xfrm>
          <a:prstGeom prst="rect">
            <a:avLst/>
          </a:prstGeom>
          <a:noFill/>
          <a:ln w="9525">
            <a:noFill/>
            <a:miter lim="800000"/>
            <a:headEnd/>
            <a:tailEnd/>
          </a:ln>
        </p:spPr>
        <p:txBody>
          <a:bodyPr wrap="none">
            <a:spAutoFit/>
          </a:bodyPr>
          <a:lstStyle/>
          <a:p>
            <a:r>
              <a:rPr lang="en-US" sz="4000"/>
              <a:t>list</a:t>
            </a:r>
          </a:p>
        </p:txBody>
      </p:sp>
      <p:sp>
        <p:nvSpPr>
          <p:cNvPr id="40967" name="Rectangle 20"/>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40968" name="Rectangle 21"/>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0969" name="Rectangle 22"/>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0970" name="Rectangle 23"/>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7"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41988" name="Text Box 3"/>
          <p:cNvSpPr txBox="1">
            <a:spLocks noChangeArrowheads="1"/>
          </p:cNvSpPr>
          <p:nvPr/>
        </p:nvSpPr>
        <p:spPr bwMode="auto">
          <a:xfrm>
            <a:off x="2057400" y="4038600"/>
            <a:ext cx="549275" cy="701675"/>
          </a:xfrm>
          <a:prstGeom prst="rect">
            <a:avLst/>
          </a:prstGeom>
          <a:noFill/>
          <a:ln w="9525">
            <a:noFill/>
            <a:miter lim="800000"/>
            <a:headEnd/>
            <a:tailEnd/>
          </a:ln>
        </p:spPr>
        <p:txBody>
          <a:bodyPr wrap="none">
            <a:spAutoFit/>
          </a:bodyPr>
          <a:lstStyle/>
          <a:p>
            <a:r>
              <a:rPr lang="en-US" sz="4000"/>
              <a:t>it</a:t>
            </a:r>
          </a:p>
        </p:txBody>
      </p:sp>
      <p:sp>
        <p:nvSpPr>
          <p:cNvPr id="41989" name="Line 4"/>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1990" name="Text Box 10"/>
          <p:cNvSpPr txBox="1">
            <a:spLocks noChangeArrowheads="1"/>
          </p:cNvSpPr>
          <p:nvPr/>
        </p:nvSpPr>
        <p:spPr bwMode="auto">
          <a:xfrm>
            <a:off x="1600200" y="4876800"/>
            <a:ext cx="70866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41991" name="Text Box 11"/>
          <p:cNvSpPr txBox="1">
            <a:spLocks noChangeArrowheads="1"/>
          </p:cNvSpPr>
          <p:nvPr/>
        </p:nvSpPr>
        <p:spPr bwMode="auto">
          <a:xfrm>
            <a:off x="1752600" y="1447800"/>
            <a:ext cx="965200" cy="701675"/>
          </a:xfrm>
          <a:prstGeom prst="rect">
            <a:avLst/>
          </a:prstGeom>
          <a:noFill/>
          <a:ln w="9525">
            <a:noFill/>
            <a:miter lim="800000"/>
            <a:headEnd/>
            <a:tailEnd/>
          </a:ln>
        </p:spPr>
        <p:txBody>
          <a:bodyPr wrap="none">
            <a:spAutoFit/>
          </a:bodyPr>
          <a:lstStyle/>
          <a:p>
            <a:r>
              <a:rPr lang="en-US" sz="4000"/>
              <a:t>list</a:t>
            </a:r>
          </a:p>
        </p:txBody>
      </p:sp>
      <p:sp>
        <p:nvSpPr>
          <p:cNvPr id="41993" name="Text Box 16"/>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41994" name="Rectangle 17"/>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41995" name="Rectangle 18"/>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1996" name="Rectangle 19"/>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1997" name="Rectangle 20"/>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3" name="Text Box 2"/>
          <p:cNvSpPr txBox="1">
            <a:spLocks noChangeArrowheads="1"/>
          </p:cNvSpPr>
          <p:nvPr/>
        </p:nvSpPr>
        <p:spPr bwMode="auto">
          <a:xfrm>
            <a:off x="838200" y="1524000"/>
            <a:ext cx="7361238" cy="2955925"/>
          </a:xfrm>
          <a:prstGeom prst="rect">
            <a:avLst/>
          </a:prstGeom>
          <a:noFill/>
          <a:ln w="12700">
            <a:noFill/>
            <a:miter lim="800000"/>
            <a:headEnd type="none" w="sm" len="sm"/>
            <a:tailEnd type="none" w="sm" len="sm"/>
          </a:ln>
        </p:spPr>
        <p:txBody>
          <a:bodyPr wrap="none">
            <a:spAutoFit/>
          </a:bodyPr>
          <a:lstStyle/>
          <a:p>
            <a:endParaRPr lang="en-US" dirty="0"/>
          </a:p>
          <a:p>
            <a:r>
              <a:rPr lang="en-US" sz="3200" dirty="0"/>
              <a:t>In Java, any variable that refers to </a:t>
            </a:r>
            <a:br>
              <a:rPr lang="en-US" sz="3200" dirty="0"/>
            </a:br>
            <a:r>
              <a:rPr lang="en-US" sz="3200" dirty="0"/>
              <a:t>an Object is a reference variable.</a:t>
            </a:r>
            <a:br>
              <a:rPr lang="en-US" sz="3200" dirty="0"/>
            </a:br>
            <a:endParaRPr lang="en-US" sz="3200" dirty="0"/>
          </a:p>
          <a:p>
            <a:r>
              <a:rPr lang="en-US" sz="3200" dirty="0"/>
              <a:t>The variable stores the memory </a:t>
            </a:r>
          </a:p>
          <a:p>
            <a:r>
              <a:rPr lang="en-US" sz="3200" dirty="0"/>
              <a:t>address of the actual Object.</a:t>
            </a:r>
            <a:endParaRPr lang="en-US" sz="3200" dirty="0">
              <a:solidFill>
                <a:srgbClr val="003366"/>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Text Box 3"/>
          <p:cNvSpPr txBox="1">
            <a:spLocks noChangeArrowheads="1"/>
          </p:cNvSpPr>
          <p:nvPr/>
        </p:nvSpPr>
        <p:spPr bwMode="auto">
          <a:xfrm>
            <a:off x="2057400" y="4038600"/>
            <a:ext cx="549275" cy="701675"/>
          </a:xfrm>
          <a:prstGeom prst="rect">
            <a:avLst/>
          </a:prstGeom>
          <a:noFill/>
          <a:ln w="9525">
            <a:noFill/>
            <a:miter lim="800000"/>
            <a:headEnd/>
            <a:tailEnd/>
          </a:ln>
        </p:spPr>
        <p:txBody>
          <a:bodyPr wrap="none">
            <a:spAutoFit/>
          </a:bodyPr>
          <a:lstStyle/>
          <a:p>
            <a:r>
              <a:rPr lang="en-US" sz="4000"/>
              <a:t>it</a:t>
            </a:r>
          </a:p>
        </p:txBody>
      </p:sp>
      <p:sp>
        <p:nvSpPr>
          <p:cNvPr id="43012" name="Line 4"/>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3013" name="Text Box 10"/>
          <p:cNvSpPr txBox="1">
            <a:spLocks noChangeArrowheads="1"/>
          </p:cNvSpPr>
          <p:nvPr/>
        </p:nvSpPr>
        <p:spPr bwMode="auto">
          <a:xfrm>
            <a:off x="1600200" y="4876800"/>
            <a:ext cx="6553200" cy="823913"/>
          </a:xfrm>
          <a:prstGeom prst="rect">
            <a:avLst/>
          </a:prstGeom>
          <a:noFill/>
          <a:ln w="9525">
            <a:noFill/>
            <a:miter lim="800000"/>
            <a:headEnd/>
            <a:tailEnd/>
          </a:ln>
        </p:spPr>
        <p:txBody>
          <a:bodyPr>
            <a:spAutoFit/>
          </a:bodyPr>
          <a:lstStyle/>
          <a:p>
            <a:pPr>
              <a:spcBef>
                <a:spcPct val="50000"/>
              </a:spcBef>
            </a:pPr>
            <a:r>
              <a:rPr lang="en-US"/>
              <a:t>it.remove();</a:t>
            </a:r>
            <a:br>
              <a:rPr lang="en-US"/>
            </a:br>
            <a:endParaRPr lang="en-US" sz="2000"/>
          </a:p>
        </p:txBody>
      </p:sp>
      <p:sp>
        <p:nvSpPr>
          <p:cNvPr id="43014" name="Text Box 11"/>
          <p:cNvSpPr txBox="1">
            <a:spLocks noChangeArrowheads="1"/>
          </p:cNvSpPr>
          <p:nvPr/>
        </p:nvSpPr>
        <p:spPr bwMode="auto">
          <a:xfrm>
            <a:off x="2743200" y="1447800"/>
            <a:ext cx="965200" cy="701675"/>
          </a:xfrm>
          <a:prstGeom prst="rect">
            <a:avLst/>
          </a:prstGeom>
          <a:noFill/>
          <a:ln w="9525">
            <a:noFill/>
            <a:miter lim="800000"/>
            <a:headEnd/>
            <a:tailEnd/>
          </a:ln>
        </p:spPr>
        <p:txBody>
          <a:bodyPr wrap="none">
            <a:spAutoFit/>
          </a:bodyPr>
          <a:lstStyle/>
          <a:p>
            <a:r>
              <a:rPr lang="en-US" sz="4000"/>
              <a:t>list</a:t>
            </a:r>
          </a:p>
        </p:txBody>
      </p:sp>
      <p:sp>
        <p:nvSpPr>
          <p:cNvPr id="43016" name="Text Box 16"/>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remove always modifies the last reference returned by next.</a:t>
            </a:r>
            <a:endParaRPr lang="en-US" sz="2000"/>
          </a:p>
        </p:txBody>
      </p:sp>
      <p:sp>
        <p:nvSpPr>
          <p:cNvPr id="43017" name="Rectangle 18"/>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3018" name="Rectangle 19"/>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3019" name="Rectangle 20"/>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43020" name="Rectangle 21"/>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43021" name="Line 22"/>
          <p:cNvSpPr>
            <a:spLocks noChangeShapeType="1"/>
          </p:cNvSpPr>
          <p:nvPr/>
        </p:nvSpPr>
        <p:spPr bwMode="auto">
          <a:xfrm>
            <a:off x="1371600" y="2209800"/>
            <a:ext cx="1143000" cy="914400"/>
          </a:xfrm>
          <a:prstGeom prst="line">
            <a:avLst/>
          </a:prstGeom>
          <a:noFill/>
          <a:ln w="50800">
            <a:solidFill>
              <a:srgbClr val="FF0000"/>
            </a:solidFill>
            <a:round/>
            <a:headEnd/>
            <a:tailEnd/>
          </a:ln>
        </p:spPr>
        <p:txBody>
          <a:bodyPr/>
          <a:lstStyle/>
          <a:p>
            <a:endParaRPr lang="en-US"/>
          </a:p>
        </p:txBody>
      </p:sp>
      <p:sp>
        <p:nvSpPr>
          <p:cNvPr id="43022" name="Line 23"/>
          <p:cNvSpPr>
            <a:spLocks noChangeShapeType="1"/>
          </p:cNvSpPr>
          <p:nvPr/>
        </p:nvSpPr>
        <p:spPr bwMode="auto">
          <a:xfrm flipH="1">
            <a:off x="1371600" y="2209800"/>
            <a:ext cx="1143000" cy="914400"/>
          </a:xfrm>
          <a:prstGeom prst="line">
            <a:avLst/>
          </a:prstGeom>
          <a:noFill/>
          <a:ln w="50800">
            <a:solidFill>
              <a:srgbClr val="FF0000"/>
            </a:solidFill>
            <a:round/>
            <a:headEnd/>
            <a:tailEnd/>
          </a:ln>
        </p:spPr>
        <p:txBody>
          <a:bodyPr/>
          <a:lstStyle/>
          <a:p>
            <a:endParaRPr lang="en-US"/>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4035" name="Text Box 2"/>
          <p:cNvSpPr txBox="1">
            <a:spLocks noChangeArrowheads="1"/>
          </p:cNvSpPr>
          <p:nvPr/>
        </p:nvSpPr>
        <p:spPr bwMode="auto">
          <a:xfrm>
            <a:off x="1371600" y="1905000"/>
            <a:ext cx="184150" cy="519113"/>
          </a:xfrm>
          <a:prstGeom prst="rect">
            <a:avLst/>
          </a:prstGeom>
          <a:noFill/>
          <a:ln w="9525">
            <a:noFill/>
            <a:miter lim="800000"/>
            <a:headEnd/>
            <a:tailEnd/>
          </a:ln>
        </p:spPr>
        <p:txBody>
          <a:bodyPr wrap="none">
            <a:spAutoFit/>
          </a:bodyPr>
          <a:lstStyle/>
          <a:p>
            <a:endParaRPr lang="en-US"/>
          </a:p>
        </p:txBody>
      </p:sp>
      <p:sp>
        <p:nvSpPr>
          <p:cNvPr id="44036" name="Text Box 3"/>
          <p:cNvSpPr txBox="1">
            <a:spLocks noChangeArrowheads="1"/>
          </p:cNvSpPr>
          <p:nvPr/>
        </p:nvSpPr>
        <p:spPr bwMode="auto">
          <a:xfrm>
            <a:off x="2057400" y="4038600"/>
            <a:ext cx="549275" cy="701675"/>
          </a:xfrm>
          <a:prstGeom prst="rect">
            <a:avLst/>
          </a:prstGeom>
          <a:noFill/>
          <a:ln w="9525">
            <a:noFill/>
            <a:miter lim="800000"/>
            <a:headEnd/>
            <a:tailEnd/>
          </a:ln>
        </p:spPr>
        <p:txBody>
          <a:bodyPr wrap="none">
            <a:spAutoFit/>
          </a:bodyPr>
          <a:lstStyle/>
          <a:p>
            <a:r>
              <a:rPr lang="en-US" sz="4000"/>
              <a:t>it</a:t>
            </a:r>
          </a:p>
        </p:txBody>
      </p:sp>
      <p:sp>
        <p:nvSpPr>
          <p:cNvPr id="44037" name="Line 4"/>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p:spPr>
        <p:txBody>
          <a:bodyPr/>
          <a:lstStyle/>
          <a:p>
            <a:endParaRPr lang="en-US"/>
          </a:p>
        </p:txBody>
      </p:sp>
      <p:sp>
        <p:nvSpPr>
          <p:cNvPr id="44038" name="Text Box 10"/>
          <p:cNvSpPr txBox="1">
            <a:spLocks noChangeArrowheads="1"/>
          </p:cNvSpPr>
          <p:nvPr/>
        </p:nvSpPr>
        <p:spPr bwMode="auto">
          <a:xfrm>
            <a:off x="1600200" y="4876800"/>
            <a:ext cx="7162800" cy="823913"/>
          </a:xfrm>
          <a:prstGeom prst="rect">
            <a:avLst/>
          </a:prstGeom>
          <a:noFill/>
          <a:ln w="9525">
            <a:noFill/>
            <a:miter lim="800000"/>
            <a:headEnd/>
            <a:tailEnd/>
          </a:ln>
        </p:spPr>
        <p:txBody>
          <a:bodyPr>
            <a:spAutoFit/>
          </a:bodyPr>
          <a:lstStyle/>
          <a:p>
            <a:pPr>
              <a:spcBef>
                <a:spcPct val="50000"/>
              </a:spcBef>
            </a:pPr>
            <a:r>
              <a:rPr lang="en-US"/>
              <a:t>it.remove();</a:t>
            </a:r>
            <a:br>
              <a:rPr lang="en-US"/>
            </a:br>
            <a:endParaRPr lang="en-US" sz="2000">
              <a:solidFill>
                <a:schemeClr val="accent2"/>
              </a:solidFill>
            </a:endParaRPr>
          </a:p>
        </p:txBody>
      </p:sp>
      <p:sp>
        <p:nvSpPr>
          <p:cNvPr id="44039" name="Text Box 11"/>
          <p:cNvSpPr txBox="1">
            <a:spLocks noChangeArrowheads="1"/>
          </p:cNvSpPr>
          <p:nvPr/>
        </p:nvSpPr>
        <p:spPr bwMode="auto">
          <a:xfrm>
            <a:off x="2743200" y="1447800"/>
            <a:ext cx="965200" cy="701675"/>
          </a:xfrm>
          <a:prstGeom prst="rect">
            <a:avLst/>
          </a:prstGeom>
          <a:noFill/>
          <a:ln w="9525">
            <a:noFill/>
            <a:miter lim="800000"/>
            <a:headEnd/>
            <a:tailEnd/>
          </a:ln>
        </p:spPr>
        <p:txBody>
          <a:bodyPr wrap="none">
            <a:spAutoFit/>
          </a:bodyPr>
          <a:lstStyle/>
          <a:p>
            <a:r>
              <a:rPr lang="en-US" sz="4000"/>
              <a:t>list</a:t>
            </a:r>
          </a:p>
        </p:txBody>
      </p:sp>
      <p:sp>
        <p:nvSpPr>
          <p:cNvPr id="44041" name="Text Box 14"/>
          <p:cNvSpPr txBox="1">
            <a:spLocks noChangeArrowheads="1"/>
          </p:cNvSpPr>
          <p:nvPr/>
        </p:nvSpPr>
        <p:spPr bwMode="auto">
          <a:xfrm>
            <a:off x="4800600" y="4800600"/>
            <a:ext cx="3657600" cy="13208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remove call blows up because there was no call to next; thus, there was no reference to modify.</a:t>
            </a:r>
          </a:p>
        </p:txBody>
      </p:sp>
      <p:sp>
        <p:nvSpPr>
          <p:cNvPr id="44042" name="Rectangle 16"/>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44043" name="Rectangle 17"/>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of</a:t>
            </a:r>
          </a:p>
        </p:txBody>
      </p:sp>
      <p:sp>
        <p:nvSpPr>
          <p:cNvPr id="44044" name="Rectangle 18"/>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44045" name="Line 20"/>
          <p:cNvSpPr>
            <a:spLocks noChangeShapeType="1"/>
          </p:cNvSpPr>
          <p:nvPr/>
        </p:nvSpPr>
        <p:spPr bwMode="auto">
          <a:xfrm>
            <a:off x="1371600" y="2209800"/>
            <a:ext cx="1143000" cy="914400"/>
          </a:xfrm>
          <a:prstGeom prst="line">
            <a:avLst/>
          </a:prstGeom>
          <a:noFill/>
          <a:ln w="50800">
            <a:solidFill>
              <a:srgbClr val="FF0000"/>
            </a:solidFill>
            <a:round/>
            <a:headEnd/>
            <a:tailEnd/>
          </a:ln>
        </p:spPr>
        <p:txBody>
          <a:bodyPr/>
          <a:lstStyle/>
          <a:p>
            <a:endParaRPr lang="en-US"/>
          </a:p>
        </p:txBody>
      </p:sp>
      <p:sp>
        <p:nvSpPr>
          <p:cNvPr id="44046" name="Line 21"/>
          <p:cNvSpPr>
            <a:spLocks noChangeShapeType="1"/>
          </p:cNvSpPr>
          <p:nvPr/>
        </p:nvSpPr>
        <p:spPr bwMode="auto">
          <a:xfrm flipH="1">
            <a:off x="1371600" y="2209800"/>
            <a:ext cx="1143000" cy="914400"/>
          </a:xfrm>
          <a:prstGeom prst="line">
            <a:avLst/>
          </a:prstGeom>
          <a:noFill/>
          <a:ln w="50800">
            <a:solidFill>
              <a:srgbClr val="FF0000"/>
            </a:solidFill>
            <a:round/>
            <a:headEnd/>
            <a:tailEnd/>
          </a:ln>
        </p:spPr>
        <p:txBody>
          <a:bodyPr/>
          <a:lstStyle/>
          <a:p>
            <a:endParaRPr lang="en-US"/>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remove()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removeone.java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r</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emovetwo.java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219200" y="1600200"/>
            <a:ext cx="66294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err="1" smtClean="0">
                <a:ln w="11430">
                  <a:solidFill>
                    <a:srgbClr val="FFFF00"/>
                  </a:solidFill>
                </a:ln>
                <a:solidFill>
                  <a:srgbClr val="0066FF"/>
                </a:solidFill>
                <a:effectLst>
                  <a:outerShdw blurRad="50800" dist="39000" dir="5460000" algn="tl">
                    <a:srgbClr val="000000">
                      <a:alpha val="38000"/>
                    </a:srgbClr>
                  </a:outerShdw>
                </a:effectLst>
              </a:rPr>
              <a:t>ListIteratator</a:t>
            </a:r>
            <a:r>
              <a:rPr lang="en-US" sz="7200" dirty="0" smtClean="0">
                <a:ln w="11430">
                  <a:solidFill>
                    <a:srgbClr val="FFFF00"/>
                  </a:solidFill>
                </a:ln>
                <a:solidFill>
                  <a:srgbClr val="0066FF"/>
                </a:solidFill>
                <a:effectLst>
                  <a:outerShdw blurRad="50800" dist="39000" dir="5460000" algn="tl">
                    <a:srgbClr val="000000">
                      <a:alpha val="38000"/>
                    </a:srgbClr>
                  </a:outerShdw>
                </a:effectLst>
              </a:rPr>
              <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Interface</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159779" name="Group 35"/>
          <p:cNvGraphicFramePr>
            <a:graphicFrameLocks noGrp="1"/>
          </p:cNvGraphicFramePr>
          <p:nvPr/>
        </p:nvGraphicFramePr>
        <p:xfrm>
          <a:off x="533400" y="228600"/>
          <a:ext cx="8077200" cy="5383531"/>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ListIterator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removes the last ref returned by next or previous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adds in a new 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sets the last ref returned by next or previous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previous()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goes back and returns a ref to prev item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7135" name="Text Box 36"/>
          <p:cNvSpPr txBox="1">
            <a:spLocks noChangeArrowheads="1"/>
          </p:cNvSpPr>
          <p:nvPr/>
        </p:nvSpPr>
        <p:spPr bwMode="auto">
          <a:xfrm>
            <a:off x="1600200" y="5715000"/>
            <a:ext cx="55626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java.util.ListIterator;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3"/>
          <p:cNvSpPr txBox="1">
            <a:spLocks noChangeArrowheads="1"/>
          </p:cNvSpPr>
          <p:nvPr/>
        </p:nvSpPr>
        <p:spPr bwMode="auto">
          <a:xfrm>
            <a:off x="304800" y="1524000"/>
            <a:ext cx="8534400" cy="4789488"/>
          </a:xfrm>
          <a:prstGeom prst="rect">
            <a:avLst/>
          </a:prstGeom>
          <a:noFill/>
          <a:ln w="9525">
            <a:noFill/>
            <a:miter lim="800000"/>
            <a:headEnd/>
            <a:tailEnd/>
          </a:ln>
        </p:spPr>
        <p:txBody>
          <a:bodyPr>
            <a:spAutoFit/>
          </a:bodyPr>
          <a:lstStyle/>
          <a:p>
            <a:r>
              <a:rPr lang="en-US" dirty="0" err="1"/>
              <a:t>ArrayList</a:t>
            </a:r>
            <a:r>
              <a:rPr lang="en-US" dirty="0"/>
              <a:t>&lt;String&gt; words;</a:t>
            </a:r>
          </a:p>
          <a:p>
            <a:r>
              <a:rPr lang="en-US" dirty="0"/>
              <a:t>words = new </a:t>
            </a:r>
            <a:r>
              <a:rPr lang="en-US" dirty="0" err="1"/>
              <a:t>ArrayList</a:t>
            </a:r>
            <a:r>
              <a:rPr lang="en-US" dirty="0"/>
              <a:t>&lt;String&gt;();</a:t>
            </a:r>
          </a:p>
          <a:p>
            <a:endParaRPr lang="en-US" dirty="0"/>
          </a:p>
          <a:p>
            <a:r>
              <a:rPr lang="en-US" dirty="0" err="1"/>
              <a:t>words.add</a:t>
            </a:r>
            <a:r>
              <a:rPr lang="en-US" dirty="0"/>
              <a:t>("at");</a:t>
            </a:r>
          </a:p>
          <a:p>
            <a:r>
              <a:rPr lang="en-US" dirty="0" err="1"/>
              <a:t>words.add</a:t>
            </a:r>
            <a:r>
              <a:rPr lang="en-US" dirty="0"/>
              <a:t>("is");</a:t>
            </a:r>
          </a:p>
          <a:p>
            <a:r>
              <a:rPr lang="en-US" dirty="0" err="1"/>
              <a:t>words.add</a:t>
            </a:r>
            <a:r>
              <a:rPr lang="en-US" dirty="0"/>
              <a:t>("of");</a:t>
            </a:r>
          </a:p>
          <a:p>
            <a:r>
              <a:rPr lang="en-US" dirty="0" err="1"/>
              <a:t>words.add</a:t>
            </a:r>
            <a:r>
              <a:rPr lang="en-US" dirty="0"/>
              <a:t>("us");</a:t>
            </a:r>
          </a:p>
          <a:p>
            <a:endParaRPr lang="en-US" dirty="0"/>
          </a:p>
          <a:p>
            <a:r>
              <a:rPr lang="en-US" dirty="0" err="1"/>
              <a:t>ListIterator</a:t>
            </a:r>
            <a:r>
              <a:rPr lang="en-US" dirty="0"/>
              <a:t>&lt;String&gt; it = </a:t>
            </a:r>
            <a:r>
              <a:rPr lang="en-US" dirty="0" err="1"/>
              <a:t>words.listIterator</a:t>
            </a:r>
            <a:r>
              <a:rPr lang="en-US" dirty="0"/>
              <a:t>();</a:t>
            </a:r>
          </a:p>
          <a:p>
            <a:r>
              <a:rPr lang="en-US" dirty="0" err="1"/>
              <a:t>System.out.println</a:t>
            </a:r>
            <a:r>
              <a:rPr lang="en-US" dirty="0"/>
              <a:t>(</a:t>
            </a:r>
            <a:r>
              <a:rPr lang="en-US" dirty="0" err="1"/>
              <a:t>it.next</a:t>
            </a:r>
            <a:r>
              <a:rPr lang="en-US" dirty="0"/>
              <a:t>());</a:t>
            </a:r>
          </a:p>
          <a:p>
            <a:r>
              <a:rPr lang="en-US" dirty="0" err="1"/>
              <a:t>System.out.println</a:t>
            </a:r>
            <a:r>
              <a:rPr lang="en-US" dirty="0"/>
              <a:t>(</a:t>
            </a:r>
            <a:r>
              <a:rPr lang="en-US" dirty="0" err="1"/>
              <a:t>it.next</a:t>
            </a:r>
            <a:r>
              <a:rPr lang="en-US" dirty="0"/>
              <a:t>());</a:t>
            </a:r>
          </a:p>
        </p:txBody>
      </p:sp>
      <p:sp>
        <p:nvSpPr>
          <p:cNvPr id="48133" name="Text Box 4"/>
          <p:cNvSpPr txBox="1">
            <a:spLocks noChangeArrowheads="1"/>
          </p:cNvSpPr>
          <p:nvPr/>
        </p:nvSpPr>
        <p:spPr bwMode="auto">
          <a:xfrm>
            <a:off x="7010400" y="2362200"/>
            <a:ext cx="19050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br>
              <a:rPr lang="en-US" sz="3200"/>
            </a:br>
            <a:r>
              <a:rPr lang="en-US" sz="3200"/>
              <a:t>is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ListIterator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listiteratorone.java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80" name="Text Box 3"/>
          <p:cNvSpPr txBox="1">
            <a:spLocks noChangeArrowheads="1"/>
          </p:cNvSpPr>
          <p:nvPr/>
        </p:nvSpPr>
        <p:spPr bwMode="auto">
          <a:xfrm>
            <a:off x="533400" y="1447800"/>
            <a:ext cx="84582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("of");</a:t>
            </a:r>
          </a:p>
          <a:p>
            <a:r>
              <a:rPr lang="en-US" sz="2400" dirty="0" err="1"/>
              <a:t>words.add</a:t>
            </a:r>
            <a:r>
              <a:rPr lang="en-US" sz="2400" dirty="0"/>
              <a:t>("us");</a:t>
            </a:r>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it.previous</a:t>
            </a:r>
            <a:r>
              <a:rPr lang="en-US" sz="2400" dirty="0"/>
              <a:t>());</a:t>
            </a:r>
          </a:p>
        </p:txBody>
      </p:sp>
      <p:sp>
        <p:nvSpPr>
          <p:cNvPr id="50181" name="Text Box 4"/>
          <p:cNvSpPr txBox="1">
            <a:spLocks noChangeArrowheads="1"/>
          </p:cNvSpPr>
          <p:nvPr/>
        </p:nvSpPr>
        <p:spPr bwMode="auto">
          <a:xfrm>
            <a:off x="7010400" y="1828800"/>
            <a:ext cx="1905000" cy="205422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at</a:t>
            </a:r>
            <a:br>
              <a:rPr lang="en-US" sz="3200"/>
            </a:br>
            <a:r>
              <a:rPr lang="en-US" sz="3200"/>
              <a:t>is</a:t>
            </a:r>
            <a:br>
              <a:rPr lang="en-US" sz="3200"/>
            </a:br>
            <a:r>
              <a:rPr lang="en-US" sz="3200"/>
              <a:t>is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previous()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previousone.java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2228" name="Text Box 3"/>
          <p:cNvSpPr txBox="1">
            <a:spLocks noChangeArrowheads="1"/>
          </p:cNvSpPr>
          <p:nvPr/>
        </p:nvSpPr>
        <p:spPr bwMode="auto">
          <a:xfrm>
            <a:off x="685800" y="1295400"/>
            <a:ext cx="8458200" cy="5262979"/>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r>
              <a:rPr lang="en-US" sz="2400" dirty="0" err="1"/>
              <a:t>words.add</a:t>
            </a:r>
            <a:r>
              <a:rPr lang="en-US" sz="2400" dirty="0"/>
              <a:t>("at");</a:t>
            </a:r>
          </a:p>
          <a:p>
            <a:r>
              <a:rPr lang="en-US" sz="2400" dirty="0" err="1"/>
              <a:t>words.add</a:t>
            </a:r>
            <a:r>
              <a:rPr lang="en-US" sz="2400" dirty="0"/>
              <a:t>("up");</a:t>
            </a:r>
          </a:p>
          <a:p>
            <a:r>
              <a:rPr lang="en-US" sz="2400" dirty="0" err="1"/>
              <a:t>words.add</a:t>
            </a:r>
            <a:r>
              <a:rPr lang="en-US" sz="2400" dirty="0"/>
              <a:t>("or");</a:t>
            </a:r>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it.next</a:t>
            </a:r>
            <a:r>
              <a:rPr lang="en-US" sz="2400" dirty="0"/>
              <a:t>();</a:t>
            </a:r>
          </a:p>
          <a:p>
            <a:r>
              <a:rPr lang="en-US" sz="2400" dirty="0" err="1"/>
              <a:t>it.next</a:t>
            </a:r>
            <a:r>
              <a:rPr lang="en-US" sz="2400" dirty="0"/>
              <a:t>();</a:t>
            </a:r>
          </a:p>
          <a:p>
            <a:r>
              <a:rPr lang="en-US" sz="2400" dirty="0" err="1"/>
              <a:t>it.next</a:t>
            </a:r>
            <a:r>
              <a:rPr lang="en-US" sz="2400" dirty="0"/>
              <a:t>();</a:t>
            </a:r>
          </a:p>
          <a:p>
            <a:r>
              <a:rPr lang="en-US" sz="2400" dirty="0" err="1"/>
              <a:t>System.out.println</a:t>
            </a:r>
            <a:r>
              <a:rPr lang="en-US" sz="2400" dirty="0"/>
              <a:t>(</a:t>
            </a:r>
            <a:r>
              <a:rPr lang="en-US" sz="2400" dirty="0" err="1"/>
              <a:t>it.previous</a:t>
            </a:r>
            <a:r>
              <a:rPr lang="en-US" sz="2400" dirty="0"/>
              <a:t>());</a:t>
            </a:r>
          </a:p>
          <a:p>
            <a:r>
              <a:rPr lang="en-US" sz="2400" dirty="0" err="1"/>
              <a:t>System.out.println</a:t>
            </a:r>
            <a:r>
              <a:rPr lang="en-US" sz="2400" dirty="0"/>
              <a:t>(</a:t>
            </a:r>
            <a:r>
              <a:rPr lang="en-US" sz="2400" dirty="0" err="1"/>
              <a:t>it.previous</a:t>
            </a:r>
            <a:r>
              <a:rPr lang="en-US" sz="2400" dirty="0"/>
              <a:t>());</a:t>
            </a:r>
          </a:p>
          <a:p>
            <a:r>
              <a:rPr lang="en-US" sz="2400" dirty="0" err="1"/>
              <a:t>it.set</a:t>
            </a:r>
            <a:r>
              <a:rPr lang="en-US" sz="2400" dirty="0"/>
              <a:t>("33");</a:t>
            </a:r>
          </a:p>
          <a:p>
            <a:r>
              <a:rPr lang="en-US" sz="2400" dirty="0" err="1"/>
              <a:t>System.out.println</a:t>
            </a:r>
            <a:r>
              <a:rPr lang="en-US" sz="2400" dirty="0"/>
              <a:t>(words);</a:t>
            </a:r>
          </a:p>
        </p:txBody>
      </p:sp>
      <p:sp>
        <p:nvSpPr>
          <p:cNvPr id="52229" name="Text Box 4"/>
          <p:cNvSpPr txBox="1">
            <a:spLocks noChangeArrowheads="1"/>
          </p:cNvSpPr>
          <p:nvPr/>
        </p:nvSpPr>
        <p:spPr bwMode="auto">
          <a:xfrm>
            <a:off x="6629400" y="1143000"/>
            <a:ext cx="2286000" cy="18732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a:t>or</a:t>
            </a:r>
            <a:br>
              <a:rPr lang="en-US"/>
            </a:br>
            <a:r>
              <a:rPr lang="en-US"/>
              <a:t>up</a:t>
            </a:r>
            <a:br>
              <a:rPr lang="en-US"/>
            </a:br>
            <a:r>
              <a:rPr lang="en-US"/>
              <a:t>[at, 33, or]</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previous()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a:t>String x = new String("Chuck");</a:t>
            </a:r>
          </a:p>
          <a:p>
            <a:r>
              <a:rPr lang="en-US"/>
              <a:t>String y = x;</a:t>
            </a:r>
            <a:br>
              <a:rPr lang="en-US"/>
            </a:br>
            <a:endParaRPr lang="en-US"/>
          </a:p>
          <a:p>
            <a:r>
              <a:rPr lang="en-US"/>
              <a:t>x and y store the same memory address.</a:t>
            </a:r>
          </a:p>
        </p:txBody>
      </p:sp>
      <p:sp>
        <p:nvSpPr>
          <p:cNvPr id="16388" name="Rectangle 3"/>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6389"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a:t>x</a:t>
            </a:r>
          </a:p>
        </p:txBody>
      </p:sp>
      <p:sp>
        <p:nvSpPr>
          <p:cNvPr id="16390" name="Text Box 5"/>
          <p:cNvSpPr txBox="1">
            <a:spLocks noChangeArrowheads="1"/>
          </p:cNvSpPr>
          <p:nvPr/>
        </p:nvSpPr>
        <p:spPr bwMode="auto">
          <a:xfrm>
            <a:off x="7315200" y="4038600"/>
            <a:ext cx="476250" cy="701675"/>
          </a:xfrm>
          <a:prstGeom prst="rect">
            <a:avLst/>
          </a:prstGeom>
          <a:noFill/>
          <a:ln w="9525">
            <a:noFill/>
            <a:miter lim="800000"/>
            <a:headEnd/>
            <a:tailEnd/>
          </a:ln>
        </p:spPr>
        <p:txBody>
          <a:bodyPr wrap="none">
            <a:spAutoFit/>
          </a:bodyPr>
          <a:lstStyle/>
          <a:p>
            <a:r>
              <a:rPr lang="en-US" sz="4000"/>
              <a:t>y</a:t>
            </a:r>
          </a:p>
        </p:txBody>
      </p:sp>
      <p:sp>
        <p:nvSpPr>
          <p:cNvPr id="16391"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16392"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16394"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a:p>
        </p:txBody>
      </p:sp>
      <p:sp>
        <p:nvSpPr>
          <p:cNvPr id="16395"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0x2B3</a:t>
            </a:r>
          </a:p>
        </p:txBody>
      </p:sp>
      <p:sp>
        <p:nvSpPr>
          <p:cNvPr id="16396" name="Text Box 11"/>
          <p:cNvSpPr txBox="1">
            <a:spLocks noChangeArrowheads="1"/>
          </p:cNvSpPr>
          <p:nvPr/>
        </p:nvSpPr>
        <p:spPr bwMode="auto">
          <a:xfrm>
            <a:off x="7239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0x2B3</a:t>
            </a:r>
          </a:p>
        </p:txBody>
      </p:sp>
      <p:sp>
        <p:nvSpPr>
          <p:cNvPr id="16397" name="Text Box 12"/>
          <p:cNvSpPr txBox="1">
            <a:spLocks noChangeArrowheads="1"/>
          </p:cNvSpPr>
          <p:nvPr/>
        </p:nvSpPr>
        <p:spPr bwMode="auto">
          <a:xfrm>
            <a:off x="39624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0x2B3</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previoustwo.java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6" name="Text Box 3"/>
          <p:cNvSpPr txBox="1">
            <a:spLocks noChangeArrowheads="1"/>
          </p:cNvSpPr>
          <p:nvPr/>
        </p:nvSpPr>
        <p:spPr bwMode="auto">
          <a:xfrm>
            <a:off x="457200" y="1524000"/>
            <a:ext cx="8686800" cy="452431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("at");</a:t>
            </a:r>
          </a:p>
          <a:p>
            <a:r>
              <a:rPr lang="en-US" sz="2400" dirty="0" err="1"/>
              <a:t>words.add</a:t>
            </a:r>
            <a:r>
              <a:rPr lang="en-US" sz="2400" dirty="0"/>
              <a:t>("is");</a:t>
            </a:r>
          </a:p>
          <a:p>
            <a:r>
              <a:rPr lang="en-US" sz="2400" dirty="0" err="1"/>
              <a:t>words.add</a:t>
            </a:r>
            <a:r>
              <a:rPr lang="en-US" sz="2400" dirty="0"/>
              <a:t>("us");</a:t>
            </a:r>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it.set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(words);</a:t>
            </a:r>
          </a:p>
        </p:txBody>
      </p:sp>
      <p:sp>
        <p:nvSpPr>
          <p:cNvPr id="54277" name="Text Box 4"/>
          <p:cNvSpPr txBox="1">
            <a:spLocks noChangeArrowheads="1"/>
          </p:cNvSpPr>
          <p:nvPr/>
        </p:nvSpPr>
        <p:spPr bwMode="auto">
          <a:xfrm>
            <a:off x="6172200" y="2057400"/>
            <a:ext cx="2590800" cy="18732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a:t>at</a:t>
            </a:r>
          </a:p>
          <a:p>
            <a:r>
              <a:rPr lang="en-US"/>
              <a:t>is</a:t>
            </a:r>
          </a:p>
          <a:p>
            <a:r>
              <a:rPr lang="en-US"/>
              <a:t>[###, is, us]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5299"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5300" name="Text Box 3"/>
          <p:cNvSpPr txBox="1">
            <a:spLocks noChangeArrowheads="1"/>
          </p:cNvSpPr>
          <p:nvPr/>
        </p:nvSpPr>
        <p:spPr bwMode="auto">
          <a:xfrm>
            <a:off x="1295400" y="3733800"/>
            <a:ext cx="549275" cy="701675"/>
          </a:xfrm>
          <a:prstGeom prst="rect">
            <a:avLst/>
          </a:prstGeom>
          <a:noFill/>
          <a:ln w="9525">
            <a:noFill/>
            <a:miter lim="800000"/>
            <a:headEnd/>
            <a:tailEnd/>
          </a:ln>
        </p:spPr>
        <p:txBody>
          <a:bodyPr wrap="none">
            <a:spAutoFit/>
          </a:bodyPr>
          <a:lstStyle/>
          <a:p>
            <a:r>
              <a:rPr lang="en-US" sz="4000"/>
              <a:t>it</a:t>
            </a:r>
          </a:p>
        </p:txBody>
      </p:sp>
      <p:sp>
        <p:nvSpPr>
          <p:cNvPr id="55301" name="Line 4"/>
          <p:cNvSpPr>
            <a:spLocks noChangeShapeType="1"/>
          </p:cNvSpPr>
          <p:nvPr/>
        </p:nvSpPr>
        <p:spPr bwMode="auto">
          <a:xfrm flipV="1">
            <a:off x="1600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55302"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5303"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5304" name="Text Box 9"/>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5305" name="Rectangle 10"/>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6323"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6324"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6325"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6326"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6327" name="Rectangle 8"/>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a:t>
            </a:r>
          </a:p>
        </p:txBody>
      </p:sp>
      <p:sp>
        <p:nvSpPr>
          <p:cNvPr id="56329" name="Text Box 10"/>
          <p:cNvSpPr txBox="1">
            <a:spLocks noChangeArrowheads="1"/>
          </p:cNvSpPr>
          <p:nvPr/>
        </p:nvSpPr>
        <p:spPr bwMode="auto">
          <a:xfrm>
            <a:off x="1600200" y="4876800"/>
            <a:ext cx="72390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56330" name="Text Box 13"/>
          <p:cNvSpPr txBox="1">
            <a:spLocks noChangeArrowheads="1"/>
          </p:cNvSpPr>
          <p:nvPr/>
        </p:nvSpPr>
        <p:spPr bwMode="auto">
          <a:xfrm>
            <a:off x="3200400" y="3733800"/>
            <a:ext cx="549275" cy="701675"/>
          </a:xfrm>
          <a:prstGeom prst="rect">
            <a:avLst/>
          </a:prstGeom>
          <a:noFill/>
          <a:ln w="9525">
            <a:noFill/>
            <a:miter lim="800000"/>
            <a:headEnd/>
            <a:tailEnd/>
          </a:ln>
        </p:spPr>
        <p:txBody>
          <a:bodyPr wrap="none">
            <a:spAutoFit/>
          </a:bodyPr>
          <a:lstStyle/>
          <a:p>
            <a:r>
              <a:rPr lang="en-US" sz="4000"/>
              <a:t>it</a:t>
            </a:r>
          </a:p>
        </p:txBody>
      </p:sp>
      <p:sp>
        <p:nvSpPr>
          <p:cNvPr id="56331" name="Line 14"/>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56332" name="Text Box 15"/>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1</a:t>
            </a:r>
            <a:r>
              <a:rPr lang="en-US" sz="2000" baseline="30000">
                <a:solidFill>
                  <a:schemeClr val="accent2"/>
                </a:solidFill>
              </a:rPr>
              <a:t>st</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7"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7348"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7349"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7350"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7351" name="Rectangle 8"/>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57353" name="Text Box 10"/>
          <p:cNvSpPr txBox="1">
            <a:spLocks noChangeArrowheads="1"/>
          </p:cNvSpPr>
          <p:nvPr/>
        </p:nvSpPr>
        <p:spPr bwMode="auto">
          <a:xfrm>
            <a:off x="1600200" y="4876800"/>
            <a:ext cx="6019800" cy="1235075"/>
          </a:xfrm>
          <a:prstGeom prst="rect">
            <a:avLst/>
          </a:prstGeom>
          <a:noFill/>
          <a:ln w="9525">
            <a:noFill/>
            <a:miter lim="800000"/>
            <a:headEnd/>
            <a:tailEnd/>
          </a:ln>
        </p:spPr>
        <p:txBody>
          <a:bodyPr>
            <a:spAutoFit/>
          </a:bodyPr>
          <a:lstStyle/>
          <a:p>
            <a:pPr>
              <a:lnSpc>
                <a:spcPct val="125000"/>
              </a:lnSpc>
            </a:pPr>
            <a:r>
              <a:rPr lang="en-US"/>
              <a:t>it.set("###");</a:t>
            </a:r>
          </a:p>
          <a:p>
            <a:r>
              <a:rPr lang="en-US" sz="2000">
                <a:solidFill>
                  <a:schemeClr val="accent2"/>
                </a:solidFill>
              </a:rPr>
              <a:t/>
            </a:r>
            <a:br>
              <a:rPr lang="en-US" sz="2000">
                <a:solidFill>
                  <a:schemeClr val="accent2"/>
                </a:solidFill>
              </a:rPr>
            </a:br>
            <a:endParaRPr lang="en-US" sz="2000">
              <a:solidFill>
                <a:schemeClr val="accent2"/>
              </a:solidFill>
            </a:endParaRPr>
          </a:p>
        </p:txBody>
      </p:sp>
      <p:sp>
        <p:nvSpPr>
          <p:cNvPr id="57354" name="Text Box 12"/>
          <p:cNvSpPr txBox="1">
            <a:spLocks noChangeArrowheads="1"/>
          </p:cNvSpPr>
          <p:nvPr/>
        </p:nvSpPr>
        <p:spPr bwMode="auto">
          <a:xfrm>
            <a:off x="4800600" y="4800600"/>
            <a:ext cx="32766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set always modifies the last reference returned by next or previous.</a:t>
            </a:r>
          </a:p>
        </p:txBody>
      </p:sp>
      <p:sp>
        <p:nvSpPr>
          <p:cNvPr id="57355" name="Text Box 13"/>
          <p:cNvSpPr txBox="1">
            <a:spLocks noChangeArrowheads="1"/>
          </p:cNvSpPr>
          <p:nvPr/>
        </p:nvSpPr>
        <p:spPr bwMode="auto">
          <a:xfrm>
            <a:off x="3200400" y="3733800"/>
            <a:ext cx="549275" cy="701675"/>
          </a:xfrm>
          <a:prstGeom prst="rect">
            <a:avLst/>
          </a:prstGeom>
          <a:noFill/>
          <a:ln w="9525">
            <a:noFill/>
            <a:miter lim="800000"/>
            <a:headEnd/>
            <a:tailEnd/>
          </a:ln>
        </p:spPr>
        <p:txBody>
          <a:bodyPr wrap="none">
            <a:spAutoFit/>
          </a:bodyPr>
          <a:lstStyle/>
          <a:p>
            <a:r>
              <a:rPr lang="en-US" sz="4000"/>
              <a:t>it</a:t>
            </a:r>
          </a:p>
        </p:txBody>
      </p:sp>
      <p:sp>
        <p:nvSpPr>
          <p:cNvPr id="57356" name="Line 14"/>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8371"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58372" name="Rectangle 5"/>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58373" name="Rectangle 6"/>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58374"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58375" name="Rectangle 8"/>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a:t>###</a:t>
            </a:r>
          </a:p>
        </p:txBody>
      </p:sp>
      <p:sp>
        <p:nvSpPr>
          <p:cNvPr id="58377" name="Text Box 10"/>
          <p:cNvSpPr txBox="1">
            <a:spLocks noChangeArrowheads="1"/>
          </p:cNvSpPr>
          <p:nvPr/>
        </p:nvSpPr>
        <p:spPr bwMode="auto">
          <a:xfrm>
            <a:off x="1447800" y="4953000"/>
            <a:ext cx="7315200" cy="823913"/>
          </a:xfrm>
          <a:prstGeom prst="rect">
            <a:avLst/>
          </a:prstGeom>
          <a:noFill/>
          <a:ln w="9525">
            <a:noFill/>
            <a:miter lim="800000"/>
            <a:headEnd/>
            <a:tailEnd/>
          </a:ln>
        </p:spPr>
        <p:txBody>
          <a:bodyPr>
            <a:spAutoFit/>
          </a:bodyPr>
          <a:lstStyle/>
          <a:p>
            <a:pPr>
              <a:spcBef>
                <a:spcPct val="50000"/>
              </a:spcBef>
            </a:pPr>
            <a:r>
              <a:rPr lang="en-US"/>
              <a:t>it.next();</a:t>
            </a:r>
            <a:br>
              <a:rPr lang="en-US"/>
            </a:br>
            <a:endParaRPr lang="en-US" sz="2000">
              <a:solidFill>
                <a:schemeClr val="accent2"/>
              </a:solidFill>
            </a:endParaRPr>
          </a:p>
        </p:txBody>
      </p:sp>
      <p:sp>
        <p:nvSpPr>
          <p:cNvPr id="58378" name="Text Box 13"/>
          <p:cNvSpPr txBox="1">
            <a:spLocks noChangeArrowheads="1"/>
          </p:cNvSpPr>
          <p:nvPr/>
        </p:nvSpPr>
        <p:spPr bwMode="auto">
          <a:xfrm>
            <a:off x="5105400" y="3733800"/>
            <a:ext cx="549275" cy="701675"/>
          </a:xfrm>
          <a:prstGeom prst="rect">
            <a:avLst/>
          </a:prstGeom>
          <a:noFill/>
          <a:ln w="9525">
            <a:noFill/>
            <a:miter lim="800000"/>
            <a:headEnd/>
            <a:tailEnd/>
          </a:ln>
        </p:spPr>
        <p:txBody>
          <a:bodyPr wrap="none">
            <a:spAutoFit/>
          </a:bodyPr>
          <a:lstStyle/>
          <a:p>
            <a:r>
              <a:rPr lang="en-US" sz="4000"/>
              <a:t>it</a:t>
            </a:r>
          </a:p>
        </p:txBody>
      </p:sp>
      <p:sp>
        <p:nvSpPr>
          <p:cNvPr id="58379" name="Line 14"/>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58380" name="Text Box 15"/>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2</a:t>
            </a:r>
            <a:r>
              <a:rPr lang="en-US" sz="2000" baseline="30000">
                <a:solidFill>
                  <a:schemeClr val="accent2"/>
                </a:solidFill>
              </a:rPr>
              <a:t>nd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setone.java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20" name="Text Box 3"/>
          <p:cNvSpPr txBox="1">
            <a:spLocks noChangeArrowheads="1"/>
          </p:cNvSpPr>
          <p:nvPr/>
        </p:nvSpPr>
        <p:spPr bwMode="auto">
          <a:xfrm>
            <a:off x="457200" y="1295400"/>
            <a:ext cx="8686800" cy="5203825"/>
          </a:xfrm>
          <a:prstGeom prst="rect">
            <a:avLst/>
          </a:prstGeom>
          <a:noFill/>
          <a:ln w="9525">
            <a:noFill/>
            <a:miter lim="800000"/>
            <a:headEnd/>
            <a:tailEnd/>
          </a:ln>
        </p:spPr>
        <p:txBody>
          <a:bodyPr>
            <a:spAutoFit/>
          </a:bodyPr>
          <a:lstStyle/>
          <a:p>
            <a:r>
              <a:rPr lang="en-US" sz="2400" dirty="0" err="1"/>
              <a:t>ArrayList</a:t>
            </a:r>
            <a:r>
              <a:rPr lang="en-US" sz="2400" dirty="0"/>
              <a:t>&lt;String&gt; words;</a:t>
            </a:r>
          </a:p>
          <a:p>
            <a:r>
              <a:rPr lang="en-US" sz="2400" dirty="0"/>
              <a:t>words = new </a:t>
            </a:r>
            <a:r>
              <a:rPr lang="en-US" sz="2400" dirty="0" err="1"/>
              <a:t>ArrayList</a:t>
            </a:r>
            <a:r>
              <a:rPr lang="en-US" sz="2400" dirty="0"/>
              <a:t>&lt;String&gt;();</a:t>
            </a:r>
          </a:p>
          <a:p>
            <a:endParaRPr lang="en-US" sz="2400" dirty="0"/>
          </a:p>
          <a:p>
            <a:r>
              <a:rPr lang="en-US" sz="2400" dirty="0" err="1"/>
              <a:t>words.add</a:t>
            </a:r>
            <a:r>
              <a:rPr lang="en-US" sz="2400" dirty="0"/>
              <a:t>("is");</a:t>
            </a:r>
          </a:p>
          <a:p>
            <a:r>
              <a:rPr lang="en-US" sz="2400" dirty="0" err="1"/>
              <a:t>words.add</a:t>
            </a:r>
            <a:r>
              <a:rPr lang="en-US" sz="2400" dirty="0"/>
              <a:t>("us");</a:t>
            </a:r>
          </a:p>
          <a:p>
            <a:endParaRPr lang="en-US" sz="2400" dirty="0"/>
          </a:p>
          <a:p>
            <a:endParaRPr lang="en-US" sz="2400" dirty="0"/>
          </a:p>
          <a:p>
            <a:r>
              <a:rPr lang="en-US" sz="2400" dirty="0" err="1"/>
              <a:t>ListIterator</a:t>
            </a:r>
            <a:r>
              <a:rPr lang="en-US" sz="2400" dirty="0"/>
              <a:t>&lt;String&gt; it = </a:t>
            </a:r>
            <a:r>
              <a:rPr lang="en-US" sz="2400" dirty="0" err="1"/>
              <a:t>words.listIterator</a:t>
            </a:r>
            <a:r>
              <a:rPr lang="en-US" sz="2400" dirty="0"/>
              <a:t>();</a:t>
            </a:r>
          </a:p>
          <a:p>
            <a:r>
              <a:rPr lang="en-US" sz="2400" dirty="0" err="1"/>
              <a:t>it.add</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it.next</a:t>
            </a:r>
            <a:r>
              <a:rPr lang="en-US" sz="2400" dirty="0"/>
              <a:t>());</a:t>
            </a:r>
          </a:p>
          <a:p>
            <a:r>
              <a:rPr lang="en-US" sz="2400" dirty="0" err="1"/>
              <a:t>System.out.println</a:t>
            </a:r>
            <a:r>
              <a:rPr lang="en-US" sz="2400" dirty="0"/>
              <a:t>(</a:t>
            </a:r>
            <a:r>
              <a:rPr lang="en-US" sz="2400" dirty="0" err="1"/>
              <a:t>it.previous</a:t>
            </a:r>
            <a:r>
              <a:rPr lang="en-US" sz="2400" dirty="0"/>
              <a:t>());</a:t>
            </a:r>
          </a:p>
          <a:p>
            <a:r>
              <a:rPr lang="en-US" sz="2400" dirty="0" err="1"/>
              <a:t>it.set</a:t>
            </a:r>
            <a:r>
              <a:rPr lang="en-US" sz="2400" dirty="0"/>
              <a:t>("##");</a:t>
            </a:r>
          </a:p>
          <a:p>
            <a:r>
              <a:rPr lang="en-US" sz="2400" dirty="0" err="1"/>
              <a:t>System.out.println</a:t>
            </a:r>
            <a:r>
              <a:rPr lang="en-US" sz="2400" dirty="0"/>
              <a:t>(words);</a:t>
            </a:r>
          </a:p>
        </p:txBody>
      </p:sp>
      <p:sp>
        <p:nvSpPr>
          <p:cNvPr id="60421" name="Text Box 4"/>
          <p:cNvSpPr txBox="1">
            <a:spLocks noChangeArrowheads="1"/>
          </p:cNvSpPr>
          <p:nvPr/>
        </p:nvSpPr>
        <p:spPr bwMode="auto">
          <a:xfrm>
            <a:off x="6477000" y="1295400"/>
            <a:ext cx="2438400" cy="2300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r>
              <a:rPr lang="en-US"/>
              <a:t>is</a:t>
            </a:r>
          </a:p>
          <a:p>
            <a:r>
              <a:rPr lang="en-US"/>
              <a:t>us</a:t>
            </a:r>
          </a:p>
          <a:p>
            <a:r>
              <a:rPr lang="en-US"/>
              <a:t>us</a:t>
            </a:r>
          </a:p>
          <a:p>
            <a:r>
              <a:rPr lang="en-US"/>
              <a:t>[##, is,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1443"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1444" name="Text Box 3"/>
          <p:cNvSpPr txBox="1">
            <a:spLocks noChangeArrowheads="1"/>
          </p:cNvSpPr>
          <p:nvPr/>
        </p:nvSpPr>
        <p:spPr bwMode="auto">
          <a:xfrm>
            <a:off x="2743200" y="3733800"/>
            <a:ext cx="549275" cy="701675"/>
          </a:xfrm>
          <a:prstGeom prst="rect">
            <a:avLst/>
          </a:prstGeom>
          <a:noFill/>
          <a:ln w="9525">
            <a:noFill/>
            <a:miter lim="800000"/>
            <a:headEnd/>
            <a:tailEnd/>
          </a:ln>
        </p:spPr>
        <p:txBody>
          <a:bodyPr wrap="none">
            <a:spAutoFit/>
          </a:bodyPr>
          <a:lstStyle/>
          <a:p>
            <a:r>
              <a:rPr lang="en-US" sz="4000"/>
              <a:t>it</a:t>
            </a:r>
          </a:p>
        </p:txBody>
      </p:sp>
      <p:sp>
        <p:nvSpPr>
          <p:cNvPr id="61445" name="Line 4"/>
          <p:cNvSpPr>
            <a:spLocks noChangeShapeType="1"/>
          </p:cNvSpPr>
          <p:nvPr/>
        </p:nvSpPr>
        <p:spPr bwMode="auto">
          <a:xfrm flipV="1">
            <a:off x="30480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1446" name="Rectangle 5"/>
          <p:cNvSpPr>
            <a:spLocks noChangeArrowheads="1"/>
          </p:cNvSpPr>
          <p:nvPr/>
        </p:nvSpPr>
        <p:spPr bwMode="auto">
          <a:xfrm>
            <a:off x="3352800" y="23622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1447" name="Rectangle 6"/>
          <p:cNvSpPr>
            <a:spLocks noChangeArrowheads="1"/>
          </p:cNvSpPr>
          <p:nvPr/>
        </p:nvSpPr>
        <p:spPr bwMode="auto">
          <a:xfrm>
            <a:off x="5257800" y="23622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1448" name="Text Box 7"/>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2467"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2468"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2469"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2470"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2471"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2472" name="Text Box 9"/>
          <p:cNvSpPr txBox="1">
            <a:spLocks noChangeArrowheads="1"/>
          </p:cNvSpPr>
          <p:nvPr/>
        </p:nvSpPr>
        <p:spPr bwMode="auto">
          <a:xfrm>
            <a:off x="3200400" y="3733800"/>
            <a:ext cx="549275" cy="701675"/>
          </a:xfrm>
          <a:prstGeom prst="rect">
            <a:avLst/>
          </a:prstGeom>
          <a:noFill/>
          <a:ln w="9525">
            <a:noFill/>
            <a:miter lim="800000"/>
            <a:headEnd/>
            <a:tailEnd/>
          </a:ln>
        </p:spPr>
        <p:txBody>
          <a:bodyPr wrap="none">
            <a:spAutoFit/>
          </a:bodyPr>
          <a:lstStyle/>
          <a:p>
            <a:r>
              <a:rPr lang="en-US" sz="4000"/>
              <a:t>it</a:t>
            </a:r>
          </a:p>
        </p:txBody>
      </p:sp>
      <p:sp>
        <p:nvSpPr>
          <p:cNvPr id="62473" name="Line 10"/>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2475" name="Text Box 13"/>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it.add("##");</a:t>
            </a:r>
            <a:br>
              <a:rPr lang="en-US"/>
            </a:br>
            <a:endParaRPr lang="en-US"/>
          </a:p>
        </p:txBody>
      </p:sp>
      <p:sp>
        <p:nvSpPr>
          <p:cNvPr id="62476" name="Text Box 14"/>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add always adds the new item in front of the current spot.</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a:t>String x = "Chuck";</a:t>
            </a:r>
          </a:p>
          <a:p>
            <a:r>
              <a:rPr lang="en-US"/>
              <a:t>String y = "Chuck";</a:t>
            </a:r>
            <a:br>
              <a:rPr lang="en-US"/>
            </a:br>
            <a:endParaRPr lang="en-US"/>
          </a:p>
          <a:p>
            <a:r>
              <a:rPr lang="en-US"/>
              <a:t>x and y store the same memory address.</a:t>
            </a:r>
          </a:p>
        </p:txBody>
      </p:sp>
      <p:sp>
        <p:nvSpPr>
          <p:cNvPr id="17412" name="Rectangle 3"/>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7413"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a:t>x</a:t>
            </a:r>
          </a:p>
        </p:txBody>
      </p:sp>
      <p:sp>
        <p:nvSpPr>
          <p:cNvPr id="17414" name="Text Box 5"/>
          <p:cNvSpPr txBox="1">
            <a:spLocks noChangeArrowheads="1"/>
          </p:cNvSpPr>
          <p:nvPr/>
        </p:nvSpPr>
        <p:spPr bwMode="auto">
          <a:xfrm>
            <a:off x="7391400" y="3962400"/>
            <a:ext cx="476250" cy="701675"/>
          </a:xfrm>
          <a:prstGeom prst="rect">
            <a:avLst/>
          </a:prstGeom>
          <a:noFill/>
          <a:ln w="9525">
            <a:noFill/>
            <a:miter lim="800000"/>
            <a:headEnd/>
            <a:tailEnd/>
          </a:ln>
        </p:spPr>
        <p:txBody>
          <a:bodyPr wrap="none">
            <a:spAutoFit/>
          </a:bodyPr>
          <a:lstStyle/>
          <a:p>
            <a:r>
              <a:rPr lang="en-US" sz="4000"/>
              <a:t>y</a:t>
            </a:r>
          </a:p>
        </p:txBody>
      </p:sp>
      <p:sp>
        <p:nvSpPr>
          <p:cNvPr id="17415"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17416"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17418"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a:p>
        </p:txBody>
      </p:sp>
      <p:sp>
        <p:nvSpPr>
          <p:cNvPr id="17419"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7420" name="Text Box 11"/>
          <p:cNvSpPr txBox="1">
            <a:spLocks noChangeArrowheads="1"/>
          </p:cNvSpPr>
          <p:nvPr/>
        </p:nvSpPr>
        <p:spPr bwMode="auto">
          <a:xfrm>
            <a:off x="38862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7421" name="Text Box 12"/>
          <p:cNvSpPr txBox="1">
            <a:spLocks noChangeArrowheads="1"/>
          </p:cNvSpPr>
          <p:nvPr/>
        </p:nvSpPr>
        <p:spPr bwMode="auto">
          <a:xfrm>
            <a:off x="72390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3491"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3492"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3493"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3494"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3495"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3496" name="Text Box 7"/>
          <p:cNvSpPr txBox="1">
            <a:spLocks noChangeArrowheads="1"/>
          </p:cNvSpPr>
          <p:nvPr/>
        </p:nvSpPr>
        <p:spPr bwMode="auto">
          <a:xfrm>
            <a:off x="5029200" y="3733800"/>
            <a:ext cx="549275" cy="701675"/>
          </a:xfrm>
          <a:prstGeom prst="rect">
            <a:avLst/>
          </a:prstGeom>
          <a:noFill/>
          <a:ln w="9525">
            <a:noFill/>
            <a:miter lim="800000"/>
            <a:headEnd/>
            <a:tailEnd/>
          </a:ln>
        </p:spPr>
        <p:txBody>
          <a:bodyPr wrap="none">
            <a:spAutoFit/>
          </a:bodyPr>
          <a:lstStyle/>
          <a:p>
            <a:r>
              <a:rPr lang="en-US" sz="4000"/>
              <a:t>it</a:t>
            </a:r>
          </a:p>
        </p:txBody>
      </p:sp>
      <p:sp>
        <p:nvSpPr>
          <p:cNvPr id="63497" name="Line 8"/>
          <p:cNvSpPr>
            <a:spLocks noChangeShapeType="1"/>
          </p:cNvSpPr>
          <p:nvPr/>
        </p:nvSpPr>
        <p:spPr bwMode="auto">
          <a:xfrm flipV="1">
            <a:off x="53340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3499"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it.next();</a:t>
            </a:r>
            <a:br>
              <a:rPr lang="en-US"/>
            </a:br>
            <a:endParaRPr lang="en-US"/>
          </a:p>
        </p:txBody>
      </p:sp>
      <p:sp>
        <p:nvSpPr>
          <p:cNvPr id="63500" name="Text Box 12"/>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2</a:t>
            </a:r>
            <a:r>
              <a:rPr lang="en-US" sz="2000" baseline="30000">
                <a:solidFill>
                  <a:schemeClr val="accent2"/>
                </a:solidFill>
              </a:rPr>
              <a:t>nd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4515"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4516"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4517"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4518"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4519"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4520" name="Text Box 7"/>
          <p:cNvSpPr txBox="1">
            <a:spLocks noChangeArrowheads="1"/>
          </p:cNvSpPr>
          <p:nvPr/>
        </p:nvSpPr>
        <p:spPr bwMode="auto">
          <a:xfrm>
            <a:off x="6553200" y="3810000"/>
            <a:ext cx="549275" cy="701675"/>
          </a:xfrm>
          <a:prstGeom prst="rect">
            <a:avLst/>
          </a:prstGeom>
          <a:noFill/>
          <a:ln w="9525">
            <a:noFill/>
            <a:miter lim="800000"/>
            <a:headEnd/>
            <a:tailEnd/>
          </a:ln>
        </p:spPr>
        <p:txBody>
          <a:bodyPr wrap="none">
            <a:spAutoFit/>
          </a:bodyPr>
          <a:lstStyle/>
          <a:p>
            <a:r>
              <a:rPr lang="en-US" sz="4000"/>
              <a:t>it</a:t>
            </a:r>
          </a:p>
        </p:txBody>
      </p:sp>
      <p:sp>
        <p:nvSpPr>
          <p:cNvPr id="64521" name="Line 8"/>
          <p:cNvSpPr>
            <a:spLocks noChangeShapeType="1"/>
          </p:cNvSpPr>
          <p:nvPr/>
        </p:nvSpPr>
        <p:spPr bwMode="auto">
          <a:xfrm flipV="1">
            <a:off x="6858000" y="3200400"/>
            <a:ext cx="228600" cy="685800"/>
          </a:xfrm>
          <a:prstGeom prst="line">
            <a:avLst/>
          </a:prstGeom>
          <a:noFill/>
          <a:ln w="50800">
            <a:solidFill>
              <a:schemeClr val="tx1"/>
            </a:solidFill>
            <a:round/>
            <a:headEnd/>
            <a:tailEnd type="triangle" w="med" len="med"/>
          </a:ln>
        </p:spPr>
        <p:txBody>
          <a:bodyPr/>
          <a:lstStyle/>
          <a:p>
            <a:endParaRPr lang="en-US"/>
          </a:p>
        </p:txBody>
      </p:sp>
      <p:sp>
        <p:nvSpPr>
          <p:cNvPr id="64523"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it.next();</a:t>
            </a:r>
            <a:br>
              <a:rPr lang="en-US"/>
            </a:br>
            <a:endParaRPr lang="en-US"/>
          </a:p>
        </p:txBody>
      </p:sp>
      <p:sp>
        <p:nvSpPr>
          <p:cNvPr id="64524" name="Text Box 11"/>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next moves the iterator up one spot and returns a  reference to the 3</a:t>
            </a:r>
            <a:r>
              <a:rPr lang="en-US" sz="2000" baseline="30000">
                <a:solidFill>
                  <a:schemeClr val="accent2"/>
                </a:solidFill>
              </a:rPr>
              <a:t>rd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5539"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5540"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5541"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us</a:t>
            </a:r>
          </a:p>
        </p:txBody>
      </p:sp>
      <p:sp>
        <p:nvSpPr>
          <p:cNvPr id="65542"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5543"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5544" name="Text Box 7"/>
          <p:cNvSpPr txBox="1">
            <a:spLocks noChangeArrowheads="1"/>
          </p:cNvSpPr>
          <p:nvPr/>
        </p:nvSpPr>
        <p:spPr bwMode="auto">
          <a:xfrm>
            <a:off x="5105400" y="3733800"/>
            <a:ext cx="549275" cy="701675"/>
          </a:xfrm>
          <a:prstGeom prst="rect">
            <a:avLst/>
          </a:prstGeom>
          <a:noFill/>
          <a:ln w="9525">
            <a:noFill/>
            <a:miter lim="800000"/>
            <a:headEnd/>
            <a:tailEnd/>
          </a:ln>
        </p:spPr>
        <p:txBody>
          <a:bodyPr wrap="none">
            <a:spAutoFit/>
          </a:bodyPr>
          <a:lstStyle/>
          <a:p>
            <a:r>
              <a:rPr lang="en-US" sz="4000"/>
              <a:t>it</a:t>
            </a:r>
          </a:p>
        </p:txBody>
      </p:sp>
      <p:sp>
        <p:nvSpPr>
          <p:cNvPr id="65545" name="Line 8"/>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p:spPr>
        <p:txBody>
          <a:bodyPr/>
          <a:lstStyle/>
          <a:p>
            <a:endParaRPr lang="en-US"/>
          </a:p>
        </p:txBody>
      </p:sp>
      <p:sp>
        <p:nvSpPr>
          <p:cNvPr id="65547"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it.previous();</a:t>
            </a:r>
            <a:br>
              <a:rPr lang="en-US"/>
            </a:br>
            <a:endParaRPr lang="en-US"/>
          </a:p>
        </p:txBody>
      </p:sp>
      <p:sp>
        <p:nvSpPr>
          <p:cNvPr id="65548" name="Text Box 11"/>
          <p:cNvSpPr txBox="1">
            <a:spLocks noChangeArrowheads="1"/>
          </p:cNvSpPr>
          <p:nvPr/>
        </p:nvSpPr>
        <p:spPr bwMode="auto">
          <a:xfrm>
            <a:off x="4800600" y="4800600"/>
            <a:ext cx="36576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previous backs the iterator up one spot and returns a  reference to the 3</a:t>
            </a:r>
            <a:r>
              <a:rPr lang="en-US" sz="2000" baseline="30000">
                <a:solidFill>
                  <a:schemeClr val="accent2"/>
                </a:solidFill>
              </a:rPr>
              <a:t>rd</a:t>
            </a:r>
            <a:r>
              <a:rPr lang="en-US" sz="2000">
                <a:solidFill>
                  <a:schemeClr val="accent2"/>
                </a:solidFill>
              </a:rPr>
              <a:t> item.</a:t>
            </a:r>
            <a:endParaRPr lang="en-US" sz="2000"/>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6563" name="Text Box 2"/>
          <p:cNvSpPr txBox="1">
            <a:spLocks noChangeArrowheads="1"/>
          </p:cNvSpPr>
          <p:nvPr/>
        </p:nvSpPr>
        <p:spPr bwMode="auto">
          <a:xfrm>
            <a:off x="1905000" y="1981200"/>
            <a:ext cx="184150" cy="519113"/>
          </a:xfrm>
          <a:prstGeom prst="rect">
            <a:avLst/>
          </a:prstGeom>
          <a:noFill/>
          <a:ln w="9525">
            <a:noFill/>
            <a:miter lim="800000"/>
            <a:headEnd/>
            <a:tailEnd/>
          </a:ln>
        </p:spPr>
        <p:txBody>
          <a:bodyPr wrap="none">
            <a:spAutoFit/>
          </a:bodyPr>
          <a:lstStyle/>
          <a:p>
            <a:endParaRPr lang="en-US"/>
          </a:p>
        </p:txBody>
      </p:sp>
      <p:sp>
        <p:nvSpPr>
          <p:cNvPr id="66564" name="Rectangle 3"/>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is</a:t>
            </a:r>
          </a:p>
        </p:txBody>
      </p:sp>
      <p:sp>
        <p:nvSpPr>
          <p:cNvPr id="66565" name="Rectangle 4"/>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6566" name="Text Box 5"/>
          <p:cNvSpPr txBox="1">
            <a:spLocks noChangeArrowheads="1"/>
          </p:cNvSpPr>
          <p:nvPr/>
        </p:nvSpPr>
        <p:spPr bwMode="auto">
          <a:xfrm>
            <a:off x="2286000" y="1524000"/>
            <a:ext cx="965200" cy="701675"/>
          </a:xfrm>
          <a:prstGeom prst="rect">
            <a:avLst/>
          </a:prstGeom>
          <a:noFill/>
          <a:ln w="9525">
            <a:noFill/>
            <a:miter lim="800000"/>
            <a:headEnd/>
            <a:tailEnd/>
          </a:ln>
        </p:spPr>
        <p:txBody>
          <a:bodyPr wrap="none">
            <a:spAutoFit/>
          </a:bodyPr>
          <a:lstStyle/>
          <a:p>
            <a:r>
              <a:rPr lang="en-US" sz="4000"/>
              <a:t>list</a:t>
            </a:r>
          </a:p>
        </p:txBody>
      </p:sp>
      <p:sp>
        <p:nvSpPr>
          <p:cNvPr id="66567" name="Rectangle 6"/>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p:spPr>
        <p:txBody>
          <a:bodyPr wrap="none" anchor="ctr"/>
          <a:lstStyle/>
          <a:p>
            <a:pPr algn="ctr"/>
            <a:r>
              <a:rPr lang="en-US" sz="3600"/>
              <a:t>##</a:t>
            </a:r>
          </a:p>
        </p:txBody>
      </p:sp>
      <p:sp>
        <p:nvSpPr>
          <p:cNvPr id="66568" name="Text Box 7"/>
          <p:cNvSpPr txBox="1">
            <a:spLocks noChangeArrowheads="1"/>
          </p:cNvSpPr>
          <p:nvPr/>
        </p:nvSpPr>
        <p:spPr bwMode="auto">
          <a:xfrm>
            <a:off x="5105400" y="3657600"/>
            <a:ext cx="549275" cy="701675"/>
          </a:xfrm>
          <a:prstGeom prst="rect">
            <a:avLst/>
          </a:prstGeom>
          <a:noFill/>
          <a:ln w="9525">
            <a:noFill/>
            <a:miter lim="800000"/>
            <a:headEnd/>
            <a:tailEnd/>
          </a:ln>
        </p:spPr>
        <p:txBody>
          <a:bodyPr wrap="none">
            <a:spAutoFit/>
          </a:bodyPr>
          <a:lstStyle/>
          <a:p>
            <a:r>
              <a:rPr lang="en-US" sz="4000"/>
              <a:t>it</a:t>
            </a:r>
          </a:p>
        </p:txBody>
      </p:sp>
      <p:sp>
        <p:nvSpPr>
          <p:cNvPr id="66569" name="Line 8"/>
          <p:cNvSpPr>
            <a:spLocks noChangeShapeType="1"/>
          </p:cNvSpPr>
          <p:nvPr/>
        </p:nvSpPr>
        <p:spPr bwMode="auto">
          <a:xfrm flipV="1">
            <a:off x="5410200" y="3048000"/>
            <a:ext cx="228600" cy="685800"/>
          </a:xfrm>
          <a:prstGeom prst="line">
            <a:avLst/>
          </a:prstGeom>
          <a:noFill/>
          <a:ln w="50800">
            <a:solidFill>
              <a:schemeClr val="tx1"/>
            </a:solidFill>
            <a:round/>
            <a:headEnd/>
            <a:tailEnd type="triangle" w="med" len="med"/>
          </a:ln>
        </p:spPr>
        <p:txBody>
          <a:bodyPr/>
          <a:lstStyle/>
          <a:p>
            <a:endParaRPr lang="en-US"/>
          </a:p>
        </p:txBody>
      </p:sp>
      <p:sp>
        <p:nvSpPr>
          <p:cNvPr id="66571" name="Text Box 10"/>
          <p:cNvSpPr txBox="1">
            <a:spLocks noChangeArrowheads="1"/>
          </p:cNvSpPr>
          <p:nvPr/>
        </p:nvSpPr>
        <p:spPr bwMode="auto">
          <a:xfrm>
            <a:off x="1600200" y="4876800"/>
            <a:ext cx="7239000" cy="946150"/>
          </a:xfrm>
          <a:prstGeom prst="rect">
            <a:avLst/>
          </a:prstGeom>
          <a:noFill/>
          <a:ln w="9525">
            <a:noFill/>
            <a:miter lim="800000"/>
            <a:headEnd/>
            <a:tailEnd/>
          </a:ln>
        </p:spPr>
        <p:txBody>
          <a:bodyPr>
            <a:spAutoFit/>
          </a:bodyPr>
          <a:lstStyle/>
          <a:p>
            <a:pPr>
              <a:spcBef>
                <a:spcPct val="50000"/>
              </a:spcBef>
            </a:pPr>
            <a:r>
              <a:rPr lang="en-US"/>
              <a:t>it.set("##");</a:t>
            </a:r>
            <a:br>
              <a:rPr lang="en-US"/>
            </a:br>
            <a:endParaRPr lang="en-US"/>
          </a:p>
        </p:txBody>
      </p:sp>
      <p:sp>
        <p:nvSpPr>
          <p:cNvPr id="66572" name="Text Box 11"/>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p:spPr>
        <p:txBody>
          <a:bodyPr>
            <a:spAutoFit/>
          </a:bodyPr>
          <a:lstStyle/>
          <a:p>
            <a:pPr>
              <a:spcBef>
                <a:spcPct val="50000"/>
              </a:spcBef>
            </a:pPr>
            <a:r>
              <a:rPr lang="en-US" sz="2000">
                <a:solidFill>
                  <a:schemeClr val="accent2"/>
                </a:solidFill>
              </a:rPr>
              <a:t>set always modifies the last reference returned by next or previous.</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add()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addone.java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addtwo.java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8612" name="Text Box 3"/>
          <p:cNvSpPr txBox="1">
            <a:spLocks noChangeArrowheads="1"/>
          </p:cNvSpPr>
          <p:nvPr/>
        </p:nvSpPr>
        <p:spPr bwMode="auto">
          <a:xfrm>
            <a:off x="1447800" y="1676400"/>
            <a:ext cx="6400800" cy="4060825"/>
          </a:xfrm>
          <a:prstGeom prst="rect">
            <a:avLst/>
          </a:prstGeom>
          <a:noFill/>
          <a:ln w="9525">
            <a:noFill/>
            <a:miter lim="800000"/>
            <a:headEnd/>
            <a:tailEnd/>
          </a:ln>
        </p:spPr>
        <p:txBody>
          <a:bodyPr>
            <a:spAutoFit/>
          </a:bodyPr>
          <a:lstStyle/>
          <a:p>
            <a:r>
              <a:rPr lang="en-US" sz="2600"/>
              <a:t>Modifications through an Iterator or ListIterator are always applied to the reference returned by the last next or previous call.  </a:t>
            </a:r>
          </a:p>
          <a:p>
            <a:endParaRPr lang="en-US" sz="2600"/>
          </a:p>
          <a:p>
            <a:r>
              <a:rPr lang="en-US" sz="2600"/>
              <a:t>Pay attention to the direction you are going.</a:t>
            </a:r>
          </a:p>
          <a:p>
            <a:endParaRPr lang="en-US" sz="2600"/>
          </a:p>
          <a:p>
            <a:r>
              <a:rPr lang="en-US" sz="2600"/>
              <a:t>Iterator only goes one direction.</a:t>
            </a:r>
          </a:p>
          <a:p>
            <a:r>
              <a:rPr lang="en-US" sz="2600"/>
              <a:t>ListIterator can go either direction.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Modification rule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For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each</a:t>
            </a:r>
          </a:p>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loop</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0659" name="Rectangle 2"/>
          <p:cNvSpPr>
            <a:spLocks noChangeArrowheads="1"/>
          </p:cNvSpPr>
          <p:nvPr/>
        </p:nvSpPr>
        <p:spPr bwMode="auto">
          <a:xfrm>
            <a:off x="914400" y="1752600"/>
            <a:ext cx="8229600" cy="3935413"/>
          </a:xfrm>
          <a:prstGeom prst="rect">
            <a:avLst/>
          </a:prstGeom>
          <a:noFill/>
          <a:ln w="9525">
            <a:noFill/>
            <a:miter lim="800000"/>
            <a:headEnd/>
            <a:tailEnd/>
          </a:ln>
        </p:spPr>
        <p:txBody>
          <a:bodyPr lIns="92075" tIns="46038" rIns="92075" bIns="46038">
            <a:spAutoFit/>
          </a:bodyPr>
          <a:lstStyle/>
          <a:p>
            <a:pPr eaLnBrk="1" hangingPunct="1"/>
            <a:r>
              <a:rPr lang="en-US"/>
              <a:t>int[] array = {4,5,6,7};</a:t>
            </a:r>
          </a:p>
          <a:p>
            <a:pPr eaLnBrk="1" hangingPunct="1"/>
            <a:r>
              <a:rPr lang="en-US"/>
              <a:t>int sum = 0;</a:t>
            </a:r>
          </a:p>
          <a:p>
            <a:pPr eaLnBrk="1" hangingPunct="1"/>
            <a:endParaRPr lang="en-US"/>
          </a:p>
          <a:p>
            <a:pPr eaLnBrk="1" fontAlgn="b" hangingPunct="1"/>
            <a:r>
              <a:rPr lang="en-US"/>
              <a:t>for(int i=0; i&lt;array.length; i++) </a:t>
            </a:r>
          </a:p>
          <a:p>
            <a:pPr eaLnBrk="1" fontAlgn="b" hangingPunct="1"/>
            <a:r>
              <a:rPr lang="en-US"/>
              <a:t>{ </a:t>
            </a:r>
          </a:p>
          <a:p>
            <a:pPr eaLnBrk="1" fontAlgn="b" hangingPunct="1"/>
            <a:r>
              <a:rPr lang="en-US"/>
              <a:t>   sum += array[i]; </a:t>
            </a:r>
          </a:p>
          <a:p>
            <a:pPr eaLnBrk="1" fontAlgn="b" hangingPunct="1"/>
            <a:r>
              <a:rPr lang="en-US"/>
              <a:t>} </a:t>
            </a:r>
          </a:p>
          <a:p>
            <a:pPr eaLnBrk="1" hangingPunct="1"/>
            <a:endParaRPr lang="en-US"/>
          </a:p>
          <a:p>
            <a:pPr eaLnBrk="1" hangingPunct="1"/>
            <a:endParaRPr lang="en-US">
              <a:solidFill>
                <a:srgbClr val="FFFF00"/>
              </a:solidFill>
            </a:endParaRPr>
          </a:p>
        </p:txBody>
      </p:sp>
      <p:sp>
        <p:nvSpPr>
          <p:cNvPr id="70660"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Counter based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1683" name="Rectangle 2"/>
          <p:cNvSpPr>
            <a:spLocks noChangeArrowheads="1"/>
          </p:cNvSpPr>
          <p:nvPr/>
        </p:nvSpPr>
        <p:spPr bwMode="auto">
          <a:xfrm>
            <a:off x="1143000" y="1295400"/>
            <a:ext cx="8229600" cy="3965575"/>
          </a:xfrm>
          <a:prstGeom prst="rect">
            <a:avLst/>
          </a:prstGeom>
          <a:noFill/>
          <a:ln w="9525">
            <a:noFill/>
            <a:miter lim="800000"/>
            <a:headEnd/>
            <a:tailEnd/>
          </a:ln>
        </p:spPr>
        <p:txBody>
          <a:bodyPr lIns="92075" tIns="46038" rIns="92075" bIns="46038">
            <a:spAutoFit/>
          </a:bodyPr>
          <a:lstStyle/>
          <a:p>
            <a:endParaRPr lang="en-US" sz="3000">
              <a:solidFill>
                <a:srgbClr val="A50021"/>
              </a:solidFill>
              <a:latin typeface="Arial" charset="0"/>
            </a:endParaRPr>
          </a:p>
          <a:p>
            <a:pPr eaLnBrk="1" hangingPunct="1"/>
            <a:r>
              <a:rPr lang="en-US">
                <a:solidFill>
                  <a:schemeClr val="tx2"/>
                </a:solidFill>
              </a:rPr>
              <a:t>int array[] = {4,9,6,2,3};</a:t>
            </a:r>
          </a:p>
          <a:p>
            <a:pPr eaLnBrk="1" hangingPunct="1"/>
            <a:r>
              <a:rPr lang="en-US">
                <a:solidFill>
                  <a:schemeClr val="tx2"/>
                </a:solidFill>
              </a:rPr>
              <a:t>int sum = 0;</a:t>
            </a:r>
          </a:p>
          <a:p>
            <a:pPr eaLnBrk="1" hangingPunct="1"/>
            <a:endParaRPr lang="en-US">
              <a:solidFill>
                <a:schemeClr val="tx2"/>
              </a:solidFill>
            </a:endParaRPr>
          </a:p>
          <a:p>
            <a:pPr eaLnBrk="1" hangingPunct="1"/>
            <a:r>
              <a:rPr lang="en-US">
                <a:solidFill>
                  <a:schemeClr val="tx2"/>
                </a:solidFill>
              </a:rPr>
              <a:t>for (int num  : array) </a:t>
            </a:r>
          </a:p>
          <a:p>
            <a:pPr eaLnBrk="1" hangingPunct="1"/>
            <a:r>
              <a:rPr lang="en-US">
                <a:solidFill>
                  <a:schemeClr val="tx2"/>
                </a:solidFill>
              </a:rPr>
              <a:t>    sum = sum + num;</a:t>
            </a:r>
          </a:p>
          <a:p>
            <a:pPr eaLnBrk="1" hangingPunct="1"/>
            <a:r>
              <a:rPr lang="en-US">
                <a:solidFill>
                  <a:schemeClr val="tx2"/>
                </a:solidFill>
              </a:rPr>
              <a:t>System.out.println(sum);</a:t>
            </a:r>
          </a:p>
          <a:p>
            <a:pPr eaLnBrk="1" hangingPunct="1"/>
            <a:endParaRPr lang="en-US">
              <a:solidFill>
                <a:schemeClr val="tx2"/>
              </a:solidFill>
            </a:endParaRPr>
          </a:p>
          <a:p>
            <a:pPr eaLnBrk="1" hangingPunct="1"/>
            <a:endParaRPr lang="en-US">
              <a:solidFill>
                <a:srgbClr val="FFFF00"/>
              </a:solidFill>
            </a:endParaRPr>
          </a:p>
        </p:txBody>
      </p:sp>
      <p:sp>
        <p:nvSpPr>
          <p:cNvPr id="7168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2707" name="Rectangle 2"/>
          <p:cNvSpPr>
            <a:spLocks noChangeArrowheads="1"/>
          </p:cNvSpPr>
          <p:nvPr/>
        </p:nvSpPr>
        <p:spPr bwMode="auto">
          <a:xfrm>
            <a:off x="990600" y="1219200"/>
            <a:ext cx="8534400" cy="4432300"/>
          </a:xfrm>
          <a:prstGeom prst="rect">
            <a:avLst/>
          </a:prstGeom>
          <a:noFill/>
          <a:ln w="9525">
            <a:noFill/>
            <a:miter lim="800000"/>
            <a:headEnd/>
            <a:tailEnd/>
          </a:ln>
        </p:spPr>
        <p:txBody>
          <a:bodyPr lIns="92075" tIns="46038" rIns="92075" bIns="46038">
            <a:spAutoFit/>
          </a:bodyPr>
          <a:lstStyle/>
          <a:p>
            <a:endParaRPr lang="en-US" sz="3000">
              <a:solidFill>
                <a:srgbClr val="A50021"/>
              </a:solidFill>
              <a:latin typeface="Arial" charset="0"/>
            </a:endParaRPr>
          </a:p>
          <a:p>
            <a:pPr eaLnBrk="1" hangingPunct="1"/>
            <a:r>
              <a:rPr lang="en-US"/>
              <a:t>ArrayList&lt;Integer&gt;  list;</a:t>
            </a:r>
            <a:br>
              <a:rPr lang="en-US"/>
            </a:br>
            <a:r>
              <a:rPr lang="en-US"/>
              <a:t>list  = new ArrayList&lt;Integer&gt;();</a:t>
            </a:r>
          </a:p>
          <a:p>
            <a:pPr eaLnBrk="1" hangingPunct="1"/>
            <a:r>
              <a:rPr lang="en-US"/>
              <a:t>list.add(3);</a:t>
            </a:r>
          </a:p>
          <a:p>
            <a:pPr eaLnBrk="1" hangingPunct="1"/>
            <a:r>
              <a:rPr lang="en-US"/>
              <a:t>list.add(9);</a:t>
            </a:r>
          </a:p>
          <a:p>
            <a:pPr eaLnBrk="1" hangingPunct="1"/>
            <a:endParaRPr lang="en-US"/>
          </a:p>
          <a:p>
            <a:pPr eaLnBrk="1" hangingPunct="1"/>
            <a:r>
              <a:rPr lang="en-US"/>
              <a:t>for (Integer  num  : list)</a:t>
            </a:r>
          </a:p>
          <a:p>
            <a:pPr eaLnBrk="1" hangingPunct="1"/>
            <a:r>
              <a:rPr lang="en-US"/>
              <a:t>     System.out.print(num + " ");</a:t>
            </a:r>
          </a:p>
          <a:p>
            <a:pPr eaLnBrk="1" hangingPunct="1"/>
            <a:endParaRPr lang="en-US"/>
          </a:p>
          <a:p>
            <a:pPr eaLnBrk="1" hangingPunct="1"/>
            <a:endParaRPr lang="en-US">
              <a:solidFill>
                <a:srgbClr val="FFFF00"/>
              </a:solidFill>
            </a:endParaRPr>
          </a:p>
        </p:txBody>
      </p:sp>
      <p:sp>
        <p:nvSpPr>
          <p:cNvPr id="7270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5029200" y="50292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8436" name="Line 3"/>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p:spPr>
        <p:txBody>
          <a:bodyPr/>
          <a:lstStyle/>
          <a:p>
            <a:endParaRPr lang="en-US"/>
          </a:p>
        </p:txBody>
      </p:sp>
      <p:sp>
        <p:nvSpPr>
          <p:cNvPr id="18437" name="Line 4"/>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p:spPr>
        <p:txBody>
          <a:bodyPr/>
          <a:lstStyle/>
          <a:p>
            <a:endParaRPr lang="en-US"/>
          </a:p>
        </p:txBody>
      </p:sp>
      <p:sp>
        <p:nvSpPr>
          <p:cNvPr id="18438" name="Rectangle 5"/>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endParaRPr lang="en-US" sz="3600"/>
          </a:p>
        </p:txBody>
      </p:sp>
      <p:sp>
        <p:nvSpPr>
          <p:cNvPr id="18439" name="Text Box 6"/>
          <p:cNvSpPr txBox="1">
            <a:spLocks noChangeArrowheads="1"/>
          </p:cNvSpPr>
          <p:nvPr/>
        </p:nvSpPr>
        <p:spPr bwMode="auto">
          <a:xfrm>
            <a:off x="914400" y="1905000"/>
            <a:ext cx="7729538" cy="1800225"/>
          </a:xfrm>
          <a:prstGeom prst="rect">
            <a:avLst/>
          </a:prstGeom>
          <a:noFill/>
          <a:ln w="9525">
            <a:noFill/>
            <a:miter lim="800000"/>
            <a:headEnd/>
            <a:tailEnd/>
          </a:ln>
        </p:spPr>
        <p:txBody>
          <a:bodyPr wrap="none">
            <a:spAutoFit/>
          </a:bodyPr>
          <a:lstStyle/>
          <a:p>
            <a:r>
              <a:rPr lang="en-US"/>
              <a:t>String x = new String("Chuck");</a:t>
            </a:r>
          </a:p>
          <a:p>
            <a:r>
              <a:rPr lang="en-US"/>
              <a:t>String y = new String("Chuck");</a:t>
            </a:r>
            <a:br>
              <a:rPr lang="en-US"/>
            </a:br>
            <a:endParaRPr lang="en-US"/>
          </a:p>
          <a:p>
            <a:r>
              <a:rPr lang="en-US"/>
              <a:t>x and y store different memory addresses.</a:t>
            </a:r>
          </a:p>
        </p:txBody>
      </p:sp>
      <p:sp>
        <p:nvSpPr>
          <p:cNvPr id="18440" name="Text Box 7"/>
          <p:cNvSpPr txBox="1">
            <a:spLocks noChangeArrowheads="1"/>
          </p:cNvSpPr>
          <p:nvPr/>
        </p:nvSpPr>
        <p:spPr bwMode="auto">
          <a:xfrm>
            <a:off x="533400" y="4038600"/>
            <a:ext cx="490538" cy="701675"/>
          </a:xfrm>
          <a:prstGeom prst="rect">
            <a:avLst/>
          </a:prstGeom>
          <a:noFill/>
          <a:ln w="9525">
            <a:noFill/>
            <a:miter lim="800000"/>
            <a:headEnd/>
            <a:tailEnd/>
          </a:ln>
        </p:spPr>
        <p:txBody>
          <a:bodyPr wrap="none">
            <a:spAutoFit/>
          </a:bodyPr>
          <a:lstStyle/>
          <a:p>
            <a:r>
              <a:rPr lang="en-US" sz="4000"/>
              <a:t>x</a:t>
            </a:r>
          </a:p>
        </p:txBody>
      </p:sp>
      <p:sp>
        <p:nvSpPr>
          <p:cNvPr id="18441" name="Text Box 8"/>
          <p:cNvSpPr txBox="1">
            <a:spLocks noChangeArrowheads="1"/>
          </p:cNvSpPr>
          <p:nvPr/>
        </p:nvSpPr>
        <p:spPr bwMode="auto">
          <a:xfrm>
            <a:off x="7543800" y="3886200"/>
            <a:ext cx="476250" cy="701675"/>
          </a:xfrm>
          <a:prstGeom prst="rect">
            <a:avLst/>
          </a:prstGeom>
          <a:noFill/>
          <a:ln w="9525">
            <a:noFill/>
            <a:miter lim="800000"/>
            <a:headEnd/>
            <a:tailEnd/>
          </a:ln>
        </p:spPr>
        <p:txBody>
          <a:bodyPr wrap="none">
            <a:spAutoFit/>
          </a:bodyPr>
          <a:lstStyle/>
          <a:p>
            <a:r>
              <a:rPr lang="en-US" sz="4000"/>
              <a:t>y</a:t>
            </a:r>
          </a:p>
        </p:txBody>
      </p:sp>
      <p:sp>
        <p:nvSpPr>
          <p:cNvPr id="18443" name="Text Box 10"/>
          <p:cNvSpPr txBox="1">
            <a:spLocks noChangeArrowheads="1"/>
          </p:cNvSpPr>
          <p:nvPr/>
        </p:nvSpPr>
        <p:spPr bwMode="auto">
          <a:xfrm>
            <a:off x="381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8444" name="Text Box 11"/>
          <p:cNvSpPr txBox="1">
            <a:spLocks noChangeArrowheads="1"/>
          </p:cNvSpPr>
          <p:nvPr/>
        </p:nvSpPr>
        <p:spPr bwMode="auto">
          <a:xfrm>
            <a:off x="2667000" y="4953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8445" name="Text Box 12"/>
          <p:cNvSpPr txBox="1">
            <a:spLocks noChangeArrowheads="1"/>
          </p:cNvSpPr>
          <p:nvPr/>
        </p:nvSpPr>
        <p:spPr bwMode="auto">
          <a:xfrm>
            <a:off x="7467600" y="4495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0x2FE</a:t>
            </a:r>
          </a:p>
        </p:txBody>
      </p:sp>
      <p:sp>
        <p:nvSpPr>
          <p:cNvPr id="18446" name="Text Box 13"/>
          <p:cNvSpPr txBox="1">
            <a:spLocks noChangeArrowheads="1"/>
          </p:cNvSpPr>
          <p:nvPr/>
        </p:nvSpPr>
        <p:spPr bwMode="auto">
          <a:xfrm>
            <a:off x="5943600" y="472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0x2FE</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3731" name="Rectangle 2"/>
          <p:cNvSpPr>
            <a:spLocks noChangeArrowheads="1"/>
          </p:cNvSpPr>
          <p:nvPr/>
        </p:nvSpPr>
        <p:spPr bwMode="auto">
          <a:xfrm>
            <a:off x="990600" y="1219200"/>
            <a:ext cx="6553200" cy="4432300"/>
          </a:xfrm>
          <a:prstGeom prst="rect">
            <a:avLst/>
          </a:prstGeom>
          <a:noFill/>
          <a:ln w="9525">
            <a:noFill/>
            <a:miter lim="800000"/>
            <a:headEnd/>
            <a:tailEnd/>
          </a:ln>
        </p:spPr>
        <p:txBody>
          <a:bodyPr lIns="92075" tIns="46038" rIns="92075" bIns="46038">
            <a:spAutoFit/>
          </a:bodyPr>
          <a:lstStyle/>
          <a:p>
            <a:endParaRPr lang="en-US" sz="3000">
              <a:solidFill>
                <a:srgbClr val="A50021"/>
              </a:solidFill>
              <a:latin typeface="Arial" charset="0"/>
            </a:endParaRPr>
          </a:p>
          <a:p>
            <a:pPr eaLnBrk="1" hangingPunct="1"/>
            <a:r>
              <a:rPr lang="en-US"/>
              <a:t>ArrayList&lt;Integer&gt;  list;</a:t>
            </a:r>
            <a:br>
              <a:rPr lang="en-US"/>
            </a:br>
            <a:r>
              <a:rPr lang="en-US"/>
              <a:t>list  = new  ArrayList&lt;Integer&gt;();</a:t>
            </a:r>
          </a:p>
          <a:p>
            <a:pPr eaLnBrk="1" hangingPunct="1"/>
            <a:r>
              <a:rPr lang="en-US"/>
              <a:t>list.add(3);</a:t>
            </a:r>
          </a:p>
          <a:p>
            <a:pPr eaLnBrk="1" hangingPunct="1"/>
            <a:r>
              <a:rPr lang="en-US"/>
              <a:t>list.add(9);</a:t>
            </a:r>
          </a:p>
          <a:p>
            <a:pPr eaLnBrk="1" hangingPunct="1"/>
            <a:endParaRPr lang="en-US"/>
          </a:p>
          <a:p>
            <a:pPr eaLnBrk="1" hangingPunct="1"/>
            <a:r>
              <a:rPr lang="en-US"/>
              <a:t>for (int num  : list)</a:t>
            </a:r>
          </a:p>
          <a:p>
            <a:pPr eaLnBrk="1" hangingPunct="1"/>
            <a:r>
              <a:rPr lang="en-US"/>
              <a:t>     System.out.print(num + " ");</a:t>
            </a:r>
          </a:p>
          <a:p>
            <a:pPr eaLnBrk="1" hangingPunct="1"/>
            <a:endParaRPr lang="en-US"/>
          </a:p>
          <a:p>
            <a:pPr eaLnBrk="1" hangingPunct="1"/>
            <a:endParaRPr lang="en-US">
              <a:solidFill>
                <a:srgbClr val="FFFF00"/>
              </a:solidFill>
            </a:endParaRPr>
          </a:p>
        </p:txBody>
      </p:sp>
      <p:sp>
        <p:nvSpPr>
          <p:cNvPr id="7373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286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f</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oreachloop.java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arraylistsplit.java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Iterators</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Text Box 2"/>
          <p:cNvSpPr txBox="1">
            <a:spLocks noChangeArrowheads="1"/>
          </p:cNvSpPr>
          <p:nvPr/>
        </p:nvSpPr>
        <p:spPr bwMode="auto">
          <a:xfrm>
            <a:off x="914400" y="1905000"/>
            <a:ext cx="3660775" cy="946150"/>
          </a:xfrm>
          <a:prstGeom prst="rect">
            <a:avLst/>
          </a:prstGeom>
          <a:noFill/>
          <a:ln w="9525">
            <a:noFill/>
            <a:miter lim="800000"/>
            <a:headEnd/>
            <a:tailEnd/>
          </a:ln>
        </p:spPr>
        <p:txBody>
          <a:bodyPr wrap="none">
            <a:spAutoFit/>
          </a:bodyPr>
          <a:lstStyle/>
          <a:p>
            <a:r>
              <a:rPr lang="en-US"/>
              <a:t>String x = "Chuck";</a:t>
            </a:r>
          </a:p>
          <a:p>
            <a:r>
              <a:rPr lang="en-US"/>
              <a:t>String y = "Chuck";</a:t>
            </a:r>
          </a:p>
        </p:txBody>
      </p:sp>
      <p:sp>
        <p:nvSpPr>
          <p:cNvPr id="19461" name="Rectangle 4"/>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a:t>"Chuck"</a:t>
            </a:r>
          </a:p>
        </p:txBody>
      </p:sp>
      <p:sp>
        <p:nvSpPr>
          <p:cNvPr id="19462" name="Text Box 5"/>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a:t>x</a:t>
            </a:r>
          </a:p>
        </p:txBody>
      </p:sp>
      <p:sp>
        <p:nvSpPr>
          <p:cNvPr id="19463" name="Text Box 6"/>
          <p:cNvSpPr txBox="1">
            <a:spLocks noChangeArrowheads="1"/>
          </p:cNvSpPr>
          <p:nvPr/>
        </p:nvSpPr>
        <p:spPr bwMode="auto">
          <a:xfrm>
            <a:off x="7391400" y="3962400"/>
            <a:ext cx="476250" cy="701675"/>
          </a:xfrm>
          <a:prstGeom prst="rect">
            <a:avLst/>
          </a:prstGeom>
          <a:noFill/>
          <a:ln w="9525">
            <a:noFill/>
            <a:miter lim="800000"/>
            <a:headEnd/>
            <a:tailEnd/>
          </a:ln>
        </p:spPr>
        <p:txBody>
          <a:bodyPr wrap="none">
            <a:spAutoFit/>
          </a:bodyPr>
          <a:lstStyle/>
          <a:p>
            <a:r>
              <a:rPr lang="en-US" sz="4000"/>
              <a:t>y</a:t>
            </a:r>
          </a:p>
        </p:txBody>
      </p:sp>
      <p:sp>
        <p:nvSpPr>
          <p:cNvPr id="219143" name="Line 7"/>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19465" name="Line 8"/>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19466"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a:p>
        </p:txBody>
      </p:sp>
      <p:sp>
        <p:nvSpPr>
          <p:cNvPr id="219146"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9468" name="Text Box 11"/>
          <p:cNvSpPr txBox="1">
            <a:spLocks noChangeArrowheads="1"/>
          </p:cNvSpPr>
          <p:nvPr/>
        </p:nvSpPr>
        <p:spPr bwMode="auto">
          <a:xfrm>
            <a:off x="38862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19469" name="Text Box 12"/>
          <p:cNvSpPr txBox="1">
            <a:spLocks noChangeArrowheads="1"/>
          </p:cNvSpPr>
          <p:nvPr/>
        </p:nvSpPr>
        <p:spPr bwMode="auto">
          <a:xfrm>
            <a:off x="72390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219149" name="Text Box 13"/>
          <p:cNvSpPr txBox="1">
            <a:spLocks noChangeArrowheads="1"/>
          </p:cNvSpPr>
          <p:nvPr/>
        </p:nvSpPr>
        <p:spPr bwMode="auto">
          <a:xfrm>
            <a:off x="914400" y="2819400"/>
            <a:ext cx="1697038" cy="519113"/>
          </a:xfrm>
          <a:prstGeom prst="rect">
            <a:avLst/>
          </a:prstGeom>
          <a:noFill/>
          <a:ln w="9525">
            <a:noFill/>
            <a:miter lim="800000"/>
            <a:headEnd/>
            <a:tailEnd/>
          </a:ln>
        </p:spPr>
        <p:txBody>
          <a:bodyPr wrap="none">
            <a:spAutoFit/>
          </a:bodyPr>
          <a:lstStyle/>
          <a:p>
            <a:r>
              <a:rPr lang="en-US"/>
              <a:t>x = null;</a:t>
            </a:r>
          </a:p>
        </p:txBody>
      </p:sp>
      <p:sp>
        <p:nvSpPr>
          <p:cNvPr id="219150" name="Text Box 14"/>
          <p:cNvSpPr txBox="1">
            <a:spLocks noChangeArrowheads="1"/>
          </p:cNvSpPr>
          <p:nvPr/>
        </p:nvSpPr>
        <p:spPr bwMode="auto">
          <a:xfrm>
            <a:off x="8382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null</a:t>
            </a:r>
          </a:p>
        </p:txBody>
      </p:sp>
      <p:sp>
        <p:nvSpPr>
          <p:cNvPr id="16" name="Rectangle 1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149"/>
                                        </p:tgtEl>
                                        <p:attrNameLst>
                                          <p:attrName>style.visibility</p:attrName>
                                        </p:attrNameLst>
                                      </p:cBhvr>
                                      <p:to>
                                        <p:strVal val="visible"/>
                                      </p:to>
                                    </p:set>
                                    <p:animEffect transition="in" filter="box(in)">
                                      <p:cBhvr>
                                        <p:cTn id="7" dur="500"/>
                                        <p:tgtEl>
                                          <p:spTgt spid="2191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219143"/>
                                        </p:tgtEl>
                                      </p:cBhvr>
                                    </p:animEffect>
                                    <p:set>
                                      <p:cBhvr>
                                        <p:cTn id="12" dur="1" fill="hold">
                                          <p:stCondLst>
                                            <p:cond delay="499"/>
                                          </p:stCondLst>
                                        </p:cTn>
                                        <p:tgtEl>
                                          <p:spTgt spid="2191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219146"/>
                                        </p:tgtEl>
                                      </p:cBhvr>
                                    </p:animEffect>
                                    <p:set>
                                      <p:cBhvr>
                                        <p:cTn id="17" dur="1" fill="hold">
                                          <p:stCondLst>
                                            <p:cond delay="499"/>
                                          </p:stCondLst>
                                        </p:cTn>
                                        <p:tgtEl>
                                          <p:spTgt spid="2191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9150"/>
                                        </p:tgtEl>
                                        <p:attrNameLst>
                                          <p:attrName>style.visibility</p:attrName>
                                        </p:attrNameLst>
                                      </p:cBhvr>
                                      <p:to>
                                        <p:strVal val="visible"/>
                                      </p:to>
                                    </p:set>
                                    <p:animEffect transition="in" filter="box(in)">
                                      <p:cBhvr>
                                        <p:cTn id="22" dur="500"/>
                                        <p:tgtEl>
                                          <p:spTgt spid="21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3" grpId="0" animBg="1"/>
      <p:bldP spid="219146" grpId="0"/>
      <p:bldP spid="219149" grpId="0"/>
      <p:bldP spid="219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references.java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What </a:t>
            </a:r>
          </a:p>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is a</a:t>
            </a:r>
          </a:p>
          <a:p>
            <a:pPr algn="ctr"/>
            <a:r>
              <a:rPr lang="en-US" sz="7200" dirty="0" err="1" smtClean="0">
                <a:ln w="11430">
                  <a:solidFill>
                    <a:srgbClr val="FFFF00"/>
                  </a:solidFill>
                </a:ln>
                <a:solidFill>
                  <a:srgbClr val="0066FF"/>
                </a:solidFill>
                <a:effectLst>
                  <a:outerShdw blurRad="50800" dist="39000" dir="5460000" algn="tl">
                    <a:srgbClr val="000000">
                      <a:alpha val="38000"/>
                    </a:srgbClr>
                  </a:outerShdw>
                </a:effectLst>
              </a:rPr>
              <a:t>iterator</a:t>
            </a:r>
            <a:r>
              <a:rPr lang="en-US" sz="7200" dirty="0" smtClean="0">
                <a:ln w="11430">
                  <a:solidFill>
                    <a:srgbClr val="FFFF00"/>
                  </a:solidFill>
                </a:ln>
                <a:solidFill>
                  <a:srgbClr val="0066FF"/>
                </a:solidFill>
                <a:effectLst>
                  <a:outerShdw blurRad="50800" dist="39000" dir="5460000" algn="tl">
                    <a:srgbClr val="000000">
                      <a:alpha val="38000"/>
                    </a:srgbClr>
                  </a:outerShdw>
                </a:effectLst>
              </a:rPr>
              <a:t>?</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968</TotalTime>
  <Words>3021</Words>
  <Application>Microsoft Office PowerPoint</Application>
  <PresentationFormat>On-screen Show (4:3)</PresentationFormat>
  <Paragraphs>859</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Blank Presentation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dc:title>
  <dc:subject>Iterators</dc:subject>
  <dc:creator>A+ Computer Science</dc:creator>
  <cp:keywords>www.apluscompsci.com</cp:keywords>
  <dc:description>Iterators_x000d_
©A+ Computer Science_x000d_
www.apluscompsci.com</dc:description>
  <cp:lastModifiedBy>jrr</cp:lastModifiedBy>
  <cp:revision>372</cp:revision>
  <dcterms:created xsi:type="dcterms:W3CDTF">1997-10-20T19:37:18Z</dcterms:created>
  <dcterms:modified xsi:type="dcterms:W3CDTF">2016-09-01T02:32:24Z</dcterms:modified>
  <cp:category>www.apluscompsci.com</cp:category>
</cp:coreProperties>
</file>