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344" r:id="rId2"/>
    <p:sldId id="345" r:id="rId3"/>
    <p:sldId id="328" r:id="rId4"/>
    <p:sldId id="329" r:id="rId5"/>
    <p:sldId id="327" r:id="rId6"/>
    <p:sldId id="334" r:id="rId7"/>
    <p:sldId id="335" r:id="rId8"/>
    <p:sldId id="336" r:id="rId9"/>
    <p:sldId id="337" r:id="rId10"/>
    <p:sldId id="338" r:id="rId11"/>
    <p:sldId id="339" r:id="rId12"/>
    <p:sldId id="340" r:id="rId13"/>
    <p:sldId id="343" r:id="rId14"/>
    <p:sldId id="341" r:id="rId15"/>
    <p:sldId id="342" r:id="rId16"/>
    <p:sldId id="299" r:id="rId17"/>
    <p:sldId id="296" r:id="rId18"/>
    <p:sldId id="332" r:id="rId19"/>
    <p:sldId id="324" r:id="rId20"/>
    <p:sldId id="333" r:id="rId21"/>
    <p:sldId id="326" r:id="rId22"/>
    <p:sldId id="297" r:id="rId23"/>
    <p:sldId id="298" r:id="rId24"/>
    <p:sldId id="271" r:id="rId25"/>
    <p:sldId id="320" r:id="rId26"/>
    <p:sldId id="272" r:id="rId27"/>
    <p:sldId id="318" r:id="rId28"/>
    <p:sldId id="319" r:id="rId29"/>
    <p:sldId id="274" r:id="rId30"/>
    <p:sldId id="279" r:id="rId31"/>
    <p:sldId id="347" r:id="rId32"/>
    <p:sldId id="323" r:id="rId33"/>
    <p:sldId id="287" r:id="rId34"/>
    <p:sldId id="300" r:id="rId35"/>
    <p:sldId id="301" r:id="rId36"/>
    <p:sldId id="302" r:id="rId37"/>
    <p:sldId id="311" r:id="rId38"/>
    <p:sldId id="312" r:id="rId39"/>
    <p:sldId id="313" r:id="rId40"/>
    <p:sldId id="307" r:id="rId41"/>
    <p:sldId id="346" r:id="rId42"/>
  </p:sldIdLst>
  <p:sldSz cx="9144000" cy="6858000" type="screen4x3"/>
  <p:notesSz cx="7010400" cy="92964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0000"/>
    <a:srgbClr val="000066"/>
    <a:srgbClr val="006666"/>
    <a:srgbClr val="3333CC"/>
    <a:srgbClr val="990099"/>
    <a:srgbClr val="008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337" autoAdjust="0"/>
  </p:normalViewPr>
  <p:slideViewPr>
    <p:cSldViewPr>
      <p:cViewPr varScale="1">
        <p:scale>
          <a:sx n="83" d="100"/>
          <a:sy n="83"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210"/>
    </p:cViewPr>
  </p:sorterViewPr>
  <p:notesViewPr>
    <p:cSldViewPr>
      <p:cViewPr>
        <p:scale>
          <a:sx n="66" d="100"/>
          <a:sy n="66" d="100"/>
        </p:scale>
        <p:origin x="-2604" y="2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atin typeface="Times New Roman" pitchFamily="18" charset="0"/>
              </a:defRPr>
            </a:lvl1pPr>
          </a:lstStyle>
          <a:p>
            <a:pPr>
              <a:defRPr/>
            </a:pPr>
            <a:fld id="{0C71A5C5-CC82-44C7-B715-342D76E2004B}" type="slidenum">
              <a:rPr lang="en-US"/>
              <a:pPr>
                <a:defRPr/>
              </a:pPr>
              <a:t>‹#›</a:t>
            </a:fld>
            <a:endParaRPr lang="en-US"/>
          </a:p>
        </p:txBody>
      </p:sp>
    </p:spTree>
    <p:extLst>
      <p:ext uri="{BB962C8B-B14F-4D97-AF65-F5344CB8AC3E}">
        <p14:creationId xmlns:p14="http://schemas.microsoft.com/office/powerpoint/2010/main" val="3801502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571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81100" y="696913"/>
            <a:ext cx="4648200" cy="3486150"/>
          </a:xfrm>
          <a:prstGeom prst="rect">
            <a:avLst/>
          </a:prstGeom>
          <a:ln/>
        </p:spPr>
      </p:sp>
      <p:sp>
        <p:nvSpPr>
          <p:cNvPr id="45060" name="Rectangle 3"/>
          <p:cNvSpPr>
            <a:spLocks noGrp="1" noChangeArrowheads="1"/>
          </p:cNvSpPr>
          <p:nvPr>
            <p:ph type="body" idx="1"/>
          </p:nvPr>
        </p:nvSpPr>
        <p:spPr>
          <a:xfrm>
            <a:off x="701040" y="4415790"/>
            <a:ext cx="5608320" cy="4183380"/>
          </a:xfrm>
          <a:prstGeom prst="rect">
            <a:avLst/>
          </a:prstGeom>
          <a:noFill/>
          <a:ln/>
        </p:spPr>
        <p:txBody>
          <a:bodyPr lIns="93177" tIns="46589" rIns="93177" bIns="46589"/>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61443"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r>
              <a:rPr lang="en-US" sz="1600" smtClean="0"/>
              <a:t>First, we calculate the actual runtime (how much actual work is going on) for the code we are analyzing.   The most common way to determine the actual runtime is by looking at the code and determining how many times the code prints, adds, iterates, or does any type of real work.</a:t>
            </a:r>
          </a:p>
          <a:p>
            <a:pPr eaLnBrk="1" hangingPunct="1"/>
            <a:r>
              <a:rPr lang="en-US" sz="1600" smtClean="0"/>
              <a:t>After the actual run time is known, an upper bound needs to be determined.   Many times the upper bound is very obvious and other times it is less obvious.</a:t>
            </a:r>
          </a:p>
          <a:p>
            <a:pPr eaLnBrk="1" hangingPunct="1"/>
            <a:r>
              <a:rPr lang="en-US" sz="1600" smtClean="0"/>
              <a:t>The formula above allows the actual runtime to be compared to the upper bound to determine if it is appropriate.  When proofing an upper bound, c and n</a:t>
            </a:r>
            <a:r>
              <a:rPr lang="en-US" sz="1600" baseline="-25000" smtClean="0"/>
              <a:t>0</a:t>
            </a:r>
            <a:r>
              <a:rPr lang="en-US" sz="1600" smtClean="0"/>
              <a:t> are constant values.  n</a:t>
            </a:r>
            <a:r>
              <a:rPr lang="en-US" sz="1600" baseline="-25000" smtClean="0"/>
              <a:t>0</a:t>
            </a:r>
            <a:r>
              <a:rPr lang="en-US" sz="1600" smtClean="0"/>
              <a:t> gives a point from which to pick N as N must be larger than n</a:t>
            </a:r>
            <a:r>
              <a:rPr lang="en-US" sz="1600" baseline="-25000" smtClean="0"/>
              <a:t>0  </a:t>
            </a:r>
            <a:r>
              <a:rPr lang="en-US" sz="1600" smtClean="0"/>
              <a:t>c is used as a multiplier for bound(N).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r>
              <a:rPr lang="en-US" sz="1600" smtClean="0"/>
              <a:t>First, we calculate the actual runtime for the code above.  The loop runs n/2 times.  Each time the loop iterates it prints either </a:t>
            </a:r>
            <a:r>
              <a:rPr lang="en-US" sz="1600" smtClean="0">
                <a:latin typeface="Courier New" pitchFamily="49" charset="0"/>
              </a:rPr>
              <a:t>whoot</a:t>
            </a:r>
            <a:r>
              <a:rPr lang="en-US" sz="1600" smtClean="0"/>
              <a:t> or </a:t>
            </a:r>
            <a:r>
              <a:rPr lang="en-US" sz="1600" smtClean="0">
                <a:latin typeface="Courier New" pitchFamily="49" charset="0"/>
              </a:rPr>
              <a:t>fly</a:t>
            </a:r>
            <a:r>
              <a:rPr lang="en-US" sz="1600" smtClean="0"/>
              <a:t>.  The loop iterates n/2 times which equals n/2 units of work.  For each of the n/2 iterations, the loop performs one print which is equal to 1 unit of work.  </a:t>
            </a:r>
          </a:p>
          <a:p>
            <a:pPr eaLnBrk="1" hangingPunct="1"/>
            <a:r>
              <a:rPr lang="en-US" sz="1600" smtClean="0"/>
              <a:t>Actual run time = n/2*1</a:t>
            </a:r>
          </a:p>
          <a:p>
            <a:pPr eaLnBrk="1" hangingPunct="1"/>
            <a:r>
              <a:rPr lang="en-US" sz="1600" smtClean="0"/>
              <a:t>Now that the actual run time is known, an upper bound needs to be chosen so that the formula can be tested.</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701675" y="4416425"/>
            <a:ext cx="5699125" cy="4183063"/>
          </a:xfrm>
          <a:prstGeom prst="rect">
            <a:avLst/>
          </a:prstGeom>
          <a:noFill/>
          <a:ln>
            <a:miter lim="800000"/>
            <a:headEnd/>
            <a:tailEnd/>
          </a:ln>
        </p:spPr>
        <p:txBody>
          <a:bodyPr/>
          <a:lstStyle/>
          <a:p>
            <a:pPr eaLnBrk="1" hangingPunct="1"/>
            <a:r>
              <a:rPr lang="en-US" sz="1600" smtClean="0"/>
              <a:t>Actual run time = n/2*1</a:t>
            </a:r>
          </a:p>
          <a:p>
            <a:pPr eaLnBrk="1" hangingPunct="1"/>
            <a:r>
              <a:rPr lang="en-US" sz="1600" smtClean="0"/>
              <a:t>Now that the actual run time is known, lets proof the formula by picking an upper bound of log</a:t>
            </a:r>
            <a:r>
              <a:rPr lang="en-US" sz="1600" baseline="-25000" smtClean="0"/>
              <a:t>2</a:t>
            </a:r>
            <a:r>
              <a:rPr lang="en-US" sz="1600" smtClean="0"/>
              <a:t>n.</a:t>
            </a:r>
          </a:p>
          <a:p>
            <a:pPr eaLnBrk="1" hangingPunct="1"/>
            <a:r>
              <a:rPr lang="en-US" sz="1600" smtClean="0"/>
              <a:t>For the formula, we need a value for c, n</a:t>
            </a:r>
            <a:r>
              <a:rPr lang="en-US" sz="1600" baseline="-25000" smtClean="0"/>
              <a:t>0</a:t>
            </a:r>
            <a:r>
              <a:rPr lang="en-US" sz="1600" smtClean="0"/>
              <a:t>, and a value for N.</a:t>
            </a:r>
          </a:p>
          <a:p>
            <a:pPr eaLnBrk="1" hangingPunct="1"/>
            <a:endParaRPr lang="en-US" sz="1600" smtClean="0"/>
          </a:p>
          <a:p>
            <a:pPr eaLnBrk="1" hangingPunct="1"/>
            <a:r>
              <a:rPr lang="en-US" sz="1600" smtClean="0"/>
              <a:t>If c is 3 and n</a:t>
            </a:r>
            <a:r>
              <a:rPr lang="en-US" sz="1600" baseline="-25000" smtClean="0"/>
              <a:t>0</a:t>
            </a:r>
            <a:r>
              <a:rPr lang="en-US" sz="1600" smtClean="0"/>
              <a:t> is 2, we can pick 8 for N and the formula would be </a:t>
            </a:r>
          </a:p>
          <a:p>
            <a:pPr eaLnBrk="1" hangingPunct="1"/>
            <a:r>
              <a:rPr lang="en-US" sz="1600" smtClean="0"/>
              <a:t>	8/2*1 &lt;= 3*3    4&lt;=9</a:t>
            </a:r>
          </a:p>
          <a:p>
            <a:pPr eaLnBrk="1" hangingPunct="1"/>
            <a:r>
              <a:rPr lang="en-US" sz="1600" smtClean="0"/>
              <a:t>This looks pretty good so far.</a:t>
            </a:r>
          </a:p>
          <a:p>
            <a:pPr eaLnBrk="1" hangingPunct="1"/>
            <a:endParaRPr lang="en-US" sz="1600" smtClean="0"/>
          </a:p>
          <a:p>
            <a:pPr eaLnBrk="1" hangingPunct="1"/>
            <a:r>
              <a:rPr lang="en-US" sz="1600" smtClean="0"/>
              <a:t>If c is 3 and n</a:t>
            </a:r>
            <a:r>
              <a:rPr lang="en-US" sz="1600" baseline="-25000" smtClean="0"/>
              <a:t>0</a:t>
            </a:r>
            <a:r>
              <a:rPr lang="en-US" sz="1600" smtClean="0"/>
              <a:t> is 2, we can pick 45 for N and the formula would be </a:t>
            </a:r>
          </a:p>
          <a:p>
            <a:pPr eaLnBrk="1" hangingPunct="1"/>
            <a:r>
              <a:rPr lang="en-US" sz="1600" smtClean="0"/>
              <a:t>	45/2*1 &lt;= 3*6    22&lt;=18</a:t>
            </a:r>
          </a:p>
          <a:p>
            <a:pPr eaLnBrk="1" hangingPunct="1"/>
            <a:r>
              <a:rPr lang="en-US" sz="1600" smtClean="0"/>
              <a:t>This does not look so good.</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701675" y="4416425"/>
            <a:ext cx="5775325" cy="4183063"/>
          </a:xfrm>
          <a:prstGeom prst="rect">
            <a:avLst/>
          </a:prstGeom>
          <a:noFill/>
          <a:ln>
            <a:miter lim="800000"/>
            <a:headEnd/>
            <a:tailEnd/>
          </a:ln>
        </p:spPr>
        <p:txBody>
          <a:bodyPr/>
          <a:lstStyle/>
          <a:p>
            <a:pPr eaLnBrk="1" hangingPunct="1"/>
            <a:r>
              <a:rPr lang="en-US" sz="1600" smtClean="0"/>
              <a:t>Actual run time = n/2*1</a:t>
            </a:r>
          </a:p>
          <a:p>
            <a:pPr eaLnBrk="1" hangingPunct="1"/>
            <a:r>
              <a:rPr lang="en-US" sz="1600" smtClean="0"/>
              <a:t>Now that the actual run time is known, lets proof the formula by picking and upper bound of n.</a:t>
            </a:r>
          </a:p>
          <a:p>
            <a:pPr eaLnBrk="1" hangingPunct="1"/>
            <a:r>
              <a:rPr lang="en-US" sz="1600" smtClean="0"/>
              <a:t>For the formula, we need a value for c, n</a:t>
            </a:r>
            <a:r>
              <a:rPr lang="en-US" sz="1600" baseline="-25000" smtClean="0"/>
              <a:t>0</a:t>
            </a:r>
            <a:r>
              <a:rPr lang="en-US" sz="1600" smtClean="0"/>
              <a:t>, and a value for N</a:t>
            </a:r>
            <a:r>
              <a:rPr lang="en-US" sz="1600" baseline="30000" smtClean="0"/>
              <a:t>2</a:t>
            </a:r>
            <a:r>
              <a:rPr lang="en-US" sz="1600" smtClean="0"/>
              <a:t>.</a:t>
            </a:r>
          </a:p>
          <a:p>
            <a:pPr eaLnBrk="1" hangingPunct="1"/>
            <a:endParaRPr lang="en-US" sz="1600" smtClean="0"/>
          </a:p>
          <a:p>
            <a:pPr eaLnBrk="1" hangingPunct="1"/>
            <a:r>
              <a:rPr lang="en-US" sz="1600" smtClean="0"/>
              <a:t>If c is 3 and n</a:t>
            </a:r>
            <a:r>
              <a:rPr lang="en-US" sz="1600" baseline="-25000" smtClean="0"/>
              <a:t>0</a:t>
            </a:r>
            <a:r>
              <a:rPr lang="en-US" sz="1600" smtClean="0"/>
              <a:t> is 2, we can pick 8 for N and the formula would be</a:t>
            </a:r>
          </a:p>
          <a:p>
            <a:pPr eaLnBrk="1" hangingPunct="1"/>
            <a:r>
              <a:rPr lang="en-US" sz="1600" smtClean="0"/>
              <a:t>	8/2*1 &lt;= 3*8    4&lt;=24</a:t>
            </a:r>
          </a:p>
          <a:p>
            <a:pPr eaLnBrk="1" hangingPunct="1"/>
            <a:r>
              <a:rPr lang="en-US" sz="1600" smtClean="0"/>
              <a:t>This looks pretty good so far.</a:t>
            </a:r>
          </a:p>
          <a:p>
            <a:pPr eaLnBrk="1" hangingPunct="1"/>
            <a:endParaRPr lang="en-US" sz="1600" smtClean="0"/>
          </a:p>
          <a:p>
            <a:pPr eaLnBrk="1" hangingPunct="1"/>
            <a:r>
              <a:rPr lang="en-US" sz="1600" smtClean="0"/>
              <a:t>If c is 3 and n</a:t>
            </a:r>
            <a:r>
              <a:rPr lang="en-US" sz="1600" baseline="-25000" smtClean="0"/>
              <a:t>0</a:t>
            </a:r>
            <a:r>
              <a:rPr lang="en-US" sz="1600" smtClean="0"/>
              <a:t> is 2, we can pick 45 for N and the formula would be </a:t>
            </a:r>
          </a:p>
          <a:p>
            <a:pPr eaLnBrk="1" hangingPunct="1"/>
            <a:r>
              <a:rPr lang="en-US" sz="1600" smtClean="0"/>
              <a:t>	45/2*1 &lt;= 3*45    22&lt;=135</a:t>
            </a:r>
          </a:p>
          <a:p>
            <a:pPr eaLnBrk="1" hangingPunct="1"/>
            <a:r>
              <a:rPr lang="en-US" sz="1600" smtClean="0"/>
              <a:t>This still looks pretty good.</a:t>
            </a:r>
          </a:p>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701675" y="4416425"/>
            <a:ext cx="5775325" cy="4183063"/>
          </a:xfrm>
          <a:prstGeom prst="rect">
            <a:avLst/>
          </a:prstGeom>
          <a:noFill/>
          <a:ln>
            <a:miter lim="800000"/>
            <a:headEnd/>
            <a:tailEnd/>
          </a:ln>
        </p:spPr>
        <p:txBody>
          <a:bodyPr/>
          <a:lstStyle/>
          <a:p>
            <a:pPr eaLnBrk="1" hangingPunct="1"/>
            <a:r>
              <a:rPr lang="en-US" sz="1600" smtClean="0"/>
              <a:t>Actual run time = n/2*1</a:t>
            </a:r>
          </a:p>
          <a:p>
            <a:pPr eaLnBrk="1" hangingPunct="1"/>
            <a:r>
              <a:rPr lang="en-US" sz="1600" smtClean="0"/>
              <a:t>Now that the actual run time is known, lets proof the formula by picking and upper bound of n.</a:t>
            </a:r>
          </a:p>
          <a:p>
            <a:pPr eaLnBrk="1" hangingPunct="1"/>
            <a:r>
              <a:rPr lang="en-US" sz="1600" smtClean="0"/>
              <a:t>For the formula, we need a value for c, n</a:t>
            </a:r>
            <a:r>
              <a:rPr lang="en-US" sz="1600" baseline="-25000" smtClean="0"/>
              <a:t>0</a:t>
            </a:r>
            <a:r>
              <a:rPr lang="en-US" sz="1600" smtClean="0"/>
              <a:t>, and a value for N.</a:t>
            </a:r>
          </a:p>
          <a:p>
            <a:pPr eaLnBrk="1" hangingPunct="1"/>
            <a:endParaRPr lang="en-US" sz="1600" smtClean="0"/>
          </a:p>
          <a:p>
            <a:pPr eaLnBrk="1" hangingPunct="1"/>
            <a:r>
              <a:rPr lang="en-US" sz="1600" smtClean="0"/>
              <a:t>If c is 3 and n</a:t>
            </a:r>
            <a:r>
              <a:rPr lang="en-US" sz="1600" baseline="-25000" smtClean="0"/>
              <a:t>0</a:t>
            </a:r>
            <a:r>
              <a:rPr lang="en-US" sz="1600" smtClean="0"/>
              <a:t> is 2, we can pick 8 for N and the formula would be</a:t>
            </a:r>
          </a:p>
          <a:p>
            <a:pPr eaLnBrk="1" hangingPunct="1"/>
            <a:r>
              <a:rPr lang="en-US" sz="1600" smtClean="0"/>
              <a:t>	8/2*1 &lt;= 3*8*8    4&lt;=192</a:t>
            </a:r>
          </a:p>
          <a:p>
            <a:pPr eaLnBrk="1" hangingPunct="1"/>
            <a:r>
              <a:rPr lang="en-US" sz="1600" smtClean="0"/>
              <a:t>This looks okay as the 4 is less than 192, but seems a bit excessive.</a:t>
            </a:r>
          </a:p>
          <a:p>
            <a:pPr eaLnBrk="1" hangingPunct="1"/>
            <a:endParaRPr lang="en-US" sz="1600" smtClean="0"/>
          </a:p>
          <a:p>
            <a:pPr eaLnBrk="1" hangingPunct="1"/>
            <a:r>
              <a:rPr lang="en-US" sz="1600" smtClean="0"/>
              <a:t>If c is 3 and n</a:t>
            </a:r>
            <a:r>
              <a:rPr lang="en-US" sz="1600" baseline="-25000" smtClean="0"/>
              <a:t>0</a:t>
            </a:r>
            <a:r>
              <a:rPr lang="en-US" sz="1600" smtClean="0"/>
              <a:t> is 2, we can pick 45 for N and the formula would be </a:t>
            </a:r>
          </a:p>
          <a:p>
            <a:pPr eaLnBrk="1" hangingPunct="1"/>
            <a:r>
              <a:rPr lang="en-US" sz="1600" smtClean="0"/>
              <a:t>	45/2*1 &lt;= 3*45*45    22&lt;=6075</a:t>
            </a:r>
          </a:p>
          <a:p>
            <a:pPr eaLnBrk="1" hangingPunct="1"/>
            <a:r>
              <a:rPr lang="en-US" sz="1600" smtClean="0"/>
              <a:t>This looks okay as the 22 is less than 6075, but seems way beyond what is needed.</a:t>
            </a:r>
            <a:br>
              <a:rPr lang="en-US" sz="1600" smtClean="0"/>
            </a:br>
            <a:endParaRPr lang="en-US" sz="1600" smtClean="0"/>
          </a:p>
          <a:p>
            <a:pPr eaLnBrk="1" hangingPunct="1"/>
            <a:r>
              <a:rPr lang="en-US" sz="1600" smtClean="0"/>
              <a:t>N</a:t>
            </a:r>
            <a:r>
              <a:rPr lang="en-US" sz="1600" baseline="30000" smtClean="0"/>
              <a:t>2</a:t>
            </a:r>
            <a:r>
              <a:rPr lang="en-US" sz="1600" smtClean="0"/>
              <a:t> will not work as it is not the most restrictive bound that could be used.</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66563"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z="16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67587"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69635"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70659"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81100" y="696913"/>
            <a:ext cx="4649788"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01040" y="4415790"/>
            <a:ext cx="5608320" cy="4183380"/>
          </a:xfrm>
          <a:prstGeom prst="rect">
            <a:avLst/>
          </a:prstGeom>
          <a:noFill/>
          <a:ln>
            <a:miter lim="800000"/>
            <a:headEnd/>
            <a:tailEnd/>
          </a:ln>
        </p:spPr>
        <p:txBody>
          <a:bodyPr lIns="93169" tIns="46585" rIns="93169" bIns="46585"/>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71683"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72707"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73731"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76803"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77827"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78851"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79875"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54275"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82947"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83971"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84995"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86019"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87043"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88067"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89091"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90115"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91139"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55299"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92163"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r>
              <a:rPr lang="en-US" smtClean="0"/>
              <a:t>©A+ Computer Science     www.apluscompsci.com                 </a:t>
            </a:r>
            <a:fld id="{DC5D744A-5FC4-41A5-895E-95E35C9166FC}" type="slidenum">
              <a:rPr lang="en-US" smtClean="0"/>
              <a:pPr/>
              <a:t>41</a:t>
            </a:fld>
            <a:endParaRPr lang="en-US" smtClean="0"/>
          </a:p>
        </p:txBody>
      </p:sp>
      <p:sp>
        <p:nvSpPr>
          <p:cNvPr id="45059" name="Rectangle 2"/>
          <p:cNvSpPr>
            <a:spLocks noGrp="1" noRot="1" noChangeAspect="1" noChangeArrowheads="1" noTextEdit="1"/>
          </p:cNvSpPr>
          <p:nvPr>
            <p:ph type="sldImg"/>
          </p:nvPr>
        </p:nvSpPr>
        <p:spPr>
          <a:xfrm>
            <a:off x="1181100" y="696913"/>
            <a:ext cx="4648200" cy="3486150"/>
          </a:xfrm>
          <a:prstGeom prst="rect">
            <a:avLst/>
          </a:prstGeom>
          <a:ln/>
        </p:spPr>
      </p:sp>
      <p:sp>
        <p:nvSpPr>
          <p:cNvPr id="45060" name="Rectangle 3"/>
          <p:cNvSpPr>
            <a:spLocks noGrp="1" noChangeArrowheads="1"/>
          </p:cNvSpPr>
          <p:nvPr>
            <p:ph type="body" idx="1"/>
          </p:nvPr>
        </p:nvSpPr>
        <p:spPr>
          <a:xfrm>
            <a:off x="701040" y="4415790"/>
            <a:ext cx="5608320" cy="4183380"/>
          </a:xfrm>
          <a:prstGeom prst="rect">
            <a:avLst/>
          </a:prstGeom>
          <a:noFill/>
          <a:ln/>
        </p:spPr>
        <p:txBody>
          <a:bodyPr lIns="93177" tIns="46589" rIns="93177" bIns="46589"/>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r>
              <a:rPr lang="en-US" sz="1600" smtClean="0"/>
              <a:t>In the example above, the if else statement will only print out one time.  The if will print </a:t>
            </a:r>
            <a:r>
              <a:rPr lang="en-US" sz="1600" smtClean="0">
                <a:latin typeface="Courier New" pitchFamily="49" charset="0"/>
              </a:rPr>
              <a:t>whoot </a:t>
            </a:r>
            <a:r>
              <a:rPr lang="en-US" sz="1600" smtClean="0"/>
              <a:t>if fun is greater than 30.   The if will print out </a:t>
            </a:r>
            <a:r>
              <a:rPr lang="en-US" sz="1600" smtClean="0">
                <a:latin typeface="Courier New" pitchFamily="49" charset="0"/>
              </a:rPr>
              <a:t>fly </a:t>
            </a:r>
            <a:r>
              <a:rPr lang="en-US" sz="1600" smtClean="0"/>
              <a:t>if fun is less than or equal to 30.   The code above can only do one thing each time it is executed.</a:t>
            </a:r>
          </a:p>
          <a:p>
            <a:pPr eaLnBrk="1" hangingPunct="1"/>
            <a:endParaRPr lang="en-US" sz="1600" smtClean="0"/>
          </a:p>
          <a:p>
            <a:pPr eaLnBrk="1" hangingPunct="1"/>
            <a:r>
              <a:rPr lang="en-US" sz="1600" smtClean="0"/>
              <a:t>Total work = 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59395"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r>
              <a:rPr lang="en-US" sz="1600" smtClean="0"/>
              <a:t>In the example above, the for loop will execute run times.  The if statement will execute each time the for loop iterates.  The if else statement will only print out one time. The if will print </a:t>
            </a:r>
            <a:r>
              <a:rPr lang="en-US" sz="1600" smtClean="0">
                <a:latin typeface="Courier New" pitchFamily="49" charset="0"/>
              </a:rPr>
              <a:t>whoot </a:t>
            </a:r>
            <a:r>
              <a:rPr lang="en-US" sz="1600" smtClean="0"/>
              <a:t>if fun is greater than 30.   The if will print out </a:t>
            </a:r>
            <a:r>
              <a:rPr lang="en-US" sz="1600" smtClean="0">
                <a:latin typeface="Courier New" pitchFamily="49" charset="0"/>
              </a:rPr>
              <a:t>fly </a:t>
            </a:r>
            <a:r>
              <a:rPr lang="en-US" sz="1600" smtClean="0"/>
              <a:t>if fun is less than or equal to 30. </a:t>
            </a:r>
          </a:p>
          <a:p>
            <a:pPr eaLnBrk="1" hangingPunct="1"/>
            <a:endParaRPr lang="en-US" sz="1600" smtClean="0"/>
          </a:p>
          <a:p>
            <a:pPr eaLnBrk="1" hangingPunct="1"/>
            <a:r>
              <a:rPr lang="en-US" sz="1600" smtClean="0"/>
              <a:t>Total work = run * 1</a:t>
            </a:r>
          </a:p>
          <a:p>
            <a:pPr eaLnBrk="1" hangingPunct="1"/>
            <a:endParaRPr lang="en-US" sz="16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p:spPr>
      </p:sp>
      <p:sp>
        <p:nvSpPr>
          <p:cNvPr id="60419" name="Rectangle 3"/>
          <p:cNvSpPr>
            <a:spLocks noGrp="1" noChangeArrowheads="1"/>
          </p:cNvSpPr>
          <p:nvPr>
            <p:ph type="body" idx="1"/>
          </p:nvPr>
        </p:nvSpPr>
        <p:spPr bwMode="auto">
          <a:xfrm>
            <a:off x="701675" y="4416425"/>
            <a:ext cx="5607050" cy="4183063"/>
          </a:xfrm>
          <a:prstGeom prst="rect">
            <a:avLst/>
          </a:prstGeom>
          <a:noFill/>
          <a:ln>
            <a:miter lim="800000"/>
            <a:headEnd/>
            <a:tailEnd/>
          </a:ln>
        </p:spPr>
        <p:txBody>
          <a:bodyPr/>
          <a:lstStyle/>
          <a:p>
            <a:pPr eaLnBrk="1" hangingPunct="1"/>
            <a:r>
              <a:rPr lang="en-US" sz="1600" smtClean="0"/>
              <a:t>In the example above, the for loop will execute run times.  The if statement will execute each time the for loop iterates.  The if else statement will only print out one time. The if will print </a:t>
            </a:r>
            <a:r>
              <a:rPr lang="en-US" sz="1600" smtClean="0">
                <a:latin typeface="Courier New" pitchFamily="49" charset="0"/>
              </a:rPr>
              <a:t>whoot </a:t>
            </a:r>
            <a:r>
              <a:rPr lang="en-US" sz="1600" smtClean="0"/>
              <a:t>if fun is greater than 30.   The if will print out </a:t>
            </a:r>
            <a:r>
              <a:rPr lang="en-US" sz="1600" smtClean="0">
                <a:latin typeface="Courier New" pitchFamily="49" charset="0"/>
              </a:rPr>
              <a:t>fly </a:t>
            </a:r>
            <a:r>
              <a:rPr lang="en-US" sz="1600" smtClean="0"/>
              <a:t>if fun is less than or equal to 30. </a:t>
            </a:r>
          </a:p>
          <a:p>
            <a:pPr eaLnBrk="1" hangingPunct="1"/>
            <a:endParaRPr lang="en-US" sz="1600" smtClean="0"/>
          </a:p>
          <a:p>
            <a:pPr eaLnBrk="1" hangingPunct="1"/>
            <a:r>
              <a:rPr lang="en-US" sz="1600" smtClean="0"/>
              <a:t>Total work = run * 1</a:t>
            </a:r>
          </a:p>
          <a:p>
            <a:pPr eaLnBrk="1" hangingPunct="1"/>
            <a:endParaRPr lang="en-US" sz="16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EAE49358-13C0-4483-8628-95CE6685335A}"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1B18FC1-1554-4FEE-97BD-1D7DC1A2A70E}"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0A0FD796-BB10-472B-81CE-E48C78A4BCA5}"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5B27AFC-A310-496A-9C09-39C4D8B30B0E}"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5E73EA3-244B-420E-BDF1-93BA3AF75F36}" type="slidenum">
              <a:rPr lang="en-US"/>
              <a:pPr>
                <a:defRPr/>
              </a:pPr>
              <a:t>‹#›</a:t>
            </a:fld>
            <a:endParaRPr lang="en-US"/>
          </a:p>
        </p:txBody>
      </p:sp>
      <p:sp>
        <p:nvSpPr>
          <p:cNvPr id="6" name="Footer Placeholder 5"/>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26B021FC-EE6A-421C-B5C2-3836CF2EB359}"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671D859E-6E0F-4A70-817F-634039F4509D}" type="slidenum">
              <a:rPr lang="en-US"/>
              <a:pPr>
                <a:defRPr/>
              </a:pPr>
              <a:t>‹#›</a:t>
            </a:fld>
            <a:endParaRPr lang="en-US"/>
          </a:p>
        </p:txBody>
      </p:sp>
      <p:sp>
        <p:nvSpPr>
          <p:cNvPr id="9" name="Footer Placeholder 8"/>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3F479D1D-1362-4E15-BD05-78C3561D5313}" type="slidenum">
              <a:rPr lang="en-US"/>
              <a:pPr>
                <a:defRPr/>
              </a:pPr>
              <a:t>‹#›</a:t>
            </a:fld>
            <a:endParaRPr lang="en-US"/>
          </a:p>
        </p:txBody>
      </p:sp>
      <p:sp>
        <p:nvSpPr>
          <p:cNvPr id="5" name="Footer Placeholder 4"/>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49A37957-2967-4243-9091-4FEF5138E2EC}" type="slidenum">
              <a:rPr lang="en-US"/>
              <a:pPr>
                <a:defRPr/>
              </a:pPr>
              <a:t>‹#›</a:t>
            </a:fld>
            <a:endParaRPr lang="en-US"/>
          </a:p>
        </p:txBody>
      </p:sp>
      <p:sp>
        <p:nvSpPr>
          <p:cNvPr id="4" name="Footer Placeholder 3"/>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203BB9C0-8E0B-4D42-BBA1-34C244F32228}"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A061AA6-3D3C-4F87-BC43-2C58DA4A3B08}" type="slidenum">
              <a:rPr lang="en-US"/>
              <a:pPr>
                <a:defRPr/>
              </a:pPr>
              <a:t>‹#›</a:t>
            </a:fld>
            <a:endParaRPr lang="en-US"/>
          </a:p>
        </p:txBody>
      </p:sp>
      <p:sp>
        <p:nvSpPr>
          <p:cNvPr id="7" name="Footer Placeholder 6"/>
          <p:cNvSpPr>
            <a:spLocks noGrp="1"/>
          </p:cNvSpPr>
          <p:nvPr>
            <p:ph type="ftr" sz="quarter" idx="12"/>
          </p:nvPr>
        </p:nvSpPr>
        <p:spPr/>
        <p:txBody>
          <a:bodyPr/>
          <a:lstStyle>
            <a:lvl1pPr>
              <a:defRPr b="0">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latin typeface="+mn-lt"/>
              </a:defRPr>
            </a:lvl1pPr>
          </a:lstStyle>
          <a:p>
            <a:pPr>
              <a:defRPr/>
            </a:pPr>
            <a:fld id="{BEAA2983-7ECB-4EBB-81F8-99831909ACAB}"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BIG O NOTATION</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1507" name="Rectangle 2"/>
          <p:cNvSpPr>
            <a:spLocks noChangeArrowheads="1"/>
          </p:cNvSpPr>
          <p:nvPr/>
        </p:nvSpPr>
        <p:spPr bwMode="auto">
          <a:xfrm>
            <a:off x="685800" y="1600200"/>
            <a:ext cx="8077200" cy="3805238"/>
          </a:xfrm>
          <a:prstGeom prst="rect">
            <a:avLst/>
          </a:prstGeom>
          <a:noFill/>
          <a:ln w="9525">
            <a:noFill/>
            <a:miter lim="800000"/>
            <a:headEnd/>
            <a:tailEnd/>
          </a:ln>
        </p:spPr>
        <p:txBody>
          <a:bodyPr lIns="92075" tIns="46038" rIns="92075" bIns="46038">
            <a:spAutoFit/>
          </a:bodyPr>
          <a:lstStyle/>
          <a:p>
            <a:pPr eaLnBrk="0" hangingPunct="0"/>
            <a:r>
              <a:rPr lang="en-US" sz="2400"/>
              <a:t>The formal definition for BigO is :</a:t>
            </a:r>
          </a:p>
          <a:p>
            <a:pPr eaLnBrk="0" hangingPunct="0"/>
            <a:endParaRPr lang="en-US" sz="2400"/>
          </a:p>
          <a:p>
            <a:r>
              <a:rPr lang="en-US"/>
              <a:t>BigO is bound(N) if runTime(N) &lt;= c * bound(N)</a:t>
            </a:r>
          </a:p>
          <a:p>
            <a:pPr eaLnBrk="0" hangingPunct="0"/>
            <a:endParaRPr lang="en-US" sz="2400"/>
          </a:p>
          <a:p>
            <a:pPr eaLnBrk="0" hangingPunct="0"/>
            <a:r>
              <a:rPr lang="en-US" sz="2400"/>
              <a:t>The actual runtime of an algorithm is the </a:t>
            </a:r>
          </a:p>
          <a:p>
            <a:r>
              <a:rPr lang="en-US" sz="2400"/>
              <a:t>upper bound if the actual runtime is less than </a:t>
            </a:r>
          </a:p>
          <a:p>
            <a:r>
              <a:rPr lang="en-US" sz="2400"/>
              <a:t>c times an upper bound with c being a non-negative </a:t>
            </a:r>
          </a:p>
          <a:p>
            <a:r>
              <a:rPr lang="en-US" sz="2400"/>
              <a:t>constant and using any value of N greater than n</a:t>
            </a:r>
            <a:r>
              <a:rPr lang="en-US" sz="2400" baseline="-25000"/>
              <a:t>0</a:t>
            </a:r>
            <a:r>
              <a:rPr lang="en-US" sz="2400"/>
              <a:t>.</a:t>
            </a:r>
          </a:p>
          <a:p>
            <a:endParaRPr lang="en-US" sz="2400"/>
          </a:p>
          <a:p>
            <a:endParaRPr lang="en-US" sz="2400"/>
          </a:p>
        </p:txBody>
      </p:sp>
      <p:sp>
        <p:nvSpPr>
          <p:cNvPr id="120836" name="Rectangle 4"/>
          <p:cNvSpPr>
            <a:spLocks noChangeArrowheads="1"/>
          </p:cNvSpPr>
          <p:nvPr/>
        </p:nvSpPr>
        <p:spPr bwMode="auto">
          <a:xfrm>
            <a:off x="3048000" y="5486400"/>
            <a:ext cx="2563813" cy="641350"/>
          </a:xfrm>
          <a:prstGeom prst="rect">
            <a:avLst/>
          </a:prstGeom>
          <a:noFill/>
          <a:ln w="9525">
            <a:noFill/>
            <a:miter lim="800000"/>
            <a:headEnd/>
            <a:tailEnd/>
          </a:ln>
        </p:spPr>
        <p:txBody>
          <a:bodyPr wrap="none" lIns="92075" tIns="46038" rIns="92075" bIns="46038">
            <a:spAutoFit/>
          </a:bodyPr>
          <a:lstStyle/>
          <a:p>
            <a:r>
              <a:rPr lang="en-US" sz="3600" b="1">
                <a:solidFill>
                  <a:srgbClr val="3333CC"/>
                </a:solidFill>
              </a:rPr>
              <a:t>Say what?</a:t>
            </a:r>
            <a:endParaRPr lang="en-US" sz="3600" b="1"/>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Big O Notation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linds(horizontal)">
                                      <p:cBhvr>
                                        <p:cTn id="7" dur="500"/>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2531" name="Rectangle 2"/>
          <p:cNvSpPr>
            <a:spLocks noChangeArrowheads="1"/>
          </p:cNvSpPr>
          <p:nvPr/>
        </p:nvSpPr>
        <p:spPr bwMode="auto">
          <a:xfrm>
            <a:off x="457200" y="4038600"/>
            <a:ext cx="2176463" cy="519113"/>
          </a:xfrm>
          <a:prstGeom prst="rect">
            <a:avLst/>
          </a:prstGeom>
          <a:noFill/>
          <a:ln w="9525">
            <a:noFill/>
            <a:miter lim="800000"/>
            <a:headEnd/>
            <a:tailEnd/>
          </a:ln>
        </p:spPr>
        <p:txBody>
          <a:bodyPr wrap="none" lIns="92075" tIns="46038" rIns="92075" bIns="46038">
            <a:spAutoFit/>
          </a:bodyPr>
          <a:lstStyle/>
          <a:p>
            <a:pPr eaLnBrk="0" hangingPunct="0"/>
            <a:r>
              <a:rPr lang="en-US"/>
              <a:t>n/2*1 &lt;= ??</a:t>
            </a:r>
          </a:p>
        </p:txBody>
      </p:sp>
      <p:sp>
        <p:nvSpPr>
          <p:cNvPr id="22533" name="Rectangle 4"/>
          <p:cNvSpPr>
            <a:spLocks noChangeArrowheads="1"/>
          </p:cNvSpPr>
          <p:nvPr/>
        </p:nvSpPr>
        <p:spPr bwMode="auto">
          <a:xfrm>
            <a:off x="4267200" y="1676400"/>
            <a:ext cx="4597400" cy="3444875"/>
          </a:xfrm>
          <a:prstGeom prst="rect">
            <a:avLst/>
          </a:prstGeom>
          <a:noFill/>
          <a:ln w="9525">
            <a:noFill/>
            <a:miter lim="800000"/>
            <a:headEnd/>
            <a:tailEnd/>
          </a:ln>
        </p:spPr>
        <p:txBody>
          <a:bodyPr wrap="none" lIns="92075" tIns="46038" rIns="92075" bIns="46038">
            <a:spAutoFit/>
          </a:bodyPr>
          <a:lstStyle/>
          <a:p>
            <a:pPr eaLnBrk="0" hangingPunct="0"/>
            <a:r>
              <a:rPr lang="en-US" sz="2000" b="1"/>
              <a:t>int run = //some input</a:t>
            </a:r>
          </a:p>
          <a:p>
            <a:pPr eaLnBrk="0" hangingPunct="0"/>
            <a:endParaRPr lang="en-US" sz="2000" b="1"/>
          </a:p>
          <a:p>
            <a:pPr eaLnBrk="0" hangingPunct="0"/>
            <a:r>
              <a:rPr lang="en-US" sz="2000" b="1"/>
              <a:t>for(int go=1; go&lt;=run; go=go+2)</a:t>
            </a:r>
          </a:p>
          <a:p>
            <a:pPr eaLnBrk="0" hangingPunct="0"/>
            <a:r>
              <a:rPr lang="en-US" sz="2000" b="1"/>
              <a:t>{</a:t>
            </a:r>
          </a:p>
          <a:p>
            <a:pPr eaLnBrk="0" hangingPunct="0"/>
            <a:r>
              <a:rPr lang="en-US" sz="2000" b="1"/>
              <a:t>  int fun = //some input</a:t>
            </a:r>
          </a:p>
          <a:p>
            <a:pPr eaLnBrk="0" hangingPunct="0"/>
            <a:r>
              <a:rPr lang="en-US" sz="2000" b="1"/>
              <a:t>  if(fun&gt;30){</a:t>
            </a:r>
          </a:p>
          <a:p>
            <a:pPr eaLnBrk="0" hangingPunct="0"/>
            <a:r>
              <a:rPr lang="en-US" sz="2000" b="1"/>
              <a:t>     out.println("whoot");</a:t>
            </a:r>
          </a:p>
          <a:p>
            <a:pPr eaLnBrk="0" hangingPunct="0"/>
            <a:r>
              <a:rPr lang="en-US" sz="2000" b="1"/>
              <a:t>  else if(fun&lt;=30){</a:t>
            </a:r>
            <a:br>
              <a:rPr lang="en-US" sz="2000" b="1"/>
            </a:br>
            <a:r>
              <a:rPr lang="en-US" sz="2000" b="1"/>
              <a:t>     out.println("fly");</a:t>
            </a:r>
          </a:p>
          <a:p>
            <a:pPr eaLnBrk="0" hangingPunct="0"/>
            <a:r>
              <a:rPr lang="en-US" sz="2000" b="1"/>
              <a:t>  }</a:t>
            </a:r>
          </a:p>
          <a:p>
            <a:pPr eaLnBrk="0" hangingPunct="0"/>
            <a:r>
              <a:rPr lang="en-US" sz="2000" b="1"/>
              <a:t>}</a:t>
            </a:r>
          </a:p>
        </p:txBody>
      </p:sp>
      <p:sp>
        <p:nvSpPr>
          <p:cNvPr id="22534" name="Text Box 5"/>
          <p:cNvSpPr txBox="1">
            <a:spLocks noChangeArrowheads="1"/>
          </p:cNvSpPr>
          <p:nvPr/>
        </p:nvSpPr>
        <p:spPr bwMode="auto">
          <a:xfrm>
            <a:off x="457200" y="1905000"/>
            <a:ext cx="3048000" cy="469900"/>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000" b="1">
                <a:solidFill>
                  <a:srgbClr val="CC0000"/>
                </a:solidFill>
              </a:rPr>
              <a:t>runTime(N) – n/2 * 1</a:t>
            </a:r>
            <a:r>
              <a:rPr lang="en-US" sz="2400" b="1">
                <a:solidFill>
                  <a:srgbClr val="CC0000"/>
                </a:solidFill>
              </a:rPr>
              <a:t> </a:t>
            </a:r>
          </a:p>
        </p:txBody>
      </p:sp>
      <p:sp>
        <p:nvSpPr>
          <p:cNvPr id="22535" name="Text Box 6"/>
          <p:cNvSpPr txBox="1">
            <a:spLocks noChangeArrowheads="1"/>
          </p:cNvSpPr>
          <p:nvPr/>
        </p:nvSpPr>
        <p:spPr bwMode="auto">
          <a:xfrm>
            <a:off x="457200" y="2667000"/>
            <a:ext cx="3048000" cy="409575"/>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000" b="1">
                <a:solidFill>
                  <a:srgbClr val="CC0000"/>
                </a:solidFill>
              </a:rPr>
              <a:t>bound(N) –  ???? </a:t>
            </a:r>
          </a:p>
        </p:txBody>
      </p:sp>
      <p:sp>
        <p:nvSpPr>
          <p:cNvPr id="22536" name="Rectangle 7"/>
          <p:cNvSpPr>
            <a:spLocks noChangeArrowheads="1"/>
          </p:cNvSpPr>
          <p:nvPr/>
        </p:nvSpPr>
        <p:spPr bwMode="auto">
          <a:xfrm>
            <a:off x="457200" y="3556000"/>
            <a:ext cx="3544888" cy="379413"/>
          </a:xfrm>
          <a:prstGeom prst="rect">
            <a:avLst/>
          </a:prstGeom>
          <a:noFill/>
          <a:ln w="12700">
            <a:solidFill>
              <a:srgbClr val="0000FF"/>
            </a:solidFill>
            <a:miter lim="800000"/>
            <a:headEnd type="none" w="sm" len="sm"/>
            <a:tailEnd type="none" w="sm" len="sm"/>
          </a:ln>
        </p:spPr>
        <p:txBody>
          <a:bodyPr wrap="none">
            <a:spAutoFit/>
          </a:bodyPr>
          <a:lstStyle/>
          <a:p>
            <a:pPr eaLnBrk="0" hangingPunct="0"/>
            <a:r>
              <a:rPr lang="en-US" sz="1800" b="1">
                <a:solidFill>
                  <a:schemeClr val="accent2"/>
                </a:solidFill>
              </a:rPr>
              <a:t>runTime(N) &lt;= c * bound(N)</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Big O Notation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3555" name="Rectangle 2"/>
          <p:cNvSpPr>
            <a:spLocks noChangeArrowheads="1"/>
          </p:cNvSpPr>
          <p:nvPr/>
        </p:nvSpPr>
        <p:spPr bwMode="auto">
          <a:xfrm>
            <a:off x="457200" y="2514600"/>
            <a:ext cx="3221038" cy="3081338"/>
          </a:xfrm>
          <a:prstGeom prst="rect">
            <a:avLst/>
          </a:prstGeom>
          <a:noFill/>
          <a:ln w="9525">
            <a:noFill/>
            <a:miter lim="800000"/>
            <a:headEnd/>
            <a:tailEnd/>
          </a:ln>
        </p:spPr>
        <p:txBody>
          <a:bodyPr wrap="none" lIns="92075" tIns="46038" rIns="92075" bIns="46038">
            <a:spAutoFit/>
          </a:bodyPr>
          <a:lstStyle/>
          <a:p>
            <a:pPr eaLnBrk="0" hangingPunct="0"/>
            <a:r>
              <a:rPr lang="en-US"/>
              <a:t>n/2*1 &lt;= c * log</a:t>
            </a:r>
            <a:r>
              <a:rPr lang="en-US" baseline="-25000"/>
              <a:t>2</a:t>
            </a:r>
            <a:r>
              <a:rPr lang="en-US"/>
              <a:t>n</a:t>
            </a:r>
          </a:p>
          <a:p>
            <a:pPr eaLnBrk="0" hangingPunct="0"/>
            <a:endParaRPr lang="en-US"/>
          </a:p>
          <a:p>
            <a:pPr eaLnBrk="0" hangingPunct="0"/>
            <a:r>
              <a:rPr lang="en-US"/>
              <a:t>n</a:t>
            </a:r>
            <a:r>
              <a:rPr lang="en-US" baseline="-25000"/>
              <a:t>0</a:t>
            </a:r>
            <a:r>
              <a:rPr lang="en-US"/>
              <a:t> = 2</a:t>
            </a:r>
          </a:p>
          <a:p>
            <a:pPr eaLnBrk="0" hangingPunct="0"/>
            <a:r>
              <a:rPr lang="en-US"/>
              <a:t>c = 3</a:t>
            </a:r>
          </a:p>
          <a:p>
            <a:pPr eaLnBrk="0" hangingPunct="0"/>
            <a:endParaRPr lang="en-US"/>
          </a:p>
          <a:p>
            <a:pPr eaLnBrk="0" hangingPunct="0"/>
            <a:r>
              <a:rPr lang="en-US"/>
              <a:t>50/2*1 &lt;= 3*6</a:t>
            </a:r>
          </a:p>
          <a:p>
            <a:pPr eaLnBrk="0" hangingPunct="0"/>
            <a:r>
              <a:rPr lang="en-US"/>
              <a:t>25 &lt;= 18</a:t>
            </a:r>
          </a:p>
        </p:txBody>
      </p:sp>
      <p:sp>
        <p:nvSpPr>
          <p:cNvPr id="23557" name="Rectangle 4"/>
          <p:cNvSpPr>
            <a:spLocks noChangeArrowheads="1"/>
          </p:cNvSpPr>
          <p:nvPr/>
        </p:nvSpPr>
        <p:spPr bwMode="auto">
          <a:xfrm>
            <a:off x="4191000" y="1828800"/>
            <a:ext cx="4597400" cy="3689350"/>
          </a:xfrm>
          <a:prstGeom prst="rect">
            <a:avLst/>
          </a:prstGeom>
          <a:noFill/>
          <a:ln w="9525">
            <a:noFill/>
            <a:miter lim="800000"/>
            <a:headEnd/>
            <a:tailEnd/>
          </a:ln>
        </p:spPr>
        <p:txBody>
          <a:bodyPr wrap="none" lIns="92075" tIns="46038" rIns="92075" bIns="46038">
            <a:spAutoFit/>
          </a:bodyPr>
          <a:lstStyle/>
          <a:p>
            <a:pPr eaLnBrk="0" hangingPunct="0"/>
            <a:r>
              <a:rPr lang="en-US" sz="2000" b="1"/>
              <a:t>int run = </a:t>
            </a:r>
            <a:r>
              <a:rPr lang="en-US" sz="3600" b="1">
                <a:solidFill>
                  <a:srgbClr val="008000"/>
                </a:solidFill>
              </a:rPr>
              <a:t>50</a:t>
            </a:r>
          </a:p>
          <a:p>
            <a:pPr eaLnBrk="0" hangingPunct="0"/>
            <a:endParaRPr lang="en-US" sz="2000" b="1">
              <a:solidFill>
                <a:srgbClr val="008000"/>
              </a:solidFill>
            </a:endParaRPr>
          </a:p>
          <a:p>
            <a:pPr eaLnBrk="0" hangingPunct="0"/>
            <a:r>
              <a:rPr lang="en-US" sz="2000" b="1"/>
              <a:t>for(int go=1; go&lt;=run; go=go+2)</a:t>
            </a:r>
          </a:p>
          <a:p>
            <a:pPr eaLnBrk="0" hangingPunct="0"/>
            <a:r>
              <a:rPr lang="en-US" sz="2000" b="1"/>
              <a:t>{</a:t>
            </a:r>
          </a:p>
          <a:p>
            <a:pPr eaLnBrk="0" hangingPunct="0"/>
            <a:r>
              <a:rPr lang="en-US" sz="2000" b="1"/>
              <a:t>  int fun = //some input</a:t>
            </a:r>
          </a:p>
          <a:p>
            <a:pPr eaLnBrk="0" hangingPunct="0"/>
            <a:r>
              <a:rPr lang="en-US" sz="2000" b="1"/>
              <a:t>  if(fun&gt;30){</a:t>
            </a:r>
          </a:p>
          <a:p>
            <a:pPr eaLnBrk="0" hangingPunct="0"/>
            <a:r>
              <a:rPr lang="en-US" sz="2000" b="1"/>
              <a:t>     out.println("whoot");</a:t>
            </a:r>
          </a:p>
          <a:p>
            <a:pPr eaLnBrk="0" hangingPunct="0"/>
            <a:r>
              <a:rPr lang="en-US" sz="2000" b="1"/>
              <a:t>  else if(fun&lt;=30){</a:t>
            </a:r>
            <a:br>
              <a:rPr lang="en-US" sz="2000" b="1"/>
            </a:br>
            <a:r>
              <a:rPr lang="en-US" sz="2000" b="1"/>
              <a:t>     out.println("fly");</a:t>
            </a:r>
          </a:p>
          <a:p>
            <a:pPr eaLnBrk="0" hangingPunct="0"/>
            <a:r>
              <a:rPr lang="en-US" sz="2000" b="1"/>
              <a:t>  }</a:t>
            </a:r>
          </a:p>
          <a:p>
            <a:pPr eaLnBrk="0" hangingPunct="0"/>
            <a:r>
              <a:rPr lang="en-US" sz="2000" b="1"/>
              <a:t>}</a:t>
            </a:r>
          </a:p>
        </p:txBody>
      </p:sp>
      <p:sp>
        <p:nvSpPr>
          <p:cNvPr id="23558" name="Text Box 8"/>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sz="2400" b="1">
                <a:solidFill>
                  <a:srgbClr val="3333CC"/>
                </a:solidFill>
              </a:rPr>
              <a:t>O(log</a:t>
            </a:r>
            <a:r>
              <a:rPr lang="en-US" sz="2400" b="1" baseline="-25000">
                <a:solidFill>
                  <a:srgbClr val="3333CC"/>
                </a:solidFill>
              </a:rPr>
              <a:t>2</a:t>
            </a:r>
            <a:r>
              <a:rPr lang="en-US" sz="2400" b="1">
                <a:solidFill>
                  <a:srgbClr val="3333CC"/>
                </a:solidFill>
              </a:rPr>
              <a:t>n) is too small.</a:t>
            </a:r>
            <a:r>
              <a:rPr lang="en-US" sz="2400" b="1">
                <a:solidFill>
                  <a:srgbClr val="CC0000"/>
                </a:solidFill>
              </a:rPr>
              <a:t> </a:t>
            </a:r>
          </a:p>
        </p:txBody>
      </p:sp>
      <p:sp>
        <p:nvSpPr>
          <p:cNvPr id="23559" name="Rectangle 9"/>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p:spPr>
        <p:txBody>
          <a:bodyPr wrap="none">
            <a:spAutoFit/>
          </a:bodyPr>
          <a:lstStyle/>
          <a:p>
            <a:pPr eaLnBrk="0" hangingPunct="0"/>
            <a:r>
              <a:rPr lang="en-US" sz="1800" b="1">
                <a:solidFill>
                  <a:schemeClr val="accent2"/>
                </a:solidFill>
              </a:rPr>
              <a:t>runTime(N) &lt;= c * bound(N)</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Big O Notation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4579" name="Rectangle 2"/>
          <p:cNvSpPr>
            <a:spLocks noChangeArrowheads="1"/>
          </p:cNvSpPr>
          <p:nvPr/>
        </p:nvSpPr>
        <p:spPr bwMode="auto">
          <a:xfrm>
            <a:off x="457200" y="2438400"/>
            <a:ext cx="2803525" cy="3081338"/>
          </a:xfrm>
          <a:prstGeom prst="rect">
            <a:avLst/>
          </a:prstGeom>
          <a:noFill/>
          <a:ln w="9525">
            <a:noFill/>
            <a:miter lim="800000"/>
            <a:headEnd/>
            <a:tailEnd/>
          </a:ln>
        </p:spPr>
        <p:txBody>
          <a:bodyPr wrap="none" lIns="92075" tIns="46038" rIns="92075" bIns="46038">
            <a:spAutoFit/>
          </a:bodyPr>
          <a:lstStyle/>
          <a:p>
            <a:pPr eaLnBrk="0" hangingPunct="0"/>
            <a:r>
              <a:rPr lang="en-US"/>
              <a:t>n/2*1 &lt;= c * n</a:t>
            </a:r>
          </a:p>
          <a:p>
            <a:pPr eaLnBrk="0" hangingPunct="0"/>
            <a:endParaRPr lang="en-US"/>
          </a:p>
          <a:p>
            <a:pPr eaLnBrk="0" hangingPunct="0"/>
            <a:r>
              <a:rPr lang="en-US"/>
              <a:t>n</a:t>
            </a:r>
            <a:r>
              <a:rPr lang="en-US" baseline="-25000"/>
              <a:t>0</a:t>
            </a:r>
            <a:r>
              <a:rPr lang="en-US"/>
              <a:t> = 2</a:t>
            </a:r>
          </a:p>
          <a:p>
            <a:pPr eaLnBrk="0" hangingPunct="0"/>
            <a:r>
              <a:rPr lang="en-US"/>
              <a:t>c = 3</a:t>
            </a:r>
          </a:p>
          <a:p>
            <a:pPr eaLnBrk="0" hangingPunct="0"/>
            <a:endParaRPr lang="en-US"/>
          </a:p>
          <a:p>
            <a:pPr eaLnBrk="0" hangingPunct="0"/>
            <a:r>
              <a:rPr lang="en-US"/>
              <a:t>50/2*1 &lt;= 3*50</a:t>
            </a:r>
          </a:p>
          <a:p>
            <a:pPr eaLnBrk="0" hangingPunct="0"/>
            <a:r>
              <a:rPr lang="en-US"/>
              <a:t>25 &lt;= 150</a:t>
            </a:r>
          </a:p>
        </p:txBody>
      </p:sp>
      <p:sp>
        <p:nvSpPr>
          <p:cNvPr id="24581" name="Rectangle 5"/>
          <p:cNvSpPr>
            <a:spLocks noChangeArrowheads="1"/>
          </p:cNvSpPr>
          <p:nvPr/>
        </p:nvSpPr>
        <p:spPr bwMode="auto">
          <a:xfrm>
            <a:off x="4191000" y="1828800"/>
            <a:ext cx="4597400" cy="3689350"/>
          </a:xfrm>
          <a:prstGeom prst="rect">
            <a:avLst/>
          </a:prstGeom>
          <a:noFill/>
          <a:ln w="9525">
            <a:noFill/>
            <a:miter lim="800000"/>
            <a:headEnd/>
            <a:tailEnd/>
          </a:ln>
        </p:spPr>
        <p:txBody>
          <a:bodyPr wrap="none" lIns="92075" tIns="46038" rIns="92075" bIns="46038">
            <a:spAutoFit/>
          </a:bodyPr>
          <a:lstStyle/>
          <a:p>
            <a:pPr eaLnBrk="0" hangingPunct="0"/>
            <a:r>
              <a:rPr lang="en-US" sz="2000" b="1"/>
              <a:t>int run = </a:t>
            </a:r>
            <a:r>
              <a:rPr lang="en-US" sz="3600" b="1">
                <a:solidFill>
                  <a:srgbClr val="008000"/>
                </a:solidFill>
              </a:rPr>
              <a:t>50</a:t>
            </a:r>
          </a:p>
          <a:p>
            <a:pPr eaLnBrk="0" hangingPunct="0"/>
            <a:endParaRPr lang="en-US" sz="2000" b="1">
              <a:solidFill>
                <a:srgbClr val="008000"/>
              </a:solidFill>
            </a:endParaRPr>
          </a:p>
          <a:p>
            <a:pPr eaLnBrk="0" hangingPunct="0"/>
            <a:r>
              <a:rPr lang="en-US" sz="2000" b="1"/>
              <a:t>for(int go=1; go&lt;=run; go=go+2)</a:t>
            </a:r>
          </a:p>
          <a:p>
            <a:pPr eaLnBrk="0" hangingPunct="0"/>
            <a:r>
              <a:rPr lang="en-US" sz="2000" b="1"/>
              <a:t>{</a:t>
            </a:r>
          </a:p>
          <a:p>
            <a:pPr eaLnBrk="0" hangingPunct="0"/>
            <a:r>
              <a:rPr lang="en-US" sz="2000" b="1"/>
              <a:t>  int fun = //some input</a:t>
            </a:r>
          </a:p>
          <a:p>
            <a:pPr eaLnBrk="0" hangingPunct="0"/>
            <a:r>
              <a:rPr lang="en-US" sz="2000" b="1"/>
              <a:t>  if(fun&gt;30){</a:t>
            </a:r>
          </a:p>
          <a:p>
            <a:pPr eaLnBrk="0" hangingPunct="0"/>
            <a:r>
              <a:rPr lang="en-US" sz="2000" b="1"/>
              <a:t>     out.println("whoot");</a:t>
            </a:r>
          </a:p>
          <a:p>
            <a:pPr eaLnBrk="0" hangingPunct="0"/>
            <a:r>
              <a:rPr lang="en-US" sz="2000" b="1"/>
              <a:t>  else if(fun&lt;=30){</a:t>
            </a:r>
            <a:br>
              <a:rPr lang="en-US" sz="2000" b="1"/>
            </a:br>
            <a:r>
              <a:rPr lang="en-US" sz="2000" b="1"/>
              <a:t>     out.println("fly");</a:t>
            </a:r>
          </a:p>
          <a:p>
            <a:pPr eaLnBrk="0" hangingPunct="0"/>
            <a:r>
              <a:rPr lang="en-US" sz="2000" b="1"/>
              <a:t>  }</a:t>
            </a:r>
          </a:p>
          <a:p>
            <a:pPr eaLnBrk="0" hangingPunct="0"/>
            <a:r>
              <a:rPr lang="en-US" sz="2000" b="1"/>
              <a:t>}</a:t>
            </a:r>
          </a:p>
        </p:txBody>
      </p:sp>
      <p:sp>
        <p:nvSpPr>
          <p:cNvPr id="24582" name="Text Box 7"/>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sz="2400" b="1">
                <a:solidFill>
                  <a:srgbClr val="3333CC"/>
                </a:solidFill>
              </a:rPr>
              <a:t>O(n) is just right.</a:t>
            </a:r>
            <a:r>
              <a:rPr lang="en-US" sz="2400" b="1">
                <a:solidFill>
                  <a:srgbClr val="CC0000"/>
                </a:solidFill>
              </a:rPr>
              <a:t> </a:t>
            </a:r>
          </a:p>
        </p:txBody>
      </p:sp>
      <p:sp>
        <p:nvSpPr>
          <p:cNvPr id="24583" name="Rectangle 8"/>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p:spPr>
        <p:txBody>
          <a:bodyPr wrap="none">
            <a:spAutoFit/>
          </a:bodyPr>
          <a:lstStyle/>
          <a:p>
            <a:pPr eaLnBrk="0" hangingPunct="0"/>
            <a:r>
              <a:rPr lang="en-US" sz="1800" b="1">
                <a:solidFill>
                  <a:schemeClr val="accent2"/>
                </a:solidFill>
              </a:rPr>
              <a:t>runTime(N) &lt;= c * bound(N)</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Big O Notation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5603" name="Rectangle 2"/>
          <p:cNvSpPr>
            <a:spLocks noChangeArrowheads="1"/>
          </p:cNvSpPr>
          <p:nvPr/>
        </p:nvSpPr>
        <p:spPr bwMode="auto">
          <a:xfrm>
            <a:off x="457200" y="2438400"/>
            <a:ext cx="3190875" cy="3081338"/>
          </a:xfrm>
          <a:prstGeom prst="rect">
            <a:avLst/>
          </a:prstGeom>
          <a:noFill/>
          <a:ln w="9525">
            <a:noFill/>
            <a:miter lim="800000"/>
            <a:headEnd/>
            <a:tailEnd/>
          </a:ln>
        </p:spPr>
        <p:txBody>
          <a:bodyPr wrap="none" lIns="92075" tIns="46038" rIns="92075" bIns="46038">
            <a:spAutoFit/>
          </a:bodyPr>
          <a:lstStyle/>
          <a:p>
            <a:pPr eaLnBrk="0" hangingPunct="0"/>
            <a:r>
              <a:rPr lang="en-US"/>
              <a:t>n/2*1 &lt;= c * n</a:t>
            </a:r>
            <a:r>
              <a:rPr lang="en-US" baseline="30000"/>
              <a:t>2</a:t>
            </a:r>
          </a:p>
          <a:p>
            <a:pPr eaLnBrk="0" hangingPunct="0"/>
            <a:endParaRPr lang="en-US"/>
          </a:p>
          <a:p>
            <a:pPr eaLnBrk="0" hangingPunct="0"/>
            <a:r>
              <a:rPr lang="en-US"/>
              <a:t>n</a:t>
            </a:r>
            <a:r>
              <a:rPr lang="en-US" baseline="-25000"/>
              <a:t>0</a:t>
            </a:r>
            <a:r>
              <a:rPr lang="en-US"/>
              <a:t> = 2</a:t>
            </a:r>
          </a:p>
          <a:p>
            <a:pPr eaLnBrk="0" hangingPunct="0"/>
            <a:r>
              <a:rPr lang="en-US"/>
              <a:t>c = 3</a:t>
            </a:r>
          </a:p>
          <a:p>
            <a:pPr eaLnBrk="0" hangingPunct="0"/>
            <a:endParaRPr lang="en-US"/>
          </a:p>
          <a:p>
            <a:pPr eaLnBrk="0" hangingPunct="0"/>
            <a:r>
              <a:rPr lang="en-US"/>
              <a:t>50/2*1 &lt;= 3*2500</a:t>
            </a:r>
          </a:p>
          <a:p>
            <a:pPr eaLnBrk="0" hangingPunct="0"/>
            <a:r>
              <a:rPr lang="en-US"/>
              <a:t>25 &lt;= 7500</a:t>
            </a:r>
          </a:p>
        </p:txBody>
      </p:sp>
      <p:sp>
        <p:nvSpPr>
          <p:cNvPr id="25605" name="Rectangle 5"/>
          <p:cNvSpPr>
            <a:spLocks noChangeArrowheads="1"/>
          </p:cNvSpPr>
          <p:nvPr/>
        </p:nvSpPr>
        <p:spPr bwMode="auto">
          <a:xfrm>
            <a:off x="4191000" y="1828800"/>
            <a:ext cx="4597400" cy="3689350"/>
          </a:xfrm>
          <a:prstGeom prst="rect">
            <a:avLst/>
          </a:prstGeom>
          <a:noFill/>
          <a:ln w="9525">
            <a:noFill/>
            <a:miter lim="800000"/>
            <a:headEnd/>
            <a:tailEnd/>
          </a:ln>
        </p:spPr>
        <p:txBody>
          <a:bodyPr wrap="none" lIns="92075" tIns="46038" rIns="92075" bIns="46038">
            <a:spAutoFit/>
          </a:bodyPr>
          <a:lstStyle/>
          <a:p>
            <a:pPr eaLnBrk="0" hangingPunct="0"/>
            <a:r>
              <a:rPr lang="en-US" sz="2000" b="1"/>
              <a:t>int run = </a:t>
            </a:r>
            <a:r>
              <a:rPr lang="en-US" sz="3600" b="1">
                <a:solidFill>
                  <a:srgbClr val="008000"/>
                </a:solidFill>
              </a:rPr>
              <a:t>50</a:t>
            </a:r>
          </a:p>
          <a:p>
            <a:pPr eaLnBrk="0" hangingPunct="0"/>
            <a:endParaRPr lang="en-US" sz="2000" b="1">
              <a:solidFill>
                <a:srgbClr val="008000"/>
              </a:solidFill>
            </a:endParaRPr>
          </a:p>
          <a:p>
            <a:pPr eaLnBrk="0" hangingPunct="0"/>
            <a:r>
              <a:rPr lang="en-US" sz="2000" b="1"/>
              <a:t>for(int go=1; go&lt;=run; go=go+2)</a:t>
            </a:r>
          </a:p>
          <a:p>
            <a:pPr eaLnBrk="0" hangingPunct="0"/>
            <a:r>
              <a:rPr lang="en-US" sz="2000" b="1"/>
              <a:t>{</a:t>
            </a:r>
          </a:p>
          <a:p>
            <a:pPr eaLnBrk="0" hangingPunct="0"/>
            <a:r>
              <a:rPr lang="en-US" sz="2000" b="1"/>
              <a:t>  int fun = //some input</a:t>
            </a:r>
          </a:p>
          <a:p>
            <a:pPr eaLnBrk="0" hangingPunct="0"/>
            <a:r>
              <a:rPr lang="en-US" sz="2000" b="1"/>
              <a:t>  if(fun&gt;30){</a:t>
            </a:r>
          </a:p>
          <a:p>
            <a:pPr eaLnBrk="0" hangingPunct="0"/>
            <a:r>
              <a:rPr lang="en-US" sz="2000" b="1"/>
              <a:t>     out.println("whoot");</a:t>
            </a:r>
          </a:p>
          <a:p>
            <a:pPr eaLnBrk="0" hangingPunct="0"/>
            <a:r>
              <a:rPr lang="en-US" sz="2000" b="1"/>
              <a:t>  else if(fun&lt;=30){</a:t>
            </a:r>
            <a:br>
              <a:rPr lang="en-US" sz="2000" b="1"/>
            </a:br>
            <a:r>
              <a:rPr lang="en-US" sz="2000" b="1"/>
              <a:t>     out.println("fly");</a:t>
            </a:r>
          </a:p>
          <a:p>
            <a:pPr eaLnBrk="0" hangingPunct="0"/>
            <a:r>
              <a:rPr lang="en-US" sz="2000" b="1"/>
              <a:t>  }</a:t>
            </a:r>
          </a:p>
          <a:p>
            <a:pPr eaLnBrk="0" hangingPunct="0"/>
            <a:r>
              <a:rPr lang="en-US" sz="2000" b="1"/>
              <a:t>}</a:t>
            </a:r>
          </a:p>
        </p:txBody>
      </p:sp>
      <p:sp>
        <p:nvSpPr>
          <p:cNvPr id="25606" name="Text Box 6"/>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sz="2400" b="1">
                <a:solidFill>
                  <a:srgbClr val="3333CC"/>
                </a:solidFill>
              </a:rPr>
              <a:t>O(n</a:t>
            </a:r>
            <a:r>
              <a:rPr lang="en-US" sz="2400" b="1" baseline="30000">
                <a:solidFill>
                  <a:srgbClr val="3333CC"/>
                </a:solidFill>
              </a:rPr>
              <a:t>2</a:t>
            </a:r>
            <a:r>
              <a:rPr lang="en-US" sz="2400" b="1">
                <a:solidFill>
                  <a:srgbClr val="3333CC"/>
                </a:solidFill>
              </a:rPr>
              <a:t>) is too big.</a:t>
            </a:r>
            <a:r>
              <a:rPr lang="en-US" sz="2400" b="1">
                <a:solidFill>
                  <a:srgbClr val="CC0000"/>
                </a:solidFill>
              </a:rPr>
              <a:t> </a:t>
            </a:r>
          </a:p>
        </p:txBody>
      </p:sp>
      <p:sp>
        <p:nvSpPr>
          <p:cNvPr id="25607" name="Rectangle 7"/>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p:spPr>
        <p:txBody>
          <a:bodyPr wrap="none">
            <a:spAutoFit/>
          </a:bodyPr>
          <a:lstStyle/>
          <a:p>
            <a:pPr eaLnBrk="0" hangingPunct="0"/>
            <a:r>
              <a:rPr lang="en-US" sz="1800" b="1">
                <a:solidFill>
                  <a:schemeClr val="accent2"/>
                </a:solidFill>
              </a:rPr>
              <a:t>runTime(N) &lt;= c * bound(N)</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Big O Notation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6627" name="Rectangle 2"/>
          <p:cNvSpPr>
            <a:spLocks noChangeArrowheads="1"/>
          </p:cNvSpPr>
          <p:nvPr/>
        </p:nvSpPr>
        <p:spPr bwMode="auto">
          <a:xfrm>
            <a:off x="990600" y="1676400"/>
            <a:ext cx="7061200" cy="3935413"/>
          </a:xfrm>
          <a:prstGeom prst="rect">
            <a:avLst/>
          </a:prstGeom>
          <a:noFill/>
          <a:ln w="9525">
            <a:noFill/>
            <a:miter lim="800000"/>
            <a:headEnd/>
            <a:tailEnd/>
          </a:ln>
        </p:spPr>
        <p:txBody>
          <a:bodyPr wrap="none" lIns="92075" tIns="46038" rIns="92075" bIns="46038">
            <a:spAutoFit/>
          </a:bodyPr>
          <a:lstStyle/>
          <a:p>
            <a:pPr eaLnBrk="0" hangingPunct="0"/>
            <a:r>
              <a:rPr lang="en-US"/>
              <a:t>The BigO determined for a section of code</a:t>
            </a:r>
          </a:p>
          <a:p>
            <a:pPr eaLnBrk="0" hangingPunct="0"/>
            <a:r>
              <a:rPr lang="en-US"/>
              <a:t>should be the most restrictive BigO possible</a:t>
            </a:r>
          </a:p>
          <a:p>
            <a:pPr eaLnBrk="0" hangingPunct="0"/>
            <a:r>
              <a:rPr lang="en-US"/>
              <a:t>so that the BigO grows at a faster rate than</a:t>
            </a:r>
          </a:p>
          <a:p>
            <a:pPr eaLnBrk="0" hangingPunct="0"/>
            <a:r>
              <a:rPr lang="en-US"/>
              <a:t>the actual runtime of the code.</a:t>
            </a:r>
          </a:p>
          <a:p>
            <a:pPr eaLnBrk="0" hangingPunct="0"/>
            <a:endParaRPr lang="en-US"/>
          </a:p>
          <a:p>
            <a:pPr eaLnBrk="0" hangingPunct="0"/>
            <a:r>
              <a:rPr lang="en-US"/>
              <a:t>For the previous example, N is the most</a:t>
            </a:r>
          </a:p>
          <a:p>
            <a:pPr eaLnBrk="0" hangingPunct="0"/>
            <a:r>
              <a:rPr lang="en-US"/>
              <a:t>appropriate BigO as it meets the criteria</a:t>
            </a:r>
          </a:p>
          <a:p>
            <a:pPr eaLnBrk="0" hangingPunct="0"/>
            <a:r>
              <a:rPr lang="en-US"/>
              <a:t>and is the most restrictive BigO that would</a:t>
            </a:r>
          </a:p>
          <a:p>
            <a:pPr eaLnBrk="0" hangingPunct="0"/>
            <a:r>
              <a:rPr lang="en-US"/>
              <a:t>match the formal definition.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Big O Notation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7651" name="WordArt 4"/>
          <p:cNvSpPr>
            <a:spLocks noChangeArrowheads="1" noChangeShapeType="1" noTextEdit="1"/>
          </p:cNvSpPr>
          <p:nvPr/>
        </p:nvSpPr>
        <p:spPr bwMode="auto">
          <a:xfrm>
            <a:off x="1447800" y="4572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What is the Big-O?</a:t>
            </a:r>
          </a:p>
        </p:txBody>
      </p:sp>
      <p:sp>
        <p:nvSpPr>
          <p:cNvPr id="27652" name="WordArt 5"/>
          <p:cNvSpPr>
            <a:spLocks noChangeArrowheads="1" noChangeShapeType="1" noTextEdit="1"/>
          </p:cNvSpPr>
          <p:nvPr/>
        </p:nvSpPr>
        <p:spPr bwMode="auto">
          <a:xfrm>
            <a:off x="990600" y="1066800"/>
            <a:ext cx="7162800" cy="2286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a:rPr>
              <a:t>Now it is time for </a:t>
            </a:r>
          </a:p>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a:rPr>
              <a:t>another round of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8675" name="Rectangle 2"/>
          <p:cNvSpPr>
            <a:spLocks noChangeArrowheads="1"/>
          </p:cNvSpPr>
          <p:nvPr/>
        </p:nvSpPr>
        <p:spPr bwMode="auto">
          <a:xfrm>
            <a:off x="1524000" y="1600200"/>
            <a:ext cx="6059488" cy="2105025"/>
          </a:xfrm>
          <a:prstGeom prst="rect">
            <a:avLst/>
          </a:prstGeom>
          <a:noFill/>
          <a:ln w="9525">
            <a:noFill/>
            <a:miter lim="800000"/>
            <a:headEnd/>
            <a:tailEnd/>
          </a:ln>
        </p:spPr>
        <p:txBody>
          <a:bodyPr wrap="none" lIns="92075" tIns="46038" rIns="92075" bIns="46038">
            <a:spAutoFit/>
          </a:bodyPr>
          <a:lstStyle/>
          <a:p>
            <a:pPr eaLnBrk="0" hangingPunct="0"/>
            <a:r>
              <a:rPr lang="en-US" sz="3600" b="1" dirty="0" err="1"/>
              <a:t>int</a:t>
            </a:r>
            <a:r>
              <a:rPr lang="en-US" sz="3600" b="1" dirty="0"/>
              <a:t> n = </a:t>
            </a:r>
            <a:r>
              <a:rPr lang="en-US" sz="3600" b="1" dirty="0" err="1"/>
              <a:t>ray.size</a:t>
            </a:r>
            <a:r>
              <a:rPr lang="en-US" sz="3600" b="1" dirty="0"/>
              <a:t>();</a:t>
            </a:r>
          </a:p>
          <a:p>
            <a:pPr eaLnBrk="0" hangingPunct="0"/>
            <a:r>
              <a:rPr lang="en-US" sz="3600" b="1" dirty="0"/>
              <a:t>for(</a:t>
            </a:r>
            <a:r>
              <a:rPr lang="en-US" sz="3600" b="1" dirty="0" err="1"/>
              <a:t>int</a:t>
            </a:r>
            <a:r>
              <a:rPr lang="en-US" sz="3600" b="1" dirty="0"/>
              <a:t> </a:t>
            </a:r>
            <a:r>
              <a:rPr lang="en-US" sz="3600" b="1" dirty="0" err="1"/>
              <a:t>i</a:t>
            </a:r>
            <a:r>
              <a:rPr lang="en-US" sz="3600" b="1" dirty="0"/>
              <a:t>=0; </a:t>
            </a:r>
            <a:r>
              <a:rPr lang="en-US" sz="3600" b="1" dirty="0" err="1"/>
              <a:t>i</a:t>
            </a:r>
            <a:r>
              <a:rPr lang="en-US" sz="3600" b="1" dirty="0"/>
              <a:t>&lt;n; </a:t>
            </a:r>
            <a:r>
              <a:rPr lang="en-US" sz="3600" b="1" dirty="0" err="1"/>
              <a:t>i</a:t>
            </a:r>
            <a:r>
              <a:rPr lang="en-US" sz="3600" b="1" dirty="0"/>
              <a:t>++)</a:t>
            </a:r>
          </a:p>
          <a:p>
            <a:pPr eaLnBrk="0" hangingPunct="0"/>
            <a:r>
              <a:rPr lang="en-US" sz="3600" b="1" dirty="0"/>
              <a:t>   </a:t>
            </a:r>
            <a:r>
              <a:rPr lang="en-US" sz="3600" b="1" dirty="0" err="1"/>
              <a:t>out.println</a:t>
            </a:r>
            <a:r>
              <a:rPr lang="en-US" sz="3600" b="1" dirty="0"/>
              <a:t>( </a:t>
            </a:r>
            <a:r>
              <a:rPr lang="en-US" sz="3600" b="1" dirty="0" err="1"/>
              <a:t>ray.get</a:t>
            </a:r>
            <a:r>
              <a:rPr lang="en-US" sz="3600" b="1" dirty="0"/>
              <a:t>(</a:t>
            </a:r>
            <a:r>
              <a:rPr lang="en-US" sz="3600" b="1" dirty="0" err="1"/>
              <a:t>i</a:t>
            </a:r>
            <a:r>
              <a:rPr lang="en-US" sz="3600" b="1" dirty="0"/>
              <a:t>) );</a:t>
            </a:r>
          </a:p>
          <a:p>
            <a:pPr eaLnBrk="0" hangingPunct="0"/>
            <a:endParaRPr lang="en-US" sz="2400" dirty="0">
              <a:latin typeface="Arial" charset="0"/>
            </a:endParaRPr>
          </a:p>
        </p:txBody>
      </p:sp>
      <p:sp>
        <p:nvSpPr>
          <p:cNvPr id="60420" name="Rectangle 4"/>
          <p:cNvSpPr>
            <a:spLocks noChangeArrowheads="1"/>
          </p:cNvSpPr>
          <p:nvPr/>
        </p:nvSpPr>
        <p:spPr bwMode="auto">
          <a:xfrm>
            <a:off x="533400" y="3962400"/>
            <a:ext cx="8264525" cy="1800225"/>
          </a:xfrm>
          <a:prstGeom prst="rect">
            <a:avLst/>
          </a:prstGeom>
          <a:noFill/>
          <a:ln w="9525">
            <a:noFill/>
            <a:miter lim="800000"/>
            <a:headEnd/>
            <a:tailEnd/>
          </a:ln>
        </p:spPr>
        <p:txBody>
          <a:bodyPr wrap="none" lIns="92075" tIns="46038" rIns="92075" bIns="46038">
            <a:spAutoFit/>
          </a:bodyPr>
          <a:lstStyle/>
          <a:p>
            <a:r>
              <a:rPr lang="en-US" b="1">
                <a:solidFill>
                  <a:srgbClr val="3333CC"/>
                </a:solidFill>
              </a:rPr>
              <a:t>This one is clearly N as we access all N items.</a:t>
            </a:r>
          </a:p>
          <a:p>
            <a:endParaRPr lang="en-US" b="1">
              <a:solidFill>
                <a:srgbClr val="3333CC"/>
              </a:solidFill>
            </a:endParaRPr>
          </a:p>
          <a:p>
            <a:r>
              <a:rPr lang="en-US" b="1">
                <a:solidFill>
                  <a:srgbClr val="3333CC"/>
                </a:solidFill>
              </a:rPr>
              <a:t>Big O Notation – O(N)</a:t>
            </a:r>
          </a:p>
          <a:p>
            <a:endParaRPr lang="en-US" b="1"/>
          </a:p>
        </p:txBody>
      </p:sp>
      <p:sp>
        <p:nvSpPr>
          <p:cNvPr id="28678" name="Text Box 5"/>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ray is an ArrayList!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horizontal)">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9699" name="Rectangle 2"/>
          <p:cNvSpPr>
            <a:spLocks noChangeArrowheads="1"/>
          </p:cNvSpPr>
          <p:nvPr/>
        </p:nvSpPr>
        <p:spPr bwMode="auto">
          <a:xfrm>
            <a:off x="1524000" y="1600200"/>
            <a:ext cx="6059488" cy="2105025"/>
          </a:xfrm>
          <a:prstGeom prst="rect">
            <a:avLst/>
          </a:prstGeom>
          <a:noFill/>
          <a:ln w="9525">
            <a:noFill/>
            <a:miter lim="800000"/>
            <a:headEnd/>
            <a:tailEnd/>
          </a:ln>
        </p:spPr>
        <p:txBody>
          <a:bodyPr wrap="none" lIns="92075" tIns="46038" rIns="92075" bIns="46038">
            <a:spAutoFit/>
          </a:bodyPr>
          <a:lstStyle/>
          <a:p>
            <a:pPr eaLnBrk="0" hangingPunct="0"/>
            <a:r>
              <a:rPr lang="en-US" sz="3600" b="1"/>
              <a:t>int n = ray.size();</a:t>
            </a:r>
          </a:p>
          <a:p>
            <a:pPr eaLnBrk="0" hangingPunct="0"/>
            <a:r>
              <a:rPr lang="en-US" sz="3600" b="1"/>
              <a:t>for(int i=0; i&lt;n; i++)</a:t>
            </a:r>
          </a:p>
          <a:p>
            <a:pPr eaLnBrk="0" hangingPunct="0"/>
            <a:r>
              <a:rPr lang="en-US" sz="3600" b="1"/>
              <a:t>   out.println( ray.get(i) );</a:t>
            </a:r>
          </a:p>
          <a:p>
            <a:pPr eaLnBrk="0" hangingPunct="0"/>
            <a:endParaRPr lang="en-US" sz="2400">
              <a:latin typeface="Arial" charset="0"/>
            </a:endParaRPr>
          </a:p>
        </p:txBody>
      </p:sp>
      <p:sp>
        <p:nvSpPr>
          <p:cNvPr id="29701" name="Text Box 5"/>
          <p:cNvSpPr txBox="1">
            <a:spLocks noChangeArrowheads="1"/>
          </p:cNvSpPr>
          <p:nvPr/>
        </p:nvSpPr>
        <p:spPr bwMode="auto">
          <a:xfrm>
            <a:off x="6781800" y="4114800"/>
            <a:ext cx="1981200" cy="1200150"/>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Which roof/bound fits best?</a:t>
            </a:r>
          </a:p>
        </p:txBody>
      </p:sp>
      <p:sp>
        <p:nvSpPr>
          <p:cNvPr id="29702" name="Line 7"/>
          <p:cNvSpPr>
            <a:spLocks noChangeShapeType="1"/>
          </p:cNvSpPr>
          <p:nvPr/>
        </p:nvSpPr>
        <p:spPr bwMode="auto">
          <a:xfrm flipV="1">
            <a:off x="3048000" y="3962400"/>
            <a:ext cx="685800" cy="990600"/>
          </a:xfrm>
          <a:prstGeom prst="line">
            <a:avLst/>
          </a:prstGeom>
          <a:noFill/>
          <a:ln w="12700">
            <a:solidFill>
              <a:srgbClr val="0000FF"/>
            </a:solidFill>
            <a:round/>
            <a:headEnd type="none" w="sm" len="sm"/>
            <a:tailEnd type="none" w="sm" len="sm"/>
          </a:ln>
        </p:spPr>
        <p:txBody>
          <a:bodyPr/>
          <a:lstStyle/>
          <a:p>
            <a:endParaRPr lang="en-US"/>
          </a:p>
        </p:txBody>
      </p:sp>
      <p:sp>
        <p:nvSpPr>
          <p:cNvPr id="29703" name="Line 8"/>
          <p:cNvSpPr>
            <a:spLocks noChangeShapeType="1"/>
          </p:cNvSpPr>
          <p:nvPr/>
        </p:nvSpPr>
        <p:spPr bwMode="auto">
          <a:xfrm>
            <a:off x="3733800" y="3962400"/>
            <a:ext cx="762000" cy="990600"/>
          </a:xfrm>
          <a:prstGeom prst="line">
            <a:avLst/>
          </a:prstGeom>
          <a:noFill/>
          <a:ln w="12700">
            <a:solidFill>
              <a:srgbClr val="0000FF"/>
            </a:solidFill>
            <a:round/>
            <a:headEnd type="none" w="sm" len="sm"/>
            <a:tailEnd type="none" w="sm" len="sm"/>
          </a:ln>
        </p:spPr>
        <p:txBody>
          <a:bodyPr/>
          <a:lstStyle/>
          <a:p>
            <a:endParaRPr lang="en-US"/>
          </a:p>
        </p:txBody>
      </p:sp>
      <p:sp>
        <p:nvSpPr>
          <p:cNvPr id="29704" name="Text Box 9"/>
          <p:cNvSpPr txBox="1">
            <a:spLocks noChangeArrowheads="1"/>
          </p:cNvSpPr>
          <p:nvPr/>
        </p:nvSpPr>
        <p:spPr bwMode="auto">
          <a:xfrm>
            <a:off x="3429000" y="4419600"/>
            <a:ext cx="727075" cy="396875"/>
          </a:xfrm>
          <a:prstGeom prst="rect">
            <a:avLst/>
          </a:prstGeom>
          <a:noFill/>
          <a:ln w="12700">
            <a:noFill/>
            <a:miter lim="800000"/>
            <a:headEnd type="none" w="sm" len="sm"/>
            <a:tailEnd type="none" w="sm" len="sm"/>
          </a:ln>
        </p:spPr>
        <p:txBody>
          <a:bodyPr wrap="none">
            <a:spAutoFit/>
          </a:bodyPr>
          <a:lstStyle/>
          <a:p>
            <a:r>
              <a:rPr lang="en-US" sz="2000">
                <a:solidFill>
                  <a:schemeClr val="accent2"/>
                </a:solidFill>
              </a:rPr>
              <a:t>O(N)</a:t>
            </a:r>
          </a:p>
        </p:txBody>
      </p:sp>
      <p:sp>
        <p:nvSpPr>
          <p:cNvPr id="29705" name="Line 11"/>
          <p:cNvSpPr>
            <a:spLocks noChangeShapeType="1"/>
          </p:cNvSpPr>
          <p:nvPr/>
        </p:nvSpPr>
        <p:spPr bwMode="auto">
          <a:xfrm flipV="1">
            <a:off x="4953000" y="3581400"/>
            <a:ext cx="685800" cy="990600"/>
          </a:xfrm>
          <a:prstGeom prst="line">
            <a:avLst/>
          </a:prstGeom>
          <a:noFill/>
          <a:ln w="12700">
            <a:solidFill>
              <a:srgbClr val="0000FF"/>
            </a:solidFill>
            <a:round/>
            <a:headEnd type="none" w="sm" len="sm"/>
            <a:tailEnd type="none" w="sm" len="sm"/>
          </a:ln>
        </p:spPr>
        <p:txBody>
          <a:bodyPr/>
          <a:lstStyle/>
          <a:p>
            <a:endParaRPr lang="en-US"/>
          </a:p>
        </p:txBody>
      </p:sp>
      <p:sp>
        <p:nvSpPr>
          <p:cNvPr id="29706" name="Line 12"/>
          <p:cNvSpPr>
            <a:spLocks noChangeShapeType="1"/>
          </p:cNvSpPr>
          <p:nvPr/>
        </p:nvSpPr>
        <p:spPr bwMode="auto">
          <a:xfrm>
            <a:off x="5638800" y="3581400"/>
            <a:ext cx="762000" cy="990600"/>
          </a:xfrm>
          <a:prstGeom prst="line">
            <a:avLst/>
          </a:prstGeom>
          <a:noFill/>
          <a:ln w="12700">
            <a:solidFill>
              <a:srgbClr val="0000FF"/>
            </a:solidFill>
            <a:round/>
            <a:headEnd type="none" w="sm" len="sm"/>
            <a:tailEnd type="none" w="sm" len="sm"/>
          </a:ln>
        </p:spPr>
        <p:txBody>
          <a:bodyPr/>
          <a:lstStyle/>
          <a:p>
            <a:endParaRPr lang="en-US"/>
          </a:p>
        </p:txBody>
      </p:sp>
      <p:sp>
        <p:nvSpPr>
          <p:cNvPr id="29707" name="Text Box 13"/>
          <p:cNvSpPr txBox="1">
            <a:spLocks noChangeArrowheads="1"/>
          </p:cNvSpPr>
          <p:nvPr/>
        </p:nvSpPr>
        <p:spPr bwMode="auto">
          <a:xfrm>
            <a:off x="5257800" y="4038600"/>
            <a:ext cx="817563" cy="396875"/>
          </a:xfrm>
          <a:prstGeom prst="rect">
            <a:avLst/>
          </a:prstGeom>
          <a:noFill/>
          <a:ln w="12700">
            <a:noFill/>
            <a:miter lim="800000"/>
            <a:headEnd type="none" w="sm" len="sm"/>
            <a:tailEnd type="none" w="sm" len="sm"/>
          </a:ln>
        </p:spPr>
        <p:txBody>
          <a:bodyPr wrap="none">
            <a:spAutoFit/>
          </a:bodyPr>
          <a:lstStyle/>
          <a:p>
            <a:r>
              <a:rPr lang="en-US" sz="2000">
                <a:solidFill>
                  <a:schemeClr val="accent2"/>
                </a:solidFill>
              </a:rPr>
              <a:t>O(N</a:t>
            </a:r>
            <a:r>
              <a:rPr lang="en-US" sz="2000" baseline="30000">
                <a:solidFill>
                  <a:schemeClr val="accent2"/>
                </a:solidFill>
              </a:rPr>
              <a:t>2</a:t>
            </a:r>
            <a:r>
              <a:rPr lang="en-US" sz="2000">
                <a:solidFill>
                  <a:schemeClr val="accent2"/>
                </a:solidFill>
              </a:rPr>
              <a:t>)</a:t>
            </a:r>
          </a:p>
        </p:txBody>
      </p:sp>
      <p:sp>
        <p:nvSpPr>
          <p:cNvPr id="29708" name="Line 18"/>
          <p:cNvSpPr>
            <a:spLocks noChangeShapeType="1"/>
          </p:cNvSpPr>
          <p:nvPr/>
        </p:nvSpPr>
        <p:spPr bwMode="auto">
          <a:xfrm>
            <a:off x="4953000" y="4572000"/>
            <a:ext cx="1447800" cy="0"/>
          </a:xfrm>
          <a:prstGeom prst="line">
            <a:avLst/>
          </a:prstGeom>
          <a:noFill/>
          <a:ln w="12700">
            <a:solidFill>
              <a:srgbClr val="0000FF"/>
            </a:solidFill>
            <a:round/>
            <a:headEnd type="none" w="sm" len="sm"/>
            <a:tailEnd type="none" w="sm" len="sm"/>
          </a:ln>
        </p:spPr>
        <p:txBody>
          <a:bodyPr/>
          <a:lstStyle/>
          <a:p>
            <a:endParaRPr lang="en-US"/>
          </a:p>
        </p:txBody>
      </p:sp>
      <p:sp>
        <p:nvSpPr>
          <p:cNvPr id="29709" name="Rectangle 19"/>
          <p:cNvSpPr>
            <a:spLocks noChangeArrowheads="1"/>
          </p:cNvSpPr>
          <p:nvPr/>
        </p:nvSpPr>
        <p:spPr bwMode="auto">
          <a:xfrm>
            <a:off x="1143000" y="4953000"/>
            <a:ext cx="1447800" cy="1143000"/>
          </a:xfrm>
          <a:prstGeom prst="rect">
            <a:avLst/>
          </a:prstGeom>
          <a:solidFill>
            <a:srgbClr val="FFFF99"/>
          </a:solidFill>
          <a:ln w="12700">
            <a:solidFill>
              <a:schemeClr val="tx1"/>
            </a:solidFill>
            <a:miter lim="800000"/>
            <a:headEnd type="none" w="sm" len="sm"/>
            <a:tailEnd type="none" w="sm" len="sm"/>
          </a:ln>
        </p:spPr>
        <p:txBody>
          <a:bodyPr wrap="none" anchor="ctr"/>
          <a:lstStyle/>
          <a:p>
            <a:r>
              <a:rPr lang="en-US" sz="2000"/>
              <a:t>   </a:t>
            </a:r>
            <a:r>
              <a:rPr lang="en-US" sz="1600" b="1"/>
              <a:t>CODE</a:t>
            </a:r>
            <a:br>
              <a:rPr lang="en-US" sz="1600" b="1"/>
            </a:br>
            <a:r>
              <a:rPr lang="en-US" sz="1600"/>
              <a:t>for . . . N</a:t>
            </a:r>
          </a:p>
          <a:p>
            <a:r>
              <a:rPr lang="en-US" sz="1600"/>
              <a:t>  out . .  .</a:t>
            </a:r>
          </a:p>
        </p:txBody>
      </p:sp>
      <p:sp>
        <p:nvSpPr>
          <p:cNvPr id="29710" name="Line 20"/>
          <p:cNvSpPr>
            <a:spLocks noChangeShapeType="1"/>
          </p:cNvSpPr>
          <p:nvPr/>
        </p:nvSpPr>
        <p:spPr bwMode="auto">
          <a:xfrm flipV="1">
            <a:off x="1143000" y="4343400"/>
            <a:ext cx="685800" cy="990600"/>
          </a:xfrm>
          <a:prstGeom prst="line">
            <a:avLst/>
          </a:prstGeom>
          <a:noFill/>
          <a:ln w="12700">
            <a:solidFill>
              <a:srgbClr val="0000FF"/>
            </a:solidFill>
            <a:round/>
            <a:headEnd type="none" w="sm" len="sm"/>
            <a:tailEnd type="none" w="sm" len="sm"/>
          </a:ln>
        </p:spPr>
        <p:txBody>
          <a:bodyPr/>
          <a:lstStyle/>
          <a:p>
            <a:endParaRPr lang="en-US"/>
          </a:p>
        </p:txBody>
      </p:sp>
      <p:sp>
        <p:nvSpPr>
          <p:cNvPr id="29711" name="Line 21"/>
          <p:cNvSpPr>
            <a:spLocks noChangeShapeType="1"/>
          </p:cNvSpPr>
          <p:nvPr/>
        </p:nvSpPr>
        <p:spPr bwMode="auto">
          <a:xfrm>
            <a:off x="1828800" y="4343400"/>
            <a:ext cx="762000" cy="990600"/>
          </a:xfrm>
          <a:prstGeom prst="line">
            <a:avLst/>
          </a:prstGeom>
          <a:noFill/>
          <a:ln w="12700">
            <a:solidFill>
              <a:srgbClr val="0000FF"/>
            </a:solidFill>
            <a:round/>
            <a:headEnd type="none" w="sm" len="sm"/>
            <a:tailEnd type="none" w="sm" len="sm"/>
          </a:ln>
        </p:spPr>
        <p:txBody>
          <a:bodyPr/>
          <a:lstStyle/>
          <a:p>
            <a:endParaRPr lang="en-US"/>
          </a:p>
        </p:txBody>
      </p:sp>
      <p:sp>
        <p:nvSpPr>
          <p:cNvPr id="29712" name="Text Box 22"/>
          <p:cNvSpPr txBox="1">
            <a:spLocks noChangeArrowheads="1"/>
          </p:cNvSpPr>
          <p:nvPr/>
        </p:nvSpPr>
        <p:spPr bwMode="auto">
          <a:xfrm>
            <a:off x="1371600" y="4876800"/>
            <a:ext cx="965200" cy="336550"/>
          </a:xfrm>
          <a:prstGeom prst="rect">
            <a:avLst/>
          </a:prstGeom>
          <a:noFill/>
          <a:ln w="12700">
            <a:noFill/>
            <a:miter lim="800000"/>
            <a:headEnd type="none" w="sm" len="sm"/>
            <a:tailEnd type="none" w="sm" len="sm"/>
          </a:ln>
        </p:spPr>
        <p:txBody>
          <a:bodyPr wrap="none">
            <a:spAutoFit/>
          </a:bodyPr>
          <a:lstStyle/>
          <a:p>
            <a:r>
              <a:rPr lang="en-US" sz="1600">
                <a:solidFill>
                  <a:schemeClr val="accent2"/>
                </a:solidFill>
              </a:rPr>
              <a:t>O(log</a:t>
            </a:r>
            <a:r>
              <a:rPr lang="en-US" sz="1600" baseline="-25000">
                <a:solidFill>
                  <a:schemeClr val="accent2"/>
                </a:solidFill>
              </a:rPr>
              <a:t>2</a:t>
            </a:r>
            <a:r>
              <a:rPr lang="en-US" sz="1600">
                <a:solidFill>
                  <a:schemeClr val="accent2"/>
                </a:solidFill>
              </a:rPr>
              <a:t>N)</a:t>
            </a:r>
          </a:p>
        </p:txBody>
      </p:sp>
      <p:sp>
        <p:nvSpPr>
          <p:cNvPr id="29713" name="Line 23"/>
          <p:cNvSpPr>
            <a:spLocks noChangeShapeType="1"/>
          </p:cNvSpPr>
          <p:nvPr/>
        </p:nvSpPr>
        <p:spPr bwMode="auto">
          <a:xfrm>
            <a:off x="1143000" y="5334000"/>
            <a:ext cx="1447800" cy="0"/>
          </a:xfrm>
          <a:prstGeom prst="line">
            <a:avLst/>
          </a:prstGeom>
          <a:noFill/>
          <a:ln w="12700">
            <a:solidFill>
              <a:srgbClr val="0000FF"/>
            </a:solidFill>
            <a:round/>
            <a:headEnd type="none" w="sm" len="sm"/>
            <a:tailEnd type="none" w="sm" len="sm"/>
          </a:ln>
        </p:spPr>
        <p:txBody>
          <a:bodyPr/>
          <a:lstStyle/>
          <a:p>
            <a:endParaRPr lang="en-US"/>
          </a:p>
        </p:txBody>
      </p:sp>
      <p:sp>
        <p:nvSpPr>
          <p:cNvPr id="29714" name="Line 24"/>
          <p:cNvSpPr>
            <a:spLocks noChangeShapeType="1"/>
          </p:cNvSpPr>
          <p:nvPr/>
        </p:nvSpPr>
        <p:spPr bwMode="auto">
          <a:xfrm>
            <a:off x="3048000" y="4953000"/>
            <a:ext cx="1447800" cy="0"/>
          </a:xfrm>
          <a:prstGeom prst="line">
            <a:avLst/>
          </a:prstGeom>
          <a:noFill/>
          <a:ln w="12700">
            <a:solidFill>
              <a:srgbClr val="0000FF"/>
            </a:solidFill>
            <a:round/>
            <a:headEnd type="none" w="sm" len="sm"/>
            <a:tailEnd type="none" w="sm" len="sm"/>
          </a:ln>
        </p:spPr>
        <p:txBody>
          <a:bodyPr/>
          <a:lstStyle/>
          <a:p>
            <a:endParaRPr lang="en-US"/>
          </a:p>
        </p:txBody>
      </p:sp>
      <p:sp>
        <p:nvSpPr>
          <p:cNvPr id="29715" name="Rectangle 25"/>
          <p:cNvSpPr>
            <a:spLocks noChangeArrowheads="1"/>
          </p:cNvSpPr>
          <p:nvPr/>
        </p:nvSpPr>
        <p:spPr bwMode="auto">
          <a:xfrm>
            <a:off x="3048000" y="4953000"/>
            <a:ext cx="1447800" cy="1143000"/>
          </a:xfrm>
          <a:prstGeom prst="rect">
            <a:avLst/>
          </a:prstGeom>
          <a:solidFill>
            <a:srgbClr val="FFFF99"/>
          </a:solidFill>
          <a:ln w="12700">
            <a:solidFill>
              <a:schemeClr val="tx1"/>
            </a:solidFill>
            <a:miter lim="800000"/>
            <a:headEnd type="none" w="sm" len="sm"/>
            <a:tailEnd type="none" w="sm" len="sm"/>
          </a:ln>
        </p:spPr>
        <p:txBody>
          <a:bodyPr wrap="none" anchor="ctr"/>
          <a:lstStyle/>
          <a:p>
            <a:r>
              <a:rPr lang="en-US" sz="2000"/>
              <a:t>   </a:t>
            </a:r>
            <a:r>
              <a:rPr lang="en-US" sz="1600" b="1"/>
              <a:t>CODE</a:t>
            </a:r>
            <a:br>
              <a:rPr lang="en-US" sz="1600" b="1"/>
            </a:br>
            <a:r>
              <a:rPr lang="en-US" sz="1600"/>
              <a:t>for . . . N</a:t>
            </a:r>
          </a:p>
          <a:p>
            <a:r>
              <a:rPr lang="en-US" sz="1600"/>
              <a:t>  out . .  .</a:t>
            </a:r>
          </a:p>
        </p:txBody>
      </p:sp>
      <p:sp>
        <p:nvSpPr>
          <p:cNvPr id="29716" name="Rectangle 26"/>
          <p:cNvSpPr>
            <a:spLocks noChangeArrowheads="1"/>
          </p:cNvSpPr>
          <p:nvPr/>
        </p:nvSpPr>
        <p:spPr bwMode="auto">
          <a:xfrm>
            <a:off x="4953000" y="4953000"/>
            <a:ext cx="1447800" cy="1143000"/>
          </a:xfrm>
          <a:prstGeom prst="rect">
            <a:avLst/>
          </a:prstGeom>
          <a:solidFill>
            <a:srgbClr val="FFFF99"/>
          </a:solidFill>
          <a:ln w="12700">
            <a:solidFill>
              <a:schemeClr val="tx1"/>
            </a:solidFill>
            <a:miter lim="800000"/>
            <a:headEnd type="none" w="sm" len="sm"/>
            <a:tailEnd type="none" w="sm" len="sm"/>
          </a:ln>
        </p:spPr>
        <p:txBody>
          <a:bodyPr wrap="none" anchor="ctr"/>
          <a:lstStyle/>
          <a:p>
            <a:r>
              <a:rPr lang="en-US" sz="2000"/>
              <a:t>   </a:t>
            </a:r>
            <a:r>
              <a:rPr lang="en-US" sz="1600" b="1"/>
              <a:t>CODE</a:t>
            </a:r>
            <a:br>
              <a:rPr lang="en-US" sz="1600" b="1"/>
            </a:br>
            <a:r>
              <a:rPr lang="en-US" sz="1600"/>
              <a:t>for . . . N</a:t>
            </a:r>
          </a:p>
          <a:p>
            <a:r>
              <a:rPr lang="en-US" sz="1600"/>
              <a:t>  out . .  .</a:t>
            </a:r>
          </a:p>
        </p:txBody>
      </p:sp>
      <p:sp>
        <p:nvSpPr>
          <p:cNvPr id="21" name="Rectangle 20"/>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0723" name="Rectangle 2"/>
          <p:cNvSpPr>
            <a:spLocks noChangeArrowheads="1"/>
          </p:cNvSpPr>
          <p:nvPr/>
        </p:nvSpPr>
        <p:spPr bwMode="auto">
          <a:xfrm>
            <a:off x="1524000" y="1600200"/>
            <a:ext cx="6059488" cy="2105025"/>
          </a:xfrm>
          <a:prstGeom prst="rect">
            <a:avLst/>
          </a:prstGeom>
          <a:noFill/>
          <a:ln w="9525">
            <a:noFill/>
            <a:miter lim="800000"/>
            <a:headEnd/>
            <a:tailEnd/>
          </a:ln>
        </p:spPr>
        <p:txBody>
          <a:bodyPr wrap="none" lIns="92075" tIns="46038" rIns="92075" bIns="46038">
            <a:spAutoFit/>
          </a:bodyPr>
          <a:lstStyle/>
          <a:p>
            <a:pPr eaLnBrk="0" hangingPunct="0"/>
            <a:r>
              <a:rPr lang="en-US" sz="3600" b="1"/>
              <a:t>int n = ray.size();</a:t>
            </a:r>
          </a:p>
          <a:p>
            <a:pPr eaLnBrk="0" hangingPunct="0"/>
            <a:r>
              <a:rPr lang="en-US" sz="3600" b="1"/>
              <a:t>for(int i=0; i&lt;n; i+=2)</a:t>
            </a:r>
          </a:p>
          <a:p>
            <a:pPr eaLnBrk="0" hangingPunct="0"/>
            <a:r>
              <a:rPr lang="en-US" sz="3600" b="1"/>
              <a:t>   out.println( ray.get(i) );</a:t>
            </a:r>
          </a:p>
          <a:p>
            <a:pPr eaLnBrk="0" hangingPunct="0"/>
            <a:endParaRPr lang="en-US" sz="2400">
              <a:latin typeface="Arial" charset="0"/>
            </a:endParaRPr>
          </a:p>
        </p:txBody>
      </p:sp>
      <p:sp>
        <p:nvSpPr>
          <p:cNvPr id="93188" name="Rectangle 4"/>
          <p:cNvSpPr>
            <a:spLocks noChangeArrowheads="1"/>
          </p:cNvSpPr>
          <p:nvPr/>
        </p:nvSpPr>
        <p:spPr bwMode="auto">
          <a:xfrm>
            <a:off x="838200" y="3810000"/>
            <a:ext cx="7467600" cy="2227263"/>
          </a:xfrm>
          <a:prstGeom prst="rect">
            <a:avLst/>
          </a:prstGeom>
          <a:noFill/>
          <a:ln w="9525">
            <a:noFill/>
            <a:miter lim="800000"/>
            <a:headEnd/>
            <a:tailEnd/>
          </a:ln>
        </p:spPr>
        <p:txBody>
          <a:bodyPr lIns="92075" tIns="46038" rIns="92075" bIns="46038">
            <a:spAutoFit/>
          </a:bodyPr>
          <a:lstStyle/>
          <a:p>
            <a:r>
              <a:rPr lang="en-US" b="1">
                <a:solidFill>
                  <a:srgbClr val="3333CC"/>
                </a:solidFill>
              </a:rPr>
              <a:t>This example is not as easy as the last.</a:t>
            </a:r>
          </a:p>
          <a:p>
            <a:endParaRPr lang="en-US" b="1">
              <a:solidFill>
                <a:srgbClr val="3333CC"/>
              </a:solidFill>
            </a:endParaRPr>
          </a:p>
          <a:p>
            <a:r>
              <a:rPr lang="en-US" b="1">
                <a:solidFill>
                  <a:srgbClr val="3333CC"/>
                </a:solidFill>
              </a:rPr>
              <a:t>This code will print N/2 items.</a:t>
            </a:r>
          </a:p>
          <a:p>
            <a:endParaRPr lang="en-US" b="1">
              <a:solidFill>
                <a:srgbClr val="3333CC"/>
              </a:solidFill>
            </a:endParaRPr>
          </a:p>
          <a:p>
            <a:r>
              <a:rPr lang="en-US" b="1">
                <a:solidFill>
                  <a:srgbClr val="3333CC"/>
                </a:solidFill>
              </a:rPr>
              <a:t>Big O Notation – O(N)</a:t>
            </a:r>
          </a:p>
        </p:txBody>
      </p:sp>
      <p:sp>
        <p:nvSpPr>
          <p:cNvPr id="30726" name="Text Box 5"/>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ray is an ArrayList!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horizontal)">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rgbClr val="FFFF00"/>
                  </a:solidFill>
                </a:ln>
                <a:solidFill>
                  <a:srgbClr val="0066FF"/>
                </a:solidFill>
                <a:effectLst>
                  <a:outerShdw blurRad="50800" dist="39000" dir="5460000" algn="tl">
                    <a:srgbClr val="000000">
                      <a:alpha val="38000"/>
                    </a:srgbClr>
                  </a:outerShdw>
                </a:effectLst>
              </a:rPr>
              <a:t>Big</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O</a:t>
            </a:r>
            <a:br>
              <a:rPr lang="en-US" sz="7200" b="1"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dirty="0" smtClean="0">
                <a:ln w="11430">
                  <a:solidFill>
                    <a:srgbClr val="FFFF00"/>
                  </a:solidFill>
                </a:ln>
                <a:solidFill>
                  <a:srgbClr val="0066FF"/>
                </a:solidFill>
                <a:effectLst>
                  <a:outerShdw blurRad="50800" dist="39000" dir="5460000" algn="tl">
                    <a:srgbClr val="000000">
                      <a:alpha val="38000"/>
                    </a:srgbClr>
                  </a:outerShdw>
                </a:effectLst>
              </a:rPr>
              <a:t>Notation</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1747" name="Rectangle 2"/>
          <p:cNvSpPr>
            <a:spLocks noChangeArrowheads="1"/>
          </p:cNvSpPr>
          <p:nvPr/>
        </p:nvSpPr>
        <p:spPr bwMode="auto">
          <a:xfrm>
            <a:off x="1524000" y="1600200"/>
            <a:ext cx="6059488" cy="2105025"/>
          </a:xfrm>
          <a:prstGeom prst="rect">
            <a:avLst/>
          </a:prstGeom>
          <a:noFill/>
          <a:ln w="9525">
            <a:noFill/>
            <a:miter lim="800000"/>
            <a:headEnd/>
            <a:tailEnd/>
          </a:ln>
        </p:spPr>
        <p:txBody>
          <a:bodyPr wrap="none" lIns="92075" tIns="46038" rIns="92075" bIns="46038">
            <a:spAutoFit/>
          </a:bodyPr>
          <a:lstStyle/>
          <a:p>
            <a:r>
              <a:rPr lang="en-US" sz="3600" b="1"/>
              <a:t>int n = ray.size();</a:t>
            </a:r>
          </a:p>
          <a:p>
            <a:r>
              <a:rPr lang="en-US" sz="3600" b="1"/>
              <a:t>for(int i=0; i&lt;n; i+=2)</a:t>
            </a:r>
          </a:p>
          <a:p>
            <a:r>
              <a:rPr lang="en-US" sz="3600" b="1"/>
              <a:t>   out.println( ray.get(i) );</a:t>
            </a:r>
          </a:p>
          <a:p>
            <a:pPr eaLnBrk="0" hangingPunct="0"/>
            <a:endParaRPr lang="en-US" sz="2400">
              <a:latin typeface="Arial" charset="0"/>
            </a:endParaRPr>
          </a:p>
        </p:txBody>
      </p:sp>
      <p:sp>
        <p:nvSpPr>
          <p:cNvPr id="31749" name="Text Box 4"/>
          <p:cNvSpPr txBox="1">
            <a:spLocks noChangeArrowheads="1"/>
          </p:cNvSpPr>
          <p:nvPr/>
        </p:nvSpPr>
        <p:spPr bwMode="auto">
          <a:xfrm>
            <a:off x="6781800" y="4114800"/>
            <a:ext cx="1981200" cy="1200150"/>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Which roof/bound fits best?</a:t>
            </a:r>
          </a:p>
        </p:txBody>
      </p:sp>
      <p:sp>
        <p:nvSpPr>
          <p:cNvPr id="31750" name="Line 5"/>
          <p:cNvSpPr>
            <a:spLocks noChangeShapeType="1"/>
          </p:cNvSpPr>
          <p:nvPr/>
        </p:nvSpPr>
        <p:spPr bwMode="auto">
          <a:xfrm flipV="1">
            <a:off x="3048000" y="3962400"/>
            <a:ext cx="685800" cy="990600"/>
          </a:xfrm>
          <a:prstGeom prst="line">
            <a:avLst/>
          </a:prstGeom>
          <a:noFill/>
          <a:ln w="12700">
            <a:solidFill>
              <a:srgbClr val="0000FF"/>
            </a:solidFill>
            <a:round/>
            <a:headEnd type="none" w="sm" len="sm"/>
            <a:tailEnd type="none" w="sm" len="sm"/>
          </a:ln>
        </p:spPr>
        <p:txBody>
          <a:bodyPr/>
          <a:lstStyle/>
          <a:p>
            <a:endParaRPr lang="en-US"/>
          </a:p>
        </p:txBody>
      </p:sp>
      <p:sp>
        <p:nvSpPr>
          <p:cNvPr id="31751" name="Line 6"/>
          <p:cNvSpPr>
            <a:spLocks noChangeShapeType="1"/>
          </p:cNvSpPr>
          <p:nvPr/>
        </p:nvSpPr>
        <p:spPr bwMode="auto">
          <a:xfrm>
            <a:off x="3733800" y="3962400"/>
            <a:ext cx="762000" cy="990600"/>
          </a:xfrm>
          <a:prstGeom prst="line">
            <a:avLst/>
          </a:prstGeom>
          <a:noFill/>
          <a:ln w="12700">
            <a:solidFill>
              <a:srgbClr val="0000FF"/>
            </a:solidFill>
            <a:round/>
            <a:headEnd type="none" w="sm" len="sm"/>
            <a:tailEnd type="none" w="sm" len="sm"/>
          </a:ln>
        </p:spPr>
        <p:txBody>
          <a:bodyPr/>
          <a:lstStyle/>
          <a:p>
            <a:endParaRPr lang="en-US"/>
          </a:p>
        </p:txBody>
      </p:sp>
      <p:sp>
        <p:nvSpPr>
          <p:cNvPr id="31752" name="Text Box 7"/>
          <p:cNvSpPr txBox="1">
            <a:spLocks noChangeArrowheads="1"/>
          </p:cNvSpPr>
          <p:nvPr/>
        </p:nvSpPr>
        <p:spPr bwMode="auto">
          <a:xfrm>
            <a:off x="3429000" y="4419600"/>
            <a:ext cx="727075" cy="396875"/>
          </a:xfrm>
          <a:prstGeom prst="rect">
            <a:avLst/>
          </a:prstGeom>
          <a:noFill/>
          <a:ln w="12700">
            <a:noFill/>
            <a:miter lim="800000"/>
            <a:headEnd type="none" w="sm" len="sm"/>
            <a:tailEnd type="none" w="sm" len="sm"/>
          </a:ln>
        </p:spPr>
        <p:txBody>
          <a:bodyPr wrap="none">
            <a:spAutoFit/>
          </a:bodyPr>
          <a:lstStyle/>
          <a:p>
            <a:r>
              <a:rPr lang="en-US" sz="2000">
                <a:solidFill>
                  <a:schemeClr val="accent2"/>
                </a:solidFill>
              </a:rPr>
              <a:t>O(N)</a:t>
            </a:r>
          </a:p>
        </p:txBody>
      </p:sp>
      <p:sp>
        <p:nvSpPr>
          <p:cNvPr id="31753" name="Line 8"/>
          <p:cNvSpPr>
            <a:spLocks noChangeShapeType="1"/>
          </p:cNvSpPr>
          <p:nvPr/>
        </p:nvSpPr>
        <p:spPr bwMode="auto">
          <a:xfrm flipV="1">
            <a:off x="4953000" y="3581400"/>
            <a:ext cx="685800" cy="990600"/>
          </a:xfrm>
          <a:prstGeom prst="line">
            <a:avLst/>
          </a:prstGeom>
          <a:noFill/>
          <a:ln w="12700">
            <a:solidFill>
              <a:srgbClr val="0000FF"/>
            </a:solidFill>
            <a:round/>
            <a:headEnd type="none" w="sm" len="sm"/>
            <a:tailEnd type="none" w="sm" len="sm"/>
          </a:ln>
        </p:spPr>
        <p:txBody>
          <a:bodyPr/>
          <a:lstStyle/>
          <a:p>
            <a:endParaRPr lang="en-US"/>
          </a:p>
        </p:txBody>
      </p:sp>
      <p:sp>
        <p:nvSpPr>
          <p:cNvPr id="31754" name="Line 9"/>
          <p:cNvSpPr>
            <a:spLocks noChangeShapeType="1"/>
          </p:cNvSpPr>
          <p:nvPr/>
        </p:nvSpPr>
        <p:spPr bwMode="auto">
          <a:xfrm>
            <a:off x="5638800" y="3581400"/>
            <a:ext cx="762000" cy="990600"/>
          </a:xfrm>
          <a:prstGeom prst="line">
            <a:avLst/>
          </a:prstGeom>
          <a:noFill/>
          <a:ln w="12700">
            <a:solidFill>
              <a:srgbClr val="0000FF"/>
            </a:solidFill>
            <a:round/>
            <a:headEnd type="none" w="sm" len="sm"/>
            <a:tailEnd type="none" w="sm" len="sm"/>
          </a:ln>
        </p:spPr>
        <p:txBody>
          <a:bodyPr/>
          <a:lstStyle/>
          <a:p>
            <a:endParaRPr lang="en-US"/>
          </a:p>
        </p:txBody>
      </p:sp>
      <p:sp>
        <p:nvSpPr>
          <p:cNvPr id="31755" name="Text Box 10"/>
          <p:cNvSpPr txBox="1">
            <a:spLocks noChangeArrowheads="1"/>
          </p:cNvSpPr>
          <p:nvPr/>
        </p:nvSpPr>
        <p:spPr bwMode="auto">
          <a:xfrm>
            <a:off x="5257800" y="4038600"/>
            <a:ext cx="817563" cy="396875"/>
          </a:xfrm>
          <a:prstGeom prst="rect">
            <a:avLst/>
          </a:prstGeom>
          <a:noFill/>
          <a:ln w="12700">
            <a:noFill/>
            <a:miter lim="800000"/>
            <a:headEnd type="none" w="sm" len="sm"/>
            <a:tailEnd type="none" w="sm" len="sm"/>
          </a:ln>
        </p:spPr>
        <p:txBody>
          <a:bodyPr wrap="none">
            <a:spAutoFit/>
          </a:bodyPr>
          <a:lstStyle/>
          <a:p>
            <a:r>
              <a:rPr lang="en-US" sz="2000">
                <a:solidFill>
                  <a:schemeClr val="accent2"/>
                </a:solidFill>
              </a:rPr>
              <a:t>O(N</a:t>
            </a:r>
            <a:r>
              <a:rPr lang="en-US" sz="2000" baseline="30000">
                <a:solidFill>
                  <a:schemeClr val="accent2"/>
                </a:solidFill>
              </a:rPr>
              <a:t>2</a:t>
            </a:r>
            <a:r>
              <a:rPr lang="en-US" sz="2000">
                <a:solidFill>
                  <a:schemeClr val="accent2"/>
                </a:solidFill>
              </a:rPr>
              <a:t>)</a:t>
            </a:r>
          </a:p>
        </p:txBody>
      </p:sp>
      <p:sp>
        <p:nvSpPr>
          <p:cNvPr id="31756" name="Line 11"/>
          <p:cNvSpPr>
            <a:spLocks noChangeShapeType="1"/>
          </p:cNvSpPr>
          <p:nvPr/>
        </p:nvSpPr>
        <p:spPr bwMode="auto">
          <a:xfrm>
            <a:off x="4953000" y="4572000"/>
            <a:ext cx="1447800" cy="0"/>
          </a:xfrm>
          <a:prstGeom prst="line">
            <a:avLst/>
          </a:prstGeom>
          <a:noFill/>
          <a:ln w="12700">
            <a:solidFill>
              <a:srgbClr val="0000FF"/>
            </a:solidFill>
            <a:round/>
            <a:headEnd type="none" w="sm" len="sm"/>
            <a:tailEnd type="none" w="sm" len="sm"/>
          </a:ln>
        </p:spPr>
        <p:txBody>
          <a:bodyPr/>
          <a:lstStyle/>
          <a:p>
            <a:endParaRPr lang="en-US"/>
          </a:p>
        </p:txBody>
      </p:sp>
      <p:sp>
        <p:nvSpPr>
          <p:cNvPr id="31757" name="Rectangle 12"/>
          <p:cNvSpPr>
            <a:spLocks noChangeArrowheads="1"/>
          </p:cNvSpPr>
          <p:nvPr/>
        </p:nvSpPr>
        <p:spPr bwMode="auto">
          <a:xfrm>
            <a:off x="1143000" y="4953000"/>
            <a:ext cx="1447800" cy="1143000"/>
          </a:xfrm>
          <a:prstGeom prst="rect">
            <a:avLst/>
          </a:prstGeom>
          <a:solidFill>
            <a:srgbClr val="FFFF99"/>
          </a:solidFill>
          <a:ln w="12700">
            <a:solidFill>
              <a:schemeClr val="tx1"/>
            </a:solidFill>
            <a:miter lim="800000"/>
            <a:headEnd type="none" w="sm" len="sm"/>
            <a:tailEnd type="none" w="sm" len="sm"/>
          </a:ln>
        </p:spPr>
        <p:txBody>
          <a:bodyPr wrap="none" anchor="ctr"/>
          <a:lstStyle/>
          <a:p>
            <a:r>
              <a:rPr lang="en-US" sz="2000"/>
              <a:t>   </a:t>
            </a:r>
            <a:r>
              <a:rPr lang="en-US" sz="1600" b="1"/>
              <a:t>CODE</a:t>
            </a:r>
            <a:br>
              <a:rPr lang="en-US" sz="1600" b="1"/>
            </a:br>
            <a:r>
              <a:rPr lang="en-US" sz="1600"/>
              <a:t>for . . . N</a:t>
            </a:r>
          </a:p>
          <a:p>
            <a:r>
              <a:rPr lang="en-US" sz="1600"/>
              <a:t>  out . .  .</a:t>
            </a:r>
          </a:p>
        </p:txBody>
      </p:sp>
      <p:sp>
        <p:nvSpPr>
          <p:cNvPr id="31758" name="Line 13"/>
          <p:cNvSpPr>
            <a:spLocks noChangeShapeType="1"/>
          </p:cNvSpPr>
          <p:nvPr/>
        </p:nvSpPr>
        <p:spPr bwMode="auto">
          <a:xfrm flipV="1">
            <a:off x="1143000" y="4343400"/>
            <a:ext cx="685800" cy="990600"/>
          </a:xfrm>
          <a:prstGeom prst="line">
            <a:avLst/>
          </a:prstGeom>
          <a:noFill/>
          <a:ln w="12700">
            <a:solidFill>
              <a:srgbClr val="0000FF"/>
            </a:solidFill>
            <a:round/>
            <a:headEnd type="none" w="sm" len="sm"/>
            <a:tailEnd type="none" w="sm" len="sm"/>
          </a:ln>
        </p:spPr>
        <p:txBody>
          <a:bodyPr/>
          <a:lstStyle/>
          <a:p>
            <a:endParaRPr lang="en-US"/>
          </a:p>
        </p:txBody>
      </p:sp>
      <p:sp>
        <p:nvSpPr>
          <p:cNvPr id="31759" name="Line 14"/>
          <p:cNvSpPr>
            <a:spLocks noChangeShapeType="1"/>
          </p:cNvSpPr>
          <p:nvPr/>
        </p:nvSpPr>
        <p:spPr bwMode="auto">
          <a:xfrm>
            <a:off x="1828800" y="4343400"/>
            <a:ext cx="762000" cy="990600"/>
          </a:xfrm>
          <a:prstGeom prst="line">
            <a:avLst/>
          </a:prstGeom>
          <a:noFill/>
          <a:ln w="12700">
            <a:solidFill>
              <a:srgbClr val="0000FF"/>
            </a:solidFill>
            <a:round/>
            <a:headEnd type="none" w="sm" len="sm"/>
            <a:tailEnd type="none" w="sm" len="sm"/>
          </a:ln>
        </p:spPr>
        <p:txBody>
          <a:bodyPr/>
          <a:lstStyle/>
          <a:p>
            <a:endParaRPr lang="en-US"/>
          </a:p>
        </p:txBody>
      </p:sp>
      <p:sp>
        <p:nvSpPr>
          <p:cNvPr id="31760" name="Text Box 15"/>
          <p:cNvSpPr txBox="1">
            <a:spLocks noChangeArrowheads="1"/>
          </p:cNvSpPr>
          <p:nvPr/>
        </p:nvSpPr>
        <p:spPr bwMode="auto">
          <a:xfrm>
            <a:off x="1371600" y="4876800"/>
            <a:ext cx="965200" cy="336550"/>
          </a:xfrm>
          <a:prstGeom prst="rect">
            <a:avLst/>
          </a:prstGeom>
          <a:noFill/>
          <a:ln w="12700">
            <a:noFill/>
            <a:miter lim="800000"/>
            <a:headEnd type="none" w="sm" len="sm"/>
            <a:tailEnd type="none" w="sm" len="sm"/>
          </a:ln>
        </p:spPr>
        <p:txBody>
          <a:bodyPr wrap="none">
            <a:spAutoFit/>
          </a:bodyPr>
          <a:lstStyle/>
          <a:p>
            <a:r>
              <a:rPr lang="en-US" sz="1600">
                <a:solidFill>
                  <a:schemeClr val="accent2"/>
                </a:solidFill>
              </a:rPr>
              <a:t>O(log</a:t>
            </a:r>
            <a:r>
              <a:rPr lang="en-US" sz="1600" baseline="-25000">
                <a:solidFill>
                  <a:schemeClr val="accent2"/>
                </a:solidFill>
              </a:rPr>
              <a:t>2</a:t>
            </a:r>
            <a:r>
              <a:rPr lang="en-US" sz="1600">
                <a:solidFill>
                  <a:schemeClr val="accent2"/>
                </a:solidFill>
              </a:rPr>
              <a:t>N)</a:t>
            </a:r>
          </a:p>
        </p:txBody>
      </p:sp>
      <p:sp>
        <p:nvSpPr>
          <p:cNvPr id="31761" name="Line 16"/>
          <p:cNvSpPr>
            <a:spLocks noChangeShapeType="1"/>
          </p:cNvSpPr>
          <p:nvPr/>
        </p:nvSpPr>
        <p:spPr bwMode="auto">
          <a:xfrm>
            <a:off x="1143000" y="5334000"/>
            <a:ext cx="1447800" cy="0"/>
          </a:xfrm>
          <a:prstGeom prst="line">
            <a:avLst/>
          </a:prstGeom>
          <a:noFill/>
          <a:ln w="12700">
            <a:solidFill>
              <a:srgbClr val="0000FF"/>
            </a:solidFill>
            <a:round/>
            <a:headEnd type="none" w="sm" len="sm"/>
            <a:tailEnd type="none" w="sm" len="sm"/>
          </a:ln>
        </p:spPr>
        <p:txBody>
          <a:bodyPr/>
          <a:lstStyle/>
          <a:p>
            <a:endParaRPr lang="en-US"/>
          </a:p>
        </p:txBody>
      </p:sp>
      <p:sp>
        <p:nvSpPr>
          <p:cNvPr id="31762" name="Line 17"/>
          <p:cNvSpPr>
            <a:spLocks noChangeShapeType="1"/>
          </p:cNvSpPr>
          <p:nvPr/>
        </p:nvSpPr>
        <p:spPr bwMode="auto">
          <a:xfrm>
            <a:off x="3048000" y="4953000"/>
            <a:ext cx="1447800" cy="0"/>
          </a:xfrm>
          <a:prstGeom prst="line">
            <a:avLst/>
          </a:prstGeom>
          <a:noFill/>
          <a:ln w="12700">
            <a:solidFill>
              <a:srgbClr val="0000FF"/>
            </a:solidFill>
            <a:round/>
            <a:headEnd type="none" w="sm" len="sm"/>
            <a:tailEnd type="none" w="sm" len="sm"/>
          </a:ln>
        </p:spPr>
        <p:txBody>
          <a:bodyPr/>
          <a:lstStyle/>
          <a:p>
            <a:endParaRPr lang="en-US"/>
          </a:p>
        </p:txBody>
      </p:sp>
      <p:sp>
        <p:nvSpPr>
          <p:cNvPr id="31763" name="Rectangle 18"/>
          <p:cNvSpPr>
            <a:spLocks noChangeArrowheads="1"/>
          </p:cNvSpPr>
          <p:nvPr/>
        </p:nvSpPr>
        <p:spPr bwMode="auto">
          <a:xfrm>
            <a:off x="3048000" y="4953000"/>
            <a:ext cx="1447800" cy="1143000"/>
          </a:xfrm>
          <a:prstGeom prst="rect">
            <a:avLst/>
          </a:prstGeom>
          <a:solidFill>
            <a:srgbClr val="FFFF99"/>
          </a:solidFill>
          <a:ln w="12700">
            <a:solidFill>
              <a:schemeClr val="tx1"/>
            </a:solidFill>
            <a:miter lim="800000"/>
            <a:headEnd type="none" w="sm" len="sm"/>
            <a:tailEnd type="none" w="sm" len="sm"/>
          </a:ln>
        </p:spPr>
        <p:txBody>
          <a:bodyPr wrap="none" anchor="ctr"/>
          <a:lstStyle/>
          <a:p>
            <a:r>
              <a:rPr lang="en-US" sz="2000"/>
              <a:t>   </a:t>
            </a:r>
            <a:r>
              <a:rPr lang="en-US" sz="1600" b="1"/>
              <a:t>CODE</a:t>
            </a:r>
            <a:br>
              <a:rPr lang="en-US" sz="1600" b="1"/>
            </a:br>
            <a:r>
              <a:rPr lang="en-US" sz="1600"/>
              <a:t>for . . . N</a:t>
            </a:r>
          </a:p>
          <a:p>
            <a:r>
              <a:rPr lang="en-US" sz="1600"/>
              <a:t>  out . .  .</a:t>
            </a:r>
          </a:p>
        </p:txBody>
      </p:sp>
      <p:sp>
        <p:nvSpPr>
          <p:cNvPr id="31764" name="Rectangle 19"/>
          <p:cNvSpPr>
            <a:spLocks noChangeArrowheads="1"/>
          </p:cNvSpPr>
          <p:nvPr/>
        </p:nvSpPr>
        <p:spPr bwMode="auto">
          <a:xfrm>
            <a:off x="4953000" y="4953000"/>
            <a:ext cx="1447800" cy="1143000"/>
          </a:xfrm>
          <a:prstGeom prst="rect">
            <a:avLst/>
          </a:prstGeom>
          <a:solidFill>
            <a:srgbClr val="FFFF99"/>
          </a:solidFill>
          <a:ln w="12700">
            <a:solidFill>
              <a:schemeClr val="tx1"/>
            </a:solidFill>
            <a:miter lim="800000"/>
            <a:headEnd type="none" w="sm" len="sm"/>
            <a:tailEnd type="none" w="sm" len="sm"/>
          </a:ln>
        </p:spPr>
        <p:txBody>
          <a:bodyPr wrap="none" anchor="ctr"/>
          <a:lstStyle/>
          <a:p>
            <a:r>
              <a:rPr lang="en-US" sz="2000"/>
              <a:t>   </a:t>
            </a:r>
            <a:r>
              <a:rPr lang="en-US" sz="1600" b="1"/>
              <a:t>CODE</a:t>
            </a:r>
            <a:br>
              <a:rPr lang="en-US" sz="1600" b="1"/>
            </a:br>
            <a:r>
              <a:rPr lang="en-US" sz="1600"/>
              <a:t>for . . . N</a:t>
            </a:r>
          </a:p>
          <a:p>
            <a:r>
              <a:rPr lang="en-US" sz="1600"/>
              <a:t>  out . .  .</a:t>
            </a:r>
          </a:p>
        </p:txBody>
      </p:sp>
      <p:sp>
        <p:nvSpPr>
          <p:cNvPr id="21" name="Rectangle 20"/>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2771" name="Text Box 15"/>
          <p:cNvSpPr txBox="1">
            <a:spLocks noChangeArrowheads="1"/>
          </p:cNvSpPr>
          <p:nvPr/>
        </p:nvSpPr>
        <p:spPr bwMode="auto">
          <a:xfrm>
            <a:off x="914400" y="1447800"/>
            <a:ext cx="7191375" cy="2654300"/>
          </a:xfrm>
          <a:prstGeom prst="rect">
            <a:avLst/>
          </a:prstGeom>
          <a:noFill/>
          <a:ln w="12700">
            <a:noFill/>
            <a:miter lim="800000"/>
            <a:headEnd type="none" w="sm" len="sm"/>
            <a:tailEnd type="none" w="sm" len="sm"/>
          </a:ln>
        </p:spPr>
        <p:txBody>
          <a:bodyPr wrap="none">
            <a:spAutoFit/>
          </a:bodyPr>
          <a:lstStyle/>
          <a:p>
            <a:endParaRPr lang="en-US"/>
          </a:p>
          <a:p>
            <a:r>
              <a:rPr lang="en-US"/>
              <a:t>N/2*1  -  N is the dominant term as N gets</a:t>
            </a:r>
          </a:p>
          <a:p>
            <a:r>
              <a:rPr lang="en-US"/>
              <a:t>larger.  Because N dominates the expression</a:t>
            </a:r>
          </a:p>
          <a:p>
            <a:r>
              <a:rPr lang="en-US"/>
              <a:t>the constants can be dropped.</a:t>
            </a:r>
          </a:p>
          <a:p>
            <a:endParaRPr lang="en-US"/>
          </a:p>
          <a:p>
            <a:r>
              <a:rPr lang="en-US"/>
              <a:t>N/2*1 == 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3795" name="Rectangle 2"/>
          <p:cNvSpPr>
            <a:spLocks noChangeArrowheads="1"/>
          </p:cNvSpPr>
          <p:nvPr/>
        </p:nvSpPr>
        <p:spPr bwMode="auto">
          <a:xfrm>
            <a:off x="1066800" y="1447800"/>
            <a:ext cx="6592888" cy="2654300"/>
          </a:xfrm>
          <a:prstGeom prst="rect">
            <a:avLst/>
          </a:prstGeom>
          <a:noFill/>
          <a:ln w="9525">
            <a:noFill/>
            <a:miter lim="800000"/>
            <a:headEnd/>
            <a:tailEnd/>
          </a:ln>
        </p:spPr>
        <p:txBody>
          <a:bodyPr wrap="none" lIns="92075" tIns="46038" rIns="92075" bIns="46038">
            <a:spAutoFit/>
          </a:bodyPr>
          <a:lstStyle/>
          <a:p>
            <a:pPr eaLnBrk="0" hangingPunct="0"/>
            <a:r>
              <a:rPr lang="en-US" sz="3600" b="1"/>
              <a:t>int n = ray.size();</a:t>
            </a:r>
          </a:p>
          <a:p>
            <a:pPr eaLnBrk="0" hangingPunct="0"/>
            <a:r>
              <a:rPr lang="en-US" sz="3600" b="1"/>
              <a:t>for(int i=0; i&lt;n; i++)</a:t>
            </a:r>
          </a:p>
          <a:p>
            <a:pPr eaLnBrk="0" hangingPunct="0"/>
            <a:r>
              <a:rPr lang="en-US" sz="3600" b="1"/>
              <a:t>   for(int j=0; j&lt;n;j++)</a:t>
            </a:r>
          </a:p>
          <a:p>
            <a:pPr eaLnBrk="0" hangingPunct="0"/>
            <a:r>
              <a:rPr lang="en-US" sz="3600" b="1"/>
              <a:t>       out.println( ray.get(i) );</a:t>
            </a:r>
          </a:p>
          <a:p>
            <a:pPr eaLnBrk="0" hangingPunct="0"/>
            <a:endParaRPr lang="en-US" sz="2400">
              <a:latin typeface="Arial" charset="0"/>
            </a:endParaRPr>
          </a:p>
        </p:txBody>
      </p:sp>
      <p:sp>
        <p:nvSpPr>
          <p:cNvPr id="64516" name="Rectangle 4"/>
          <p:cNvSpPr>
            <a:spLocks noChangeArrowheads="1"/>
          </p:cNvSpPr>
          <p:nvPr/>
        </p:nvSpPr>
        <p:spPr bwMode="auto">
          <a:xfrm>
            <a:off x="762000" y="4114800"/>
            <a:ext cx="7848600" cy="2227263"/>
          </a:xfrm>
          <a:prstGeom prst="rect">
            <a:avLst/>
          </a:prstGeom>
          <a:noFill/>
          <a:ln w="9525">
            <a:noFill/>
            <a:miter lim="800000"/>
            <a:headEnd/>
            <a:tailEnd/>
          </a:ln>
        </p:spPr>
        <p:txBody>
          <a:bodyPr lIns="92075" tIns="46038" rIns="92075" bIns="46038">
            <a:spAutoFit/>
          </a:bodyPr>
          <a:lstStyle/>
          <a:p>
            <a:r>
              <a:rPr lang="en-US" b="1">
                <a:solidFill>
                  <a:srgbClr val="3333CC"/>
                </a:solidFill>
              </a:rPr>
              <a:t>Big-O Notation – N*N</a:t>
            </a:r>
          </a:p>
          <a:p>
            <a:endParaRPr lang="en-US" b="1">
              <a:solidFill>
                <a:srgbClr val="3333CC"/>
              </a:solidFill>
            </a:endParaRPr>
          </a:p>
          <a:p>
            <a:r>
              <a:rPr lang="en-US" b="1"/>
              <a:t>N*N units of work are needed to print each N*N element.</a:t>
            </a:r>
          </a:p>
          <a:p>
            <a:pPr eaLnBrk="0" hangingPunct="0"/>
            <a:endParaRPr lang="en-US" b="1"/>
          </a:p>
        </p:txBody>
      </p:sp>
      <p:sp>
        <p:nvSpPr>
          <p:cNvPr id="33798" name="Text Box 5"/>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ray is an ArrayList!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4819" name="Rectangle 2"/>
          <p:cNvSpPr>
            <a:spLocks noChangeArrowheads="1"/>
          </p:cNvSpPr>
          <p:nvPr/>
        </p:nvSpPr>
        <p:spPr bwMode="auto">
          <a:xfrm>
            <a:off x="1219200" y="1524000"/>
            <a:ext cx="6592888" cy="2654300"/>
          </a:xfrm>
          <a:prstGeom prst="rect">
            <a:avLst/>
          </a:prstGeom>
          <a:noFill/>
          <a:ln w="9525">
            <a:noFill/>
            <a:miter lim="800000"/>
            <a:headEnd/>
            <a:tailEnd/>
          </a:ln>
        </p:spPr>
        <p:txBody>
          <a:bodyPr wrap="none" lIns="92075" tIns="46038" rIns="92075" bIns="46038">
            <a:spAutoFit/>
          </a:bodyPr>
          <a:lstStyle/>
          <a:p>
            <a:pPr eaLnBrk="0" hangingPunct="0"/>
            <a:r>
              <a:rPr lang="en-US" sz="3600" b="1"/>
              <a:t>int n = ray.size();</a:t>
            </a:r>
          </a:p>
          <a:p>
            <a:pPr eaLnBrk="0" hangingPunct="0"/>
            <a:r>
              <a:rPr lang="en-US" sz="3600" b="1"/>
              <a:t>for ( int i=0; i&lt;n; i++)</a:t>
            </a:r>
          </a:p>
          <a:p>
            <a:pPr eaLnBrk="0" hangingPunct="0"/>
            <a:r>
              <a:rPr lang="en-US" sz="3600" b="1"/>
              <a:t>   for(int j=1; j&lt;n;j*=2)</a:t>
            </a:r>
          </a:p>
          <a:p>
            <a:pPr eaLnBrk="0" hangingPunct="0"/>
            <a:r>
              <a:rPr lang="en-US" sz="3600" b="1"/>
              <a:t>       out.println( ray.get(i) );</a:t>
            </a:r>
          </a:p>
          <a:p>
            <a:pPr eaLnBrk="0" hangingPunct="0"/>
            <a:endParaRPr lang="en-US" sz="2400">
              <a:latin typeface="Arial" charset="0"/>
            </a:endParaRPr>
          </a:p>
        </p:txBody>
      </p:sp>
      <p:sp>
        <p:nvSpPr>
          <p:cNvPr id="34821" name="Text Box 5"/>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ray is an ArrayList!</a:t>
            </a:r>
          </a:p>
        </p:txBody>
      </p:sp>
      <p:sp>
        <p:nvSpPr>
          <p:cNvPr id="34822" name="Rectangle 6"/>
          <p:cNvSpPr>
            <a:spLocks noChangeArrowheads="1"/>
          </p:cNvSpPr>
          <p:nvPr/>
        </p:nvSpPr>
        <p:spPr bwMode="auto">
          <a:xfrm>
            <a:off x="609600" y="4191000"/>
            <a:ext cx="8229600" cy="1800225"/>
          </a:xfrm>
          <a:prstGeom prst="rect">
            <a:avLst/>
          </a:prstGeom>
          <a:noFill/>
          <a:ln w="12700">
            <a:noFill/>
            <a:miter lim="800000"/>
            <a:headEnd type="none" w="sm" len="sm"/>
            <a:tailEnd type="none" w="sm" len="sm"/>
          </a:ln>
        </p:spPr>
        <p:txBody>
          <a:bodyPr>
            <a:spAutoFit/>
          </a:bodyPr>
          <a:lstStyle/>
          <a:p>
            <a:r>
              <a:rPr lang="en-US" b="1">
                <a:solidFill>
                  <a:srgbClr val="3333CC"/>
                </a:solidFill>
              </a:rPr>
              <a:t>Big-O Notation – N*Log</a:t>
            </a:r>
            <a:r>
              <a:rPr lang="en-US" b="1" baseline="-25000">
                <a:solidFill>
                  <a:srgbClr val="3333CC"/>
                </a:solidFill>
              </a:rPr>
              <a:t>2</a:t>
            </a:r>
            <a:r>
              <a:rPr lang="en-US" b="1">
                <a:solidFill>
                  <a:srgbClr val="3333CC"/>
                </a:solidFill>
              </a:rPr>
              <a:t>(N)</a:t>
            </a:r>
          </a:p>
          <a:p>
            <a:endParaRPr lang="en-US" b="1">
              <a:solidFill>
                <a:srgbClr val="3333CC"/>
              </a:solidFill>
            </a:endParaRPr>
          </a:p>
          <a:p>
            <a:r>
              <a:rPr lang="en-US" b="1"/>
              <a:t>N * log2N units of work are needed to print each element log</a:t>
            </a:r>
            <a:r>
              <a:rPr lang="en-US" b="1" baseline="-25000"/>
              <a:t>2</a:t>
            </a:r>
            <a:r>
              <a:rPr lang="en-US" b="1"/>
              <a:t> times.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5843" name="WordArt 2"/>
          <p:cNvSpPr>
            <a:spLocks noChangeArrowheads="1" noChangeShapeType="1" noTextEdit="1"/>
          </p:cNvSpPr>
          <p:nvPr/>
        </p:nvSpPr>
        <p:spPr bwMode="auto">
          <a:xfrm>
            <a:off x="685800" y="762000"/>
            <a:ext cx="7696200" cy="434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Comparing Runtimes</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of Arrays, Lists, </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Trees, and Collections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6868" name="Text Box 3"/>
          <p:cNvSpPr txBox="1">
            <a:spLocks noChangeArrowheads="1"/>
          </p:cNvSpPr>
          <p:nvPr/>
        </p:nvSpPr>
        <p:spPr bwMode="auto">
          <a:xfrm>
            <a:off x="1371600" y="1447800"/>
            <a:ext cx="7239000" cy="3024188"/>
          </a:xfrm>
          <a:prstGeom prst="rect">
            <a:avLst/>
          </a:prstGeom>
          <a:noFill/>
          <a:ln w="12700">
            <a:noFill/>
            <a:miter lim="800000"/>
            <a:headEnd type="none" w="sm" len="sm"/>
            <a:tailEnd type="none" w="sm" len="sm"/>
          </a:ln>
        </p:spPr>
        <p:txBody>
          <a:bodyPr>
            <a:spAutoFit/>
          </a:bodyPr>
          <a:lstStyle/>
          <a:p>
            <a:pPr>
              <a:spcBef>
                <a:spcPct val="50000"/>
              </a:spcBef>
            </a:pPr>
            <a:r>
              <a:rPr lang="en-US" sz="1800" b="1"/>
              <a:t>traverse all spots			O(N)</a:t>
            </a:r>
          </a:p>
          <a:p>
            <a:pPr>
              <a:spcBef>
                <a:spcPct val="50000"/>
              </a:spcBef>
            </a:pPr>
            <a:r>
              <a:rPr lang="en-US" sz="1800" b="1"/>
              <a:t>search for an item			O(N) or O(Log</a:t>
            </a:r>
            <a:r>
              <a:rPr lang="en-US" sz="1800" b="1" baseline="-25000"/>
              <a:t>2</a:t>
            </a:r>
            <a:r>
              <a:rPr lang="en-US" sz="1800" b="1"/>
              <a:t>N)</a:t>
            </a:r>
          </a:p>
          <a:p>
            <a:pPr>
              <a:spcBef>
                <a:spcPct val="50000"/>
              </a:spcBef>
            </a:pPr>
            <a:r>
              <a:rPr lang="en-US" sz="1800" b="1"/>
              <a:t>remove any item			O(N)	</a:t>
            </a:r>
            <a:br>
              <a:rPr lang="en-US" sz="1800" b="1"/>
            </a:br>
            <a:r>
              <a:rPr lang="en-US" sz="1800" b="1"/>
              <a:t>   location unknown</a:t>
            </a:r>
          </a:p>
          <a:p>
            <a:pPr>
              <a:spcBef>
                <a:spcPct val="50000"/>
              </a:spcBef>
            </a:pPr>
            <a:r>
              <a:rPr lang="en-US" sz="1800" b="1"/>
              <a:t>get any item				O(1)	</a:t>
            </a:r>
            <a:br>
              <a:rPr lang="en-US" sz="1800" b="1"/>
            </a:br>
            <a:r>
              <a:rPr lang="en-US" sz="1800" b="1"/>
              <a:t>   location unknown</a:t>
            </a:r>
          </a:p>
          <a:p>
            <a:pPr>
              <a:spcBef>
                <a:spcPct val="50000"/>
              </a:spcBef>
            </a:pPr>
            <a:r>
              <a:rPr lang="en-US" sz="1800" b="1"/>
              <a:t>add item at the end			O(1)	</a:t>
            </a:r>
          </a:p>
          <a:p>
            <a:pPr>
              <a:spcBef>
                <a:spcPct val="50000"/>
              </a:spcBef>
            </a:pPr>
            <a:r>
              <a:rPr lang="en-US" sz="1800" b="1"/>
              <a:t>add item at the front			O(N)</a:t>
            </a:r>
            <a:r>
              <a:rPr lang="en-US" sz="2000" b="1"/>
              <a:t>	</a:t>
            </a:r>
          </a:p>
        </p:txBody>
      </p:sp>
      <p:graphicFrame>
        <p:nvGraphicFramePr>
          <p:cNvPr id="88088" name="Group 24"/>
          <p:cNvGraphicFramePr>
            <a:graphicFrameLocks noGrp="1"/>
          </p:cNvGraphicFramePr>
          <p:nvPr/>
        </p:nvGraphicFramePr>
        <p:xfrm>
          <a:off x="1676400" y="5486400"/>
          <a:ext cx="5486400" cy="518160"/>
        </p:xfrm>
        <a:graphic>
          <a:graphicData uri="http://schemas.openxmlformats.org/drawingml/2006/table">
            <a:tbl>
              <a:tblPr/>
              <a:tblGrid>
                <a:gridCol w="1096963"/>
                <a:gridCol w="1096962"/>
                <a:gridCol w="1098550"/>
                <a:gridCol w="1096963"/>
                <a:gridCol w="1096962"/>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11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36883" name="Text Box 21"/>
          <p:cNvSpPr txBox="1">
            <a:spLocks noChangeArrowheads="1"/>
          </p:cNvSpPr>
          <p:nvPr/>
        </p:nvSpPr>
        <p:spPr bwMode="auto">
          <a:xfrm>
            <a:off x="1752600" y="4953000"/>
            <a:ext cx="5392738" cy="701675"/>
          </a:xfrm>
          <a:prstGeom prst="rect">
            <a:avLst/>
          </a:prstGeom>
          <a:noFill/>
          <a:ln w="12700">
            <a:noFill/>
            <a:miter lim="800000"/>
            <a:headEnd type="none" w="sm" len="sm"/>
            <a:tailEnd type="none" w="sm" len="sm"/>
          </a:ln>
        </p:spPr>
        <p:txBody>
          <a:bodyPr wrap="none">
            <a:spAutoFit/>
          </a:bodyPr>
          <a:lstStyle/>
          <a:p>
            <a:pPr>
              <a:spcBef>
                <a:spcPct val="50000"/>
              </a:spcBef>
            </a:pPr>
            <a:r>
              <a:rPr lang="en-US" sz="2000" b="1">
                <a:solidFill>
                  <a:schemeClr val="accent2"/>
                </a:solidFill>
              </a:rPr>
              <a:t>An array is a collection of like variables.</a:t>
            </a:r>
            <a:r>
              <a:rPr lang="en-US" sz="2000" b="1"/>
              <a:t>  </a:t>
            </a:r>
          </a:p>
          <a:p>
            <a:endParaRPr lang="en-US" sz="2000"/>
          </a:p>
        </p:txBody>
      </p:sp>
      <p:sp>
        <p:nvSpPr>
          <p:cNvPr id="36884" name="Text Box 22"/>
          <p:cNvSpPr txBox="1">
            <a:spLocks noChangeArrowheads="1"/>
          </p:cNvSpPr>
          <p:nvPr/>
        </p:nvSpPr>
        <p:spPr bwMode="auto">
          <a:xfrm>
            <a:off x="7086600" y="2362200"/>
            <a:ext cx="1905000" cy="175260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sz="1800">
                <a:solidFill>
                  <a:schemeClr val="accent2"/>
                </a:solidFill>
              </a:rPr>
              <a:t>If the array is sorted, a binary search would be the best choice and result in a  log</a:t>
            </a:r>
            <a:r>
              <a:rPr lang="en-US" sz="1800" baseline="-25000">
                <a:solidFill>
                  <a:schemeClr val="accent2"/>
                </a:solidFill>
              </a:rPr>
              <a:t>2</a:t>
            </a:r>
            <a:r>
              <a:rPr lang="en-US" sz="1800">
                <a:solidFill>
                  <a:schemeClr val="accent2"/>
                </a:solidFill>
              </a:rPr>
              <a:t>N runtime.</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 Runtimes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7892" name="Text Box 3"/>
          <p:cNvSpPr txBox="1">
            <a:spLocks noChangeArrowheads="1"/>
          </p:cNvSpPr>
          <p:nvPr/>
        </p:nvSpPr>
        <p:spPr bwMode="auto">
          <a:xfrm>
            <a:off x="1371600" y="1447800"/>
            <a:ext cx="6705600" cy="4548188"/>
          </a:xfrm>
          <a:prstGeom prst="rect">
            <a:avLst/>
          </a:prstGeom>
          <a:noFill/>
          <a:ln w="12700">
            <a:noFill/>
            <a:miter lim="800000"/>
            <a:headEnd type="none" w="sm" len="sm"/>
            <a:tailEnd type="none" w="sm" len="sm"/>
          </a:ln>
        </p:spPr>
        <p:txBody>
          <a:bodyPr>
            <a:spAutoFit/>
          </a:bodyPr>
          <a:lstStyle/>
          <a:p>
            <a:pPr>
              <a:spcBef>
                <a:spcPct val="50000"/>
              </a:spcBef>
            </a:pPr>
            <a:r>
              <a:rPr lang="en-US" sz="1800" b="1"/>
              <a:t>traverse all nodes			O(N)</a:t>
            </a:r>
          </a:p>
          <a:p>
            <a:pPr>
              <a:spcBef>
                <a:spcPct val="50000"/>
              </a:spcBef>
            </a:pPr>
            <a:r>
              <a:rPr lang="en-US" sz="1800" b="1"/>
              <a:t>search for an item			O(N)</a:t>
            </a:r>
          </a:p>
          <a:p>
            <a:pPr>
              <a:spcBef>
                <a:spcPct val="50000"/>
              </a:spcBef>
            </a:pPr>
            <a:r>
              <a:rPr lang="en-US" sz="1800" b="1"/>
              <a:t>remove any item			O(N)	</a:t>
            </a:r>
            <a:br>
              <a:rPr lang="en-US" sz="1800" b="1"/>
            </a:br>
            <a:r>
              <a:rPr lang="en-US" sz="1800" b="1"/>
              <a:t>   location unknown</a:t>
            </a:r>
          </a:p>
          <a:p>
            <a:pPr>
              <a:spcBef>
                <a:spcPct val="50000"/>
              </a:spcBef>
            </a:pPr>
            <a:r>
              <a:rPr lang="en-US" sz="1800" b="1"/>
              <a:t>get any item				O(N)	</a:t>
            </a:r>
            <a:br>
              <a:rPr lang="en-US" sz="1800" b="1"/>
            </a:br>
            <a:r>
              <a:rPr lang="en-US" sz="1800" b="1"/>
              <a:t>   location unknown</a:t>
            </a:r>
          </a:p>
          <a:p>
            <a:pPr>
              <a:spcBef>
                <a:spcPct val="50000"/>
              </a:spcBef>
            </a:pPr>
            <a:r>
              <a:rPr lang="en-US" sz="1800" b="1"/>
              <a:t>add item at the end			O(N)	</a:t>
            </a:r>
          </a:p>
          <a:p>
            <a:pPr>
              <a:spcBef>
                <a:spcPct val="50000"/>
              </a:spcBef>
            </a:pPr>
            <a:r>
              <a:rPr lang="en-US" sz="1800" b="1"/>
              <a:t>add item at the front			O(1)</a:t>
            </a:r>
            <a:r>
              <a:rPr lang="en-US" sz="2000" b="1"/>
              <a:t> 	</a:t>
            </a:r>
          </a:p>
          <a:p>
            <a:pPr>
              <a:spcBef>
                <a:spcPct val="50000"/>
              </a:spcBef>
            </a:pPr>
            <a:endParaRPr lang="en-US" sz="2000" b="1"/>
          </a:p>
          <a:p>
            <a:pPr>
              <a:spcBef>
                <a:spcPct val="50000"/>
              </a:spcBef>
            </a:pPr>
            <a:r>
              <a:rPr lang="en-US" sz="2000" b="1">
                <a:solidFill>
                  <a:srgbClr val="3333CC"/>
                </a:solidFill>
              </a:rPr>
              <a:t>A single linked node has a reference to the next node only.  A single linked node has no reference to the previous node.</a:t>
            </a:r>
          </a:p>
        </p:txBody>
      </p:sp>
      <p:sp>
        <p:nvSpPr>
          <p:cNvPr id="27708" name="Rectangle 60"/>
          <p:cNvSpPr>
            <a:spLocks noChangeArrowheads="1"/>
          </p:cNvSpPr>
          <p:nvPr/>
        </p:nvSpPr>
        <p:spPr bwMode="auto">
          <a:xfrm>
            <a:off x="5791200" y="5776913"/>
            <a:ext cx="1295400" cy="5334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endParaRPr lang="en-US" sz="2400"/>
          </a:p>
        </p:txBody>
      </p:sp>
      <p:sp>
        <p:nvSpPr>
          <p:cNvPr id="27709" name="Rectangle 61"/>
          <p:cNvSpPr>
            <a:spLocks noChangeArrowheads="1"/>
          </p:cNvSpPr>
          <p:nvPr/>
        </p:nvSpPr>
        <p:spPr bwMode="auto">
          <a:xfrm>
            <a:off x="6705600" y="5776913"/>
            <a:ext cx="673100" cy="533400"/>
          </a:xfrm>
          <a:prstGeom prst="rect">
            <a:avLst/>
          </a:prstGeom>
          <a:solidFill>
            <a:srgbClr val="CCFFCC"/>
          </a:solidFill>
          <a:ln w="12700">
            <a:solidFill>
              <a:schemeClr val="tx1"/>
            </a:solidFill>
            <a:miter lim="800000"/>
            <a:headEnd type="none" w="sm" len="sm"/>
            <a:tailEnd type="none" w="sm" len="sm"/>
          </a:ln>
        </p:spPr>
        <p:txBody>
          <a:bodyPr wrap="none" anchor="ctr"/>
          <a:lstStyle/>
          <a:p>
            <a:endParaRPr lang="en-US"/>
          </a:p>
        </p:txBody>
      </p:sp>
      <p:sp>
        <p:nvSpPr>
          <p:cNvPr id="27710" name="Line 62"/>
          <p:cNvSpPr>
            <a:spLocks noChangeShapeType="1"/>
          </p:cNvSpPr>
          <p:nvPr/>
        </p:nvSpPr>
        <p:spPr bwMode="auto">
          <a:xfrm>
            <a:off x="7010400" y="6019800"/>
            <a:ext cx="569913" cy="1588"/>
          </a:xfrm>
          <a:prstGeom prst="line">
            <a:avLst/>
          </a:prstGeom>
          <a:noFill/>
          <a:ln w="63500">
            <a:solidFill>
              <a:srgbClr val="FF0000"/>
            </a:solidFill>
            <a:round/>
            <a:headEnd type="none" w="sm" len="sm"/>
            <a:tailEnd type="triangle" w="sm" len="sm"/>
          </a:ln>
        </p:spPr>
        <p:txBody>
          <a:bodyPr/>
          <a:lstStyle/>
          <a:p>
            <a:endParaRPr lang="en-US"/>
          </a:p>
        </p:txBody>
      </p:sp>
      <p:sp>
        <p:nvSpPr>
          <p:cNvPr id="27711" name="Text Box 63"/>
          <p:cNvSpPr txBox="1">
            <a:spLocks noChangeArrowheads="1"/>
          </p:cNvSpPr>
          <p:nvPr/>
        </p:nvSpPr>
        <p:spPr bwMode="auto">
          <a:xfrm>
            <a:off x="5867400" y="5867400"/>
            <a:ext cx="569913" cy="396875"/>
          </a:xfrm>
          <a:prstGeom prst="rect">
            <a:avLst/>
          </a:prstGeom>
          <a:noFill/>
          <a:ln w="12700">
            <a:noFill/>
            <a:miter lim="800000"/>
            <a:headEnd type="none" w="sm" len="sm"/>
            <a:tailEnd type="none" w="sm" len="sm"/>
          </a:ln>
        </p:spPr>
        <p:txBody>
          <a:bodyPr>
            <a:spAutoFit/>
          </a:bodyPr>
          <a:lstStyle/>
          <a:p>
            <a:pPr>
              <a:spcBef>
                <a:spcPct val="50000"/>
              </a:spcBef>
            </a:pPr>
            <a:r>
              <a:rPr lang="en-US" sz="2000" b="1"/>
              <a:t>10</a:t>
            </a:r>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Linked List Runtimes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708"/>
                                        </p:tgtEl>
                                        <p:attrNameLst>
                                          <p:attrName>style.visibility</p:attrName>
                                        </p:attrNameLst>
                                      </p:cBhvr>
                                      <p:to>
                                        <p:strVal val="visible"/>
                                      </p:to>
                                    </p:set>
                                    <p:animEffect transition="in" filter="box(in)">
                                      <p:cBhvr>
                                        <p:cTn id="7" dur="500"/>
                                        <p:tgtEl>
                                          <p:spTgt spid="2770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709"/>
                                        </p:tgtEl>
                                        <p:attrNameLst>
                                          <p:attrName>style.visibility</p:attrName>
                                        </p:attrNameLst>
                                      </p:cBhvr>
                                      <p:to>
                                        <p:strVal val="visible"/>
                                      </p:to>
                                    </p:set>
                                    <p:animEffect transition="in" filter="box(in)">
                                      <p:cBhvr>
                                        <p:cTn id="10" dur="500"/>
                                        <p:tgtEl>
                                          <p:spTgt spid="2770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7710"/>
                                        </p:tgtEl>
                                        <p:attrNameLst>
                                          <p:attrName>style.visibility</p:attrName>
                                        </p:attrNameLst>
                                      </p:cBhvr>
                                      <p:to>
                                        <p:strVal val="visible"/>
                                      </p:to>
                                    </p:set>
                                    <p:animEffect transition="in" filter="box(in)">
                                      <p:cBhvr>
                                        <p:cTn id="13" dur="500"/>
                                        <p:tgtEl>
                                          <p:spTgt spid="2771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711"/>
                                        </p:tgtEl>
                                        <p:attrNameLst>
                                          <p:attrName>style.visibility</p:attrName>
                                        </p:attrNameLst>
                                      </p:cBhvr>
                                      <p:to>
                                        <p:strVal val="visible"/>
                                      </p:to>
                                    </p:set>
                                    <p:animEffect transition="in" filter="box(in)">
                                      <p:cBhvr>
                                        <p:cTn id="16" dur="500"/>
                                        <p:tgtEl>
                                          <p:spTgt spid="27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8" grpId="0" animBg="1"/>
      <p:bldP spid="27709" grpId="0" animBg="1"/>
      <p:bldP spid="27710" grpId="0" animBg="1"/>
      <p:bldP spid="277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8916" name="Text Box 3"/>
          <p:cNvSpPr txBox="1">
            <a:spLocks noChangeArrowheads="1"/>
          </p:cNvSpPr>
          <p:nvPr/>
        </p:nvSpPr>
        <p:spPr bwMode="auto">
          <a:xfrm>
            <a:off x="1371600" y="1447800"/>
            <a:ext cx="6705600" cy="4197350"/>
          </a:xfrm>
          <a:prstGeom prst="rect">
            <a:avLst/>
          </a:prstGeom>
          <a:noFill/>
          <a:ln w="12700">
            <a:noFill/>
            <a:miter lim="800000"/>
            <a:headEnd type="none" w="sm" len="sm"/>
            <a:tailEnd type="none" w="sm" len="sm"/>
          </a:ln>
        </p:spPr>
        <p:txBody>
          <a:bodyPr>
            <a:spAutoFit/>
          </a:bodyPr>
          <a:lstStyle/>
          <a:p>
            <a:pPr>
              <a:spcBef>
                <a:spcPct val="50000"/>
              </a:spcBef>
            </a:pPr>
            <a:r>
              <a:rPr lang="en-US" sz="1800" b="1"/>
              <a:t>traverse all nodes			O(N)</a:t>
            </a:r>
          </a:p>
          <a:p>
            <a:pPr>
              <a:spcBef>
                <a:spcPct val="50000"/>
              </a:spcBef>
            </a:pPr>
            <a:r>
              <a:rPr lang="en-US" sz="1800" b="1"/>
              <a:t>search for an item			O(N)</a:t>
            </a:r>
          </a:p>
          <a:p>
            <a:pPr>
              <a:spcBef>
                <a:spcPct val="50000"/>
              </a:spcBef>
            </a:pPr>
            <a:r>
              <a:rPr lang="en-US" sz="1800" b="1"/>
              <a:t>remove any item			O(N)	</a:t>
            </a:r>
            <a:br>
              <a:rPr lang="en-US" sz="1800" b="1"/>
            </a:br>
            <a:r>
              <a:rPr lang="en-US" sz="1800" b="1"/>
              <a:t>   location unknown</a:t>
            </a:r>
          </a:p>
          <a:p>
            <a:pPr>
              <a:spcBef>
                <a:spcPct val="50000"/>
              </a:spcBef>
            </a:pPr>
            <a:r>
              <a:rPr lang="en-US" sz="1800" b="1"/>
              <a:t>get any item				O(N)	</a:t>
            </a:r>
            <a:br>
              <a:rPr lang="en-US" sz="1800" b="1"/>
            </a:br>
            <a:r>
              <a:rPr lang="en-US" sz="1800" b="1"/>
              <a:t>   location unknown</a:t>
            </a:r>
          </a:p>
          <a:p>
            <a:pPr>
              <a:spcBef>
                <a:spcPct val="50000"/>
              </a:spcBef>
            </a:pPr>
            <a:r>
              <a:rPr lang="en-US" sz="1800" b="1"/>
              <a:t>add item at the end			O(1)	</a:t>
            </a:r>
          </a:p>
          <a:p>
            <a:pPr>
              <a:spcBef>
                <a:spcPct val="50000"/>
              </a:spcBef>
            </a:pPr>
            <a:r>
              <a:rPr lang="en-US" sz="1800" b="1"/>
              <a:t>add item at the front			O(1)</a:t>
            </a:r>
            <a:endParaRPr lang="en-US" sz="2000" b="1"/>
          </a:p>
          <a:p>
            <a:pPr>
              <a:spcBef>
                <a:spcPct val="50000"/>
              </a:spcBef>
            </a:pPr>
            <a:r>
              <a:rPr lang="en-US" sz="2400" b="1"/>
              <a:t/>
            </a:r>
            <a:br>
              <a:rPr lang="en-US" sz="2400" b="1"/>
            </a:br>
            <a:r>
              <a:rPr lang="en-US" sz="2000" b="1">
                <a:solidFill>
                  <a:schemeClr val="accent2"/>
                </a:solidFill>
              </a:rPr>
              <a:t>A double linked node has a reference to the next node and to the previous node.</a:t>
            </a:r>
            <a:r>
              <a:rPr lang="en-US" sz="2400" b="1"/>
              <a:t>  </a:t>
            </a:r>
          </a:p>
        </p:txBody>
      </p:sp>
      <p:sp>
        <p:nvSpPr>
          <p:cNvPr id="86021" name="Rectangle 5"/>
          <p:cNvSpPr>
            <a:spLocks noChangeArrowheads="1"/>
          </p:cNvSpPr>
          <p:nvPr/>
        </p:nvSpPr>
        <p:spPr bwMode="auto">
          <a:xfrm>
            <a:off x="6248400" y="5638800"/>
            <a:ext cx="1295400" cy="5334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endParaRPr lang="en-US" sz="2400"/>
          </a:p>
        </p:txBody>
      </p:sp>
      <p:sp>
        <p:nvSpPr>
          <p:cNvPr id="86022" name="Rectangle 6"/>
          <p:cNvSpPr>
            <a:spLocks noChangeArrowheads="1"/>
          </p:cNvSpPr>
          <p:nvPr/>
        </p:nvSpPr>
        <p:spPr bwMode="auto">
          <a:xfrm>
            <a:off x="7315200" y="5638800"/>
            <a:ext cx="520700" cy="533400"/>
          </a:xfrm>
          <a:prstGeom prst="rect">
            <a:avLst/>
          </a:prstGeom>
          <a:solidFill>
            <a:srgbClr val="CCFFCC"/>
          </a:solidFill>
          <a:ln w="12700">
            <a:solidFill>
              <a:schemeClr val="tx1"/>
            </a:solidFill>
            <a:miter lim="800000"/>
            <a:headEnd type="none" w="sm" len="sm"/>
            <a:tailEnd type="none" w="sm" len="sm"/>
          </a:ln>
        </p:spPr>
        <p:txBody>
          <a:bodyPr wrap="none" anchor="ctr"/>
          <a:lstStyle/>
          <a:p>
            <a:endParaRPr lang="en-US"/>
          </a:p>
        </p:txBody>
      </p:sp>
      <p:sp>
        <p:nvSpPr>
          <p:cNvPr id="86023" name="Line 7"/>
          <p:cNvSpPr>
            <a:spLocks noChangeShapeType="1"/>
          </p:cNvSpPr>
          <p:nvPr/>
        </p:nvSpPr>
        <p:spPr bwMode="auto">
          <a:xfrm>
            <a:off x="7543800" y="5867400"/>
            <a:ext cx="569913" cy="1588"/>
          </a:xfrm>
          <a:prstGeom prst="line">
            <a:avLst/>
          </a:prstGeom>
          <a:noFill/>
          <a:ln w="63500">
            <a:solidFill>
              <a:srgbClr val="FF0000"/>
            </a:solidFill>
            <a:round/>
            <a:headEnd type="none" w="sm" len="sm"/>
            <a:tailEnd type="triangle" w="sm" len="sm"/>
          </a:ln>
        </p:spPr>
        <p:txBody>
          <a:bodyPr/>
          <a:lstStyle/>
          <a:p>
            <a:endParaRPr lang="en-US"/>
          </a:p>
        </p:txBody>
      </p:sp>
      <p:sp>
        <p:nvSpPr>
          <p:cNvPr id="86024" name="Text Box 8"/>
          <p:cNvSpPr txBox="1">
            <a:spLocks noChangeArrowheads="1"/>
          </p:cNvSpPr>
          <p:nvPr/>
        </p:nvSpPr>
        <p:spPr bwMode="auto">
          <a:xfrm>
            <a:off x="6781800" y="5715000"/>
            <a:ext cx="609600" cy="396875"/>
          </a:xfrm>
          <a:prstGeom prst="rect">
            <a:avLst/>
          </a:prstGeom>
          <a:noFill/>
          <a:ln w="12700">
            <a:noFill/>
            <a:miter lim="800000"/>
            <a:headEnd type="none" w="sm" len="sm"/>
            <a:tailEnd type="none" w="sm" len="sm"/>
          </a:ln>
        </p:spPr>
        <p:txBody>
          <a:bodyPr>
            <a:spAutoFit/>
          </a:bodyPr>
          <a:lstStyle/>
          <a:p>
            <a:pPr>
              <a:spcBef>
                <a:spcPct val="50000"/>
              </a:spcBef>
            </a:pPr>
            <a:r>
              <a:rPr lang="en-US" sz="2000" b="1"/>
              <a:t>10</a:t>
            </a:r>
          </a:p>
        </p:txBody>
      </p:sp>
      <p:sp>
        <p:nvSpPr>
          <p:cNvPr id="38921" name="Rectangle 9"/>
          <p:cNvSpPr>
            <a:spLocks noChangeArrowheads="1"/>
          </p:cNvSpPr>
          <p:nvPr/>
        </p:nvSpPr>
        <p:spPr bwMode="auto">
          <a:xfrm>
            <a:off x="6248400" y="5638800"/>
            <a:ext cx="457200" cy="533400"/>
          </a:xfrm>
          <a:prstGeom prst="rect">
            <a:avLst/>
          </a:prstGeom>
          <a:solidFill>
            <a:srgbClr val="FFFF99"/>
          </a:solidFill>
          <a:ln w="12700">
            <a:solidFill>
              <a:schemeClr val="tx1"/>
            </a:solidFill>
            <a:miter lim="800000"/>
            <a:headEnd type="none" w="sm" len="sm"/>
            <a:tailEnd type="none" w="sm" len="sm"/>
          </a:ln>
        </p:spPr>
        <p:txBody>
          <a:bodyPr wrap="none" anchor="ctr"/>
          <a:lstStyle/>
          <a:p>
            <a:endParaRPr lang="en-US"/>
          </a:p>
        </p:txBody>
      </p:sp>
      <p:sp>
        <p:nvSpPr>
          <p:cNvPr id="86026" name="Line 10"/>
          <p:cNvSpPr>
            <a:spLocks noChangeShapeType="1"/>
          </p:cNvSpPr>
          <p:nvPr/>
        </p:nvSpPr>
        <p:spPr bwMode="auto">
          <a:xfrm flipH="1">
            <a:off x="6019800" y="5867400"/>
            <a:ext cx="457200" cy="0"/>
          </a:xfrm>
          <a:prstGeom prst="line">
            <a:avLst/>
          </a:prstGeom>
          <a:noFill/>
          <a:ln w="63500">
            <a:solidFill>
              <a:srgbClr val="FF0000"/>
            </a:solidFill>
            <a:round/>
            <a:headEnd type="none" w="sm" len="sm"/>
            <a:tailEnd type="triangle" w="sm" len="sm"/>
          </a:ln>
        </p:spPr>
        <p:txBody>
          <a:bodyPr/>
          <a:lstStyle/>
          <a:p>
            <a:endParaRPr lang="en-US"/>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Linked List Runtimes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ox(in)">
                                      <p:cBhvr>
                                        <p:cTn id="7" dur="500"/>
                                        <p:tgtEl>
                                          <p:spTgt spid="860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box(in)">
                                      <p:cBhvr>
                                        <p:cTn id="10" dur="500"/>
                                        <p:tgtEl>
                                          <p:spTgt spid="8602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6023"/>
                                        </p:tgtEl>
                                        <p:attrNameLst>
                                          <p:attrName>style.visibility</p:attrName>
                                        </p:attrNameLst>
                                      </p:cBhvr>
                                      <p:to>
                                        <p:strVal val="visible"/>
                                      </p:to>
                                    </p:set>
                                    <p:animEffect transition="in" filter="box(in)">
                                      <p:cBhvr>
                                        <p:cTn id="13" dur="500"/>
                                        <p:tgtEl>
                                          <p:spTgt spid="8602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6024"/>
                                        </p:tgtEl>
                                        <p:attrNameLst>
                                          <p:attrName>style.visibility</p:attrName>
                                        </p:attrNameLst>
                                      </p:cBhvr>
                                      <p:to>
                                        <p:strVal val="visible"/>
                                      </p:to>
                                    </p:set>
                                    <p:animEffect transition="in" filter="box(in)">
                                      <p:cBhvr>
                                        <p:cTn id="16" dur="500"/>
                                        <p:tgtEl>
                                          <p:spTgt spid="8602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6026"/>
                                        </p:tgtEl>
                                        <p:attrNameLst>
                                          <p:attrName>style.visibility</p:attrName>
                                        </p:attrNameLst>
                                      </p:cBhvr>
                                      <p:to>
                                        <p:strVal val="visible"/>
                                      </p:to>
                                    </p:set>
                                    <p:animEffect transition="in" filter="box(in)">
                                      <p:cBhvr>
                                        <p:cTn id="19" dur="500"/>
                                        <p:tgtEl>
                                          <p:spTgt spid="86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P spid="86022" grpId="0" animBg="1"/>
      <p:bldP spid="86023" grpId="0" animBg="1"/>
      <p:bldP spid="86024" grpId="0"/>
      <p:bldP spid="860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39940" name="Text Box 3"/>
          <p:cNvSpPr txBox="1">
            <a:spLocks noChangeArrowheads="1"/>
          </p:cNvSpPr>
          <p:nvPr/>
        </p:nvSpPr>
        <p:spPr bwMode="auto">
          <a:xfrm>
            <a:off x="914400" y="1447800"/>
            <a:ext cx="6705600" cy="4899025"/>
          </a:xfrm>
          <a:prstGeom prst="rect">
            <a:avLst/>
          </a:prstGeom>
          <a:noFill/>
          <a:ln w="12700">
            <a:noFill/>
            <a:miter lim="800000"/>
            <a:headEnd type="none" w="sm" len="sm"/>
            <a:tailEnd type="none" w="sm" len="sm"/>
          </a:ln>
        </p:spPr>
        <p:txBody>
          <a:bodyPr>
            <a:spAutoFit/>
          </a:bodyPr>
          <a:lstStyle/>
          <a:p>
            <a:pPr>
              <a:spcBef>
                <a:spcPct val="50000"/>
              </a:spcBef>
            </a:pPr>
            <a:r>
              <a:rPr lang="en-US" sz="1800" b="1" dirty="0"/>
              <a:t>traverse all nodes			O(N)</a:t>
            </a:r>
          </a:p>
          <a:p>
            <a:pPr>
              <a:spcBef>
                <a:spcPct val="50000"/>
              </a:spcBef>
            </a:pPr>
            <a:r>
              <a:rPr lang="en-US" sz="1800" b="1" dirty="0"/>
              <a:t>search for an item			O(log</a:t>
            </a:r>
            <a:r>
              <a:rPr lang="en-US" sz="1800" b="1" baseline="-25000" dirty="0"/>
              <a:t>2</a:t>
            </a:r>
            <a:r>
              <a:rPr lang="en-US" sz="1800" b="1" dirty="0"/>
              <a:t>N)</a:t>
            </a:r>
          </a:p>
          <a:p>
            <a:pPr>
              <a:spcBef>
                <a:spcPct val="50000"/>
              </a:spcBef>
            </a:pPr>
            <a:r>
              <a:rPr lang="en-US" sz="1800" b="1" dirty="0"/>
              <a:t>remove any item			O(log</a:t>
            </a:r>
            <a:r>
              <a:rPr lang="en-US" sz="1800" b="1" baseline="-25000" dirty="0"/>
              <a:t>2</a:t>
            </a:r>
            <a:r>
              <a:rPr lang="en-US" sz="1800" b="1" dirty="0"/>
              <a:t>N)	</a:t>
            </a:r>
            <a:br>
              <a:rPr lang="en-US" sz="1800" b="1" dirty="0"/>
            </a:br>
            <a:r>
              <a:rPr lang="en-US" sz="1800" b="1" dirty="0"/>
              <a:t>   location unknown</a:t>
            </a:r>
          </a:p>
          <a:p>
            <a:pPr>
              <a:spcBef>
                <a:spcPct val="50000"/>
              </a:spcBef>
            </a:pPr>
            <a:r>
              <a:rPr lang="en-US" sz="1800" b="1" dirty="0"/>
              <a:t>get any item				O(log</a:t>
            </a:r>
            <a:r>
              <a:rPr lang="en-US" sz="1800" b="1" baseline="-25000" dirty="0"/>
              <a:t>2</a:t>
            </a:r>
            <a:r>
              <a:rPr lang="en-US" sz="1800" b="1" dirty="0"/>
              <a:t>N)	</a:t>
            </a:r>
            <a:br>
              <a:rPr lang="en-US" sz="1800" b="1" dirty="0"/>
            </a:br>
            <a:r>
              <a:rPr lang="en-US" sz="1800" b="1" dirty="0"/>
              <a:t>   location unknown</a:t>
            </a:r>
          </a:p>
          <a:p>
            <a:pPr>
              <a:spcBef>
                <a:spcPct val="50000"/>
              </a:spcBef>
            </a:pPr>
            <a:r>
              <a:rPr lang="en-US" sz="1800" b="1" dirty="0"/>
              <a:t>add item at the end			O(log</a:t>
            </a:r>
            <a:r>
              <a:rPr lang="en-US" sz="1800" b="1" baseline="-25000" dirty="0"/>
              <a:t>2</a:t>
            </a:r>
            <a:r>
              <a:rPr lang="en-US" sz="1800" b="1" dirty="0"/>
              <a:t>N)	</a:t>
            </a:r>
          </a:p>
          <a:p>
            <a:pPr>
              <a:spcBef>
                <a:spcPct val="50000"/>
              </a:spcBef>
            </a:pPr>
            <a:r>
              <a:rPr lang="en-US" sz="1800" b="1" dirty="0"/>
              <a:t>add item at the front			O(1)</a:t>
            </a:r>
            <a:endParaRPr lang="en-US" sz="2000" b="1" dirty="0"/>
          </a:p>
          <a:p>
            <a:pPr>
              <a:spcBef>
                <a:spcPct val="50000"/>
              </a:spcBef>
            </a:pPr>
            <a:r>
              <a:rPr lang="en-US" sz="2400" b="1" dirty="0"/>
              <a:t/>
            </a:r>
            <a:br>
              <a:rPr lang="en-US" sz="2400" b="1" dirty="0"/>
            </a:br>
            <a:r>
              <a:rPr lang="en-US" sz="2000" b="1" dirty="0">
                <a:solidFill>
                  <a:schemeClr val="accent2"/>
                </a:solidFill>
              </a:rPr>
              <a:t>A binary tree node has a reference to its left and right nodes.  Nodes are ordered.</a:t>
            </a:r>
          </a:p>
          <a:p>
            <a:pPr>
              <a:spcBef>
                <a:spcPct val="50000"/>
              </a:spcBef>
            </a:pPr>
            <a:r>
              <a:rPr lang="en-US" sz="2000" b="1" dirty="0">
                <a:solidFill>
                  <a:schemeClr val="accent2"/>
                </a:solidFill>
              </a:rPr>
              <a:t>These notations assume the tree is balanced or near balanced.</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Binary Tree Runtimes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0964" name="Text Box 3"/>
          <p:cNvSpPr txBox="1">
            <a:spLocks noChangeArrowheads="1"/>
          </p:cNvSpPr>
          <p:nvPr/>
        </p:nvSpPr>
        <p:spPr bwMode="auto">
          <a:xfrm>
            <a:off x="762000" y="1600200"/>
            <a:ext cx="6950075" cy="822325"/>
          </a:xfrm>
          <a:prstGeom prst="rect">
            <a:avLst/>
          </a:prstGeom>
          <a:noFill/>
          <a:ln w="12700">
            <a:noFill/>
            <a:miter lim="800000"/>
            <a:headEnd type="none" w="sm" len="sm"/>
            <a:tailEnd type="none" w="sm" len="sm"/>
          </a:ln>
        </p:spPr>
        <p:txBody>
          <a:bodyPr wrap="none">
            <a:spAutoFit/>
          </a:bodyPr>
          <a:lstStyle/>
          <a:p>
            <a:r>
              <a:rPr lang="en-US" sz="2400" b="1" dirty="0"/>
              <a:t>If you insert items into a Binary Search Tree</a:t>
            </a:r>
          </a:p>
          <a:p>
            <a:r>
              <a:rPr lang="en-US" sz="2400" b="1" dirty="0"/>
              <a:t>in order, the tree becomes a linked list.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Binary Tree Runtimes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5896403" y="4191000"/>
            <a:ext cx="3247597" cy="2109113"/>
          </a:xfrm>
          <a:prstGeom prst="rect">
            <a:avLst/>
          </a:prstGeom>
          <a:noFill/>
          <a:ln w="9525">
            <a:noFill/>
            <a:miter lim="800000"/>
            <a:headEnd/>
            <a:tailEnd/>
          </a:ln>
        </p:spPr>
      </p:pic>
      <p:sp>
        <p:nvSpPr>
          <p:cNvPr id="8" name="Text Box 4"/>
          <p:cNvSpPr txBox="1">
            <a:spLocks noChangeArrowheads="1"/>
          </p:cNvSpPr>
          <p:nvPr/>
        </p:nvSpPr>
        <p:spPr bwMode="auto">
          <a:xfrm>
            <a:off x="762000" y="2667000"/>
            <a:ext cx="6934200" cy="2895600"/>
          </a:xfrm>
          <a:prstGeom prst="rect">
            <a:avLst/>
          </a:prstGeom>
          <a:noFill/>
          <a:ln w="12700">
            <a:noFill/>
            <a:miter lim="800000"/>
            <a:headEnd type="none" w="sm" len="sm"/>
            <a:tailEnd type="none" w="sm" len="sm"/>
          </a:ln>
        </p:spPr>
        <p:txBody>
          <a:bodyPr>
            <a:spAutoFit/>
          </a:bodyPr>
          <a:lstStyle/>
          <a:p>
            <a:r>
              <a:rPr lang="en-US" sz="2400" b="1" dirty="0"/>
              <a:t>1 - &gt;2-&gt; 3-&gt; 4-&gt; 5-&gt; 6-&gt; 7-&gt;</a:t>
            </a:r>
          </a:p>
          <a:p>
            <a:endParaRPr lang="en-US" sz="2400" b="1" dirty="0"/>
          </a:p>
          <a:p>
            <a:r>
              <a:rPr lang="en-US" b="1" dirty="0">
                <a:solidFill>
                  <a:schemeClr val="accent2"/>
                </a:solidFill>
              </a:rPr>
              <a:t>An unbalanced tree would have a worst case of O(N) for searching,</a:t>
            </a:r>
          </a:p>
          <a:p>
            <a:r>
              <a:rPr lang="en-US" b="1" dirty="0">
                <a:solidFill>
                  <a:schemeClr val="accent2"/>
                </a:solidFill>
              </a:rPr>
              <a:t>adding at the end, removing any item, and getting any item.</a:t>
            </a:r>
            <a:endParaRPr lang="en-US" sz="2400" b="1" dirty="0">
              <a:solidFill>
                <a:schemeClr val="accent2"/>
              </a:solidFill>
            </a:endParaRPr>
          </a:p>
          <a:p>
            <a:r>
              <a:rPr lang="en-US" sz="2400" dirty="0">
                <a:latin typeface="Times New Roman"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4339" name="Rectangle 2"/>
          <p:cNvSpPr>
            <a:spLocks noChangeArrowheads="1"/>
          </p:cNvSpPr>
          <p:nvPr/>
        </p:nvSpPr>
        <p:spPr bwMode="auto">
          <a:xfrm>
            <a:off x="1371600" y="1447800"/>
            <a:ext cx="6138863" cy="4362450"/>
          </a:xfrm>
          <a:prstGeom prst="rect">
            <a:avLst/>
          </a:prstGeom>
          <a:noFill/>
          <a:ln w="9525">
            <a:noFill/>
            <a:miter lim="800000"/>
            <a:headEnd/>
            <a:tailEnd/>
          </a:ln>
        </p:spPr>
        <p:txBody>
          <a:bodyPr wrap="none" lIns="92075" tIns="46038" rIns="92075" bIns="46038">
            <a:spAutoFit/>
          </a:bodyPr>
          <a:lstStyle/>
          <a:p>
            <a:pPr eaLnBrk="0" hangingPunct="0"/>
            <a:r>
              <a:rPr lang="en-US"/>
              <a:t>Big-O notation is an assessment of an</a:t>
            </a:r>
          </a:p>
          <a:p>
            <a:pPr eaLnBrk="0" hangingPunct="0"/>
            <a:r>
              <a:rPr lang="en-US"/>
              <a:t>algorithm’s efficiency.  Big-O notation</a:t>
            </a:r>
          </a:p>
          <a:p>
            <a:pPr eaLnBrk="0" hangingPunct="0"/>
            <a:r>
              <a:rPr lang="en-US"/>
              <a:t>helps gauge the amount of work that</a:t>
            </a:r>
          </a:p>
          <a:p>
            <a:pPr eaLnBrk="0" hangingPunct="0"/>
            <a:r>
              <a:rPr lang="en-US"/>
              <a:t>is taking place.</a:t>
            </a:r>
          </a:p>
          <a:p>
            <a:pPr eaLnBrk="0" hangingPunct="0"/>
            <a:endParaRPr lang="en-US"/>
          </a:p>
          <a:p>
            <a:pPr eaLnBrk="0" hangingPunct="0"/>
            <a:r>
              <a:rPr lang="en-US"/>
              <a:t>Common Big-O Notations :</a:t>
            </a:r>
          </a:p>
          <a:p>
            <a:pPr eaLnBrk="0" hangingPunct="0"/>
            <a:r>
              <a:rPr lang="en-US" b="1"/>
              <a:t>O(1)				O(Log</a:t>
            </a:r>
            <a:r>
              <a:rPr lang="en-US" b="1" baseline="-25000"/>
              <a:t>2</a:t>
            </a:r>
            <a:r>
              <a:rPr lang="en-US" b="1"/>
              <a:t>N)</a:t>
            </a:r>
          </a:p>
          <a:p>
            <a:pPr eaLnBrk="0" hangingPunct="0"/>
            <a:r>
              <a:rPr lang="en-US" b="1"/>
              <a:t>O(2</a:t>
            </a:r>
            <a:r>
              <a:rPr lang="en-US" b="1" baseline="30000"/>
              <a:t>N</a:t>
            </a:r>
            <a:r>
              <a:rPr lang="en-US" b="1"/>
              <a:t>)   			O(N</a:t>
            </a:r>
            <a:r>
              <a:rPr lang="en-US" b="1" baseline="30000"/>
              <a:t>2</a:t>
            </a:r>
            <a:r>
              <a:rPr lang="en-US" b="1"/>
              <a:t>)</a:t>
            </a:r>
          </a:p>
          <a:p>
            <a:pPr eaLnBrk="0" hangingPunct="0"/>
            <a:r>
              <a:rPr lang="en-US" b="1"/>
              <a:t>O(N Log</a:t>
            </a:r>
            <a:r>
              <a:rPr lang="en-US" b="1" baseline="-25000"/>
              <a:t>2</a:t>
            </a:r>
            <a:r>
              <a:rPr lang="en-US" b="1"/>
              <a:t>N)		O(N)</a:t>
            </a:r>
          </a:p>
          <a:p>
            <a:pPr eaLnBrk="0" hangingPunct="0"/>
            <a:r>
              <a:rPr lang="en-US" b="1"/>
              <a:t>O(Log</a:t>
            </a:r>
            <a:r>
              <a:rPr lang="en-US" b="1" baseline="-25000"/>
              <a:t>2</a:t>
            </a:r>
            <a:r>
              <a:rPr lang="en-US" b="1"/>
              <a:t>N)</a:t>
            </a:r>
            <a:r>
              <a:rPr lang="en-US" sz="2400">
                <a:latin typeface="Arial" charset="0"/>
              </a:rPr>
              <a:t> 			</a:t>
            </a:r>
            <a:r>
              <a:rPr lang="en-US" b="1"/>
              <a:t>O(N</a:t>
            </a:r>
            <a:r>
              <a:rPr lang="en-US" b="1" baseline="30000"/>
              <a:t>3</a:t>
            </a:r>
            <a:r>
              <a:rPr lang="en-US" b="1"/>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Big O Notation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1988" name="Text Box 5"/>
          <p:cNvSpPr txBox="1">
            <a:spLocks noChangeArrowheads="1"/>
          </p:cNvSpPr>
          <p:nvPr/>
        </p:nvSpPr>
        <p:spPr bwMode="auto">
          <a:xfrm>
            <a:off x="914400" y="1676400"/>
            <a:ext cx="6934200" cy="4181475"/>
          </a:xfrm>
          <a:prstGeom prst="rect">
            <a:avLst/>
          </a:prstGeom>
          <a:noFill/>
          <a:ln w="12700">
            <a:noFill/>
            <a:miter lim="800000"/>
            <a:headEnd type="none" w="sm" len="sm"/>
            <a:tailEnd type="none" w="sm" len="sm"/>
          </a:ln>
        </p:spPr>
        <p:txBody>
          <a:bodyPr>
            <a:spAutoFit/>
          </a:bodyPr>
          <a:lstStyle/>
          <a:p>
            <a:pPr>
              <a:spcBef>
                <a:spcPct val="50000"/>
              </a:spcBef>
            </a:pPr>
            <a:r>
              <a:rPr lang="en-US" sz="1800" b="1" dirty="0"/>
              <a:t>traverse all spots			O(N)</a:t>
            </a:r>
          </a:p>
          <a:p>
            <a:pPr>
              <a:spcBef>
                <a:spcPct val="50000"/>
              </a:spcBef>
            </a:pPr>
            <a:r>
              <a:rPr lang="en-US" sz="1800" b="1" dirty="0"/>
              <a:t>search for an item			O(N) or O(Log</a:t>
            </a:r>
            <a:r>
              <a:rPr lang="en-US" sz="1800" b="1" baseline="-25000" dirty="0"/>
              <a:t>2</a:t>
            </a:r>
            <a:r>
              <a:rPr lang="en-US" sz="1800" b="1" dirty="0"/>
              <a:t>N)</a:t>
            </a:r>
          </a:p>
          <a:p>
            <a:pPr>
              <a:spcBef>
                <a:spcPct val="50000"/>
              </a:spcBef>
            </a:pPr>
            <a:r>
              <a:rPr lang="en-US" sz="1800" b="1" dirty="0"/>
              <a:t>remove any item			O(N)	</a:t>
            </a:r>
            <a:br>
              <a:rPr lang="en-US" sz="1800" b="1" dirty="0"/>
            </a:br>
            <a:r>
              <a:rPr lang="en-US" sz="1800" b="1" dirty="0"/>
              <a:t>   location unknown</a:t>
            </a:r>
          </a:p>
          <a:p>
            <a:pPr>
              <a:spcBef>
                <a:spcPct val="50000"/>
              </a:spcBef>
            </a:pPr>
            <a:r>
              <a:rPr lang="en-US" sz="1800" b="1" dirty="0"/>
              <a:t>get any item				O(1)	</a:t>
            </a:r>
            <a:br>
              <a:rPr lang="en-US" sz="1800" b="1" dirty="0"/>
            </a:br>
            <a:r>
              <a:rPr lang="en-US" sz="1800" b="1" dirty="0"/>
              <a:t>   location unknown</a:t>
            </a:r>
          </a:p>
          <a:p>
            <a:pPr>
              <a:spcBef>
                <a:spcPct val="50000"/>
              </a:spcBef>
            </a:pPr>
            <a:r>
              <a:rPr lang="en-US" sz="1800" b="1" dirty="0"/>
              <a:t>add item at the end			O(1)	</a:t>
            </a:r>
          </a:p>
          <a:p>
            <a:pPr>
              <a:spcBef>
                <a:spcPct val="50000"/>
              </a:spcBef>
            </a:pPr>
            <a:r>
              <a:rPr lang="en-US" sz="1800" b="1" dirty="0"/>
              <a:t>add item at the front			O(N)</a:t>
            </a:r>
            <a:r>
              <a:rPr lang="en-US" sz="2000" b="1" dirty="0"/>
              <a:t>	</a:t>
            </a:r>
          </a:p>
          <a:p>
            <a:pPr>
              <a:spcBef>
                <a:spcPct val="50000"/>
              </a:spcBef>
            </a:pPr>
            <a:r>
              <a:rPr lang="en-US" sz="2400" b="1" dirty="0"/>
              <a:t/>
            </a:r>
            <a:br>
              <a:rPr lang="en-US" sz="2400" b="1" dirty="0"/>
            </a:br>
            <a:r>
              <a:rPr lang="en-US" sz="2000" b="1" dirty="0" err="1">
                <a:solidFill>
                  <a:srgbClr val="3333CC"/>
                </a:solidFill>
              </a:rPr>
              <a:t>ArrayList</a:t>
            </a:r>
            <a:r>
              <a:rPr lang="en-US" sz="2000" b="1" dirty="0">
                <a:solidFill>
                  <a:srgbClr val="3333CC"/>
                </a:solidFill>
              </a:rPr>
              <a:t> is implemented with an array.</a:t>
            </a:r>
            <a:r>
              <a:rPr lang="en-US" sz="2000" b="1" dirty="0"/>
              <a:t/>
            </a:r>
            <a:br>
              <a:rPr lang="en-US" sz="2000" b="1" dirty="0"/>
            </a:br>
            <a:endParaRPr lang="en-US" sz="2000" b="1" dirty="0"/>
          </a:p>
        </p:txBody>
      </p:sp>
      <p:sp>
        <p:nvSpPr>
          <p:cNvPr id="41989" name="Text Box 7"/>
          <p:cNvSpPr txBox="1">
            <a:spLocks noChangeArrowheads="1"/>
          </p:cNvSpPr>
          <p:nvPr/>
        </p:nvSpPr>
        <p:spPr bwMode="auto">
          <a:xfrm>
            <a:off x="6781800" y="3048000"/>
            <a:ext cx="1905000" cy="1752600"/>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sz="1800">
                <a:solidFill>
                  <a:schemeClr val="accent2"/>
                </a:solidFill>
              </a:rPr>
              <a:t>If the array is sorted, a binary search would be the best choice and result in a  log</a:t>
            </a:r>
            <a:r>
              <a:rPr lang="en-US" sz="1800" baseline="-25000">
                <a:solidFill>
                  <a:schemeClr val="accent2"/>
                </a:solidFill>
              </a:rPr>
              <a:t>2</a:t>
            </a:r>
            <a:r>
              <a:rPr lang="en-US" sz="1800">
                <a:solidFill>
                  <a:schemeClr val="accent2"/>
                </a:solidFill>
              </a:rPr>
              <a:t>N runtime.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ArrayList</a:t>
            </a: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Runtimes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3012" name="Text Box 3"/>
          <p:cNvSpPr txBox="1">
            <a:spLocks noChangeArrowheads="1"/>
          </p:cNvSpPr>
          <p:nvPr/>
        </p:nvSpPr>
        <p:spPr bwMode="auto">
          <a:xfrm>
            <a:off x="1447800" y="1752600"/>
            <a:ext cx="6248400" cy="4278094"/>
          </a:xfrm>
          <a:prstGeom prst="rect">
            <a:avLst/>
          </a:prstGeom>
          <a:noFill/>
          <a:ln w="12700">
            <a:noFill/>
            <a:miter lim="800000"/>
            <a:headEnd type="none" w="sm" len="sm"/>
            <a:tailEnd type="none" w="sm" len="sm"/>
          </a:ln>
        </p:spPr>
        <p:txBody>
          <a:bodyPr wrap="square">
            <a:spAutoFit/>
          </a:bodyPr>
          <a:lstStyle/>
          <a:p>
            <a:pPr>
              <a:spcBef>
                <a:spcPct val="50000"/>
              </a:spcBef>
            </a:pPr>
            <a:r>
              <a:rPr lang="en-US" sz="1800" b="1" dirty="0"/>
              <a:t>traverse all spots			O(N)</a:t>
            </a:r>
          </a:p>
          <a:p>
            <a:pPr>
              <a:spcBef>
                <a:spcPct val="50000"/>
              </a:spcBef>
            </a:pPr>
            <a:r>
              <a:rPr lang="en-US" sz="1800" b="1" dirty="0"/>
              <a:t>search for an item			O(N) </a:t>
            </a:r>
          </a:p>
          <a:p>
            <a:pPr>
              <a:spcBef>
                <a:spcPct val="50000"/>
              </a:spcBef>
            </a:pPr>
            <a:r>
              <a:rPr lang="en-US" sz="1800" b="1" dirty="0"/>
              <a:t>remove any item			O(N)	</a:t>
            </a:r>
            <a:br>
              <a:rPr lang="en-US" sz="1800" b="1" dirty="0"/>
            </a:br>
            <a:r>
              <a:rPr lang="en-US" sz="1800" b="1" dirty="0"/>
              <a:t>   location unknown</a:t>
            </a:r>
          </a:p>
          <a:p>
            <a:pPr>
              <a:spcBef>
                <a:spcPct val="50000"/>
              </a:spcBef>
            </a:pPr>
            <a:r>
              <a:rPr lang="en-US" sz="1800" b="1" dirty="0"/>
              <a:t>get any item				O(N)	</a:t>
            </a:r>
            <a:br>
              <a:rPr lang="en-US" sz="1800" b="1" dirty="0"/>
            </a:br>
            <a:r>
              <a:rPr lang="en-US" sz="1800" b="1" dirty="0"/>
              <a:t>   location unknown</a:t>
            </a:r>
          </a:p>
          <a:p>
            <a:pPr>
              <a:spcBef>
                <a:spcPct val="50000"/>
              </a:spcBef>
            </a:pPr>
            <a:r>
              <a:rPr lang="en-US" sz="1800" b="1" dirty="0"/>
              <a:t>add item at the end			O(1)	</a:t>
            </a:r>
          </a:p>
          <a:p>
            <a:pPr>
              <a:spcBef>
                <a:spcPct val="50000"/>
              </a:spcBef>
            </a:pPr>
            <a:r>
              <a:rPr lang="en-US" sz="1800" b="1" dirty="0"/>
              <a:t>add item at the front			O(1)</a:t>
            </a:r>
            <a:r>
              <a:rPr lang="en-US" sz="2000" b="1" dirty="0"/>
              <a:t>	</a:t>
            </a:r>
          </a:p>
          <a:p>
            <a:pPr>
              <a:spcBef>
                <a:spcPct val="50000"/>
              </a:spcBef>
            </a:pPr>
            <a:r>
              <a:rPr lang="en-US" sz="2400" b="1" dirty="0" smtClean="0">
                <a:solidFill>
                  <a:schemeClr val="accent2"/>
                </a:solidFill>
              </a:rPr>
              <a:t>The Java </a:t>
            </a:r>
            <a:r>
              <a:rPr lang="en-US" sz="2400" b="1" dirty="0" err="1" smtClean="0">
                <a:solidFill>
                  <a:schemeClr val="accent2"/>
                </a:solidFill>
              </a:rPr>
              <a:t>LinkedList</a:t>
            </a:r>
            <a:r>
              <a:rPr lang="en-US" sz="2400" b="1" dirty="0" smtClean="0">
                <a:solidFill>
                  <a:schemeClr val="accent2"/>
                </a:solidFill>
              </a:rPr>
              <a:t> class is a double linked list.</a:t>
            </a:r>
            <a:r>
              <a:rPr lang="en-US" sz="2000" b="1" dirty="0">
                <a:solidFill>
                  <a:schemeClr val="accent2"/>
                </a:solidFill>
              </a:rPr>
              <a:t/>
            </a:r>
            <a:br>
              <a:rPr lang="en-US" sz="2000" b="1" dirty="0">
                <a:solidFill>
                  <a:schemeClr val="accent2"/>
                </a:solidFill>
              </a:rPr>
            </a:br>
            <a:endParaRPr lang="en-US" sz="2000" b="1" dirty="0">
              <a:solidFill>
                <a:schemeClr val="accent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LinkedList</a:t>
            </a: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228683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4035" name="Text Box 3"/>
          <p:cNvSpPr txBox="1">
            <a:spLocks noChangeArrowheads="1"/>
          </p:cNvSpPr>
          <p:nvPr/>
        </p:nvSpPr>
        <p:spPr bwMode="auto">
          <a:xfrm>
            <a:off x="838200" y="1981200"/>
            <a:ext cx="7696200" cy="4148138"/>
          </a:xfrm>
          <a:prstGeom prst="rect">
            <a:avLst/>
          </a:prstGeom>
          <a:noFill/>
          <a:ln w="12700">
            <a:noFill/>
            <a:miter lim="800000"/>
            <a:headEnd type="none" w="sm" len="sm"/>
            <a:tailEnd type="none" w="sm" len="sm"/>
          </a:ln>
        </p:spPr>
        <p:txBody>
          <a:bodyPr>
            <a:spAutoFit/>
          </a:bodyPr>
          <a:lstStyle/>
          <a:p>
            <a:pPr>
              <a:spcBef>
                <a:spcPct val="50000"/>
              </a:spcBef>
            </a:pPr>
            <a:r>
              <a:rPr lang="en-US" sz="2400" b="1"/>
              <a:t>		        	Tree Set   	       	Hash Set</a:t>
            </a:r>
          </a:p>
          <a:p>
            <a:pPr>
              <a:spcBef>
                <a:spcPct val="50000"/>
              </a:spcBef>
            </a:pPr>
            <a:r>
              <a:rPr lang="en-US" sz="1800" b="1"/>
              <a:t>add		</a:t>
            </a:r>
            <a:r>
              <a:rPr lang="en-US" sz="2400" b="1"/>
              <a:t>      	O(Log</a:t>
            </a:r>
            <a:r>
              <a:rPr lang="en-US" sz="2400" b="1" baseline="-25000"/>
              <a:t>2</a:t>
            </a:r>
            <a:r>
              <a:rPr lang="en-US" sz="2400" b="1"/>
              <a:t>N)</a:t>
            </a:r>
            <a:r>
              <a:rPr lang="en-US"/>
              <a:t> </a:t>
            </a:r>
            <a:r>
              <a:rPr lang="en-US" sz="2400" b="1"/>
              <a:t>		O(1)</a:t>
            </a:r>
          </a:p>
          <a:p>
            <a:pPr>
              <a:spcBef>
                <a:spcPct val="50000"/>
              </a:spcBef>
            </a:pPr>
            <a:r>
              <a:rPr lang="en-US" sz="1800" b="1"/>
              <a:t>remove		</a:t>
            </a:r>
            <a:r>
              <a:rPr lang="en-US" sz="2400" b="1"/>
              <a:t>      	O(Log</a:t>
            </a:r>
            <a:r>
              <a:rPr lang="en-US" sz="2400" b="1" baseline="-25000"/>
              <a:t>2</a:t>
            </a:r>
            <a:r>
              <a:rPr lang="en-US" sz="2400" b="1"/>
              <a:t>N)</a:t>
            </a:r>
            <a:r>
              <a:rPr lang="en-US"/>
              <a:t> </a:t>
            </a:r>
            <a:r>
              <a:rPr lang="en-US" sz="2400" b="1"/>
              <a:t>		O(1)</a:t>
            </a:r>
          </a:p>
          <a:p>
            <a:pPr>
              <a:spcBef>
                <a:spcPct val="50000"/>
              </a:spcBef>
            </a:pPr>
            <a:r>
              <a:rPr lang="en-US" sz="1800" b="1"/>
              <a:t>contains</a:t>
            </a:r>
            <a:r>
              <a:rPr lang="en-US" b="1"/>
              <a:t>	     	</a:t>
            </a:r>
            <a:r>
              <a:rPr lang="en-US" sz="2400" b="1"/>
              <a:t>O(Log</a:t>
            </a:r>
            <a:r>
              <a:rPr lang="en-US" sz="2400" b="1" baseline="-25000"/>
              <a:t>2</a:t>
            </a:r>
            <a:r>
              <a:rPr lang="en-US" sz="2400" b="1"/>
              <a:t>N)</a:t>
            </a:r>
            <a:r>
              <a:rPr lang="en-US"/>
              <a:t> </a:t>
            </a:r>
            <a:r>
              <a:rPr lang="en-US" b="1"/>
              <a:t>		</a:t>
            </a:r>
            <a:r>
              <a:rPr lang="en-US" sz="2400" b="1"/>
              <a:t>O(1)</a:t>
            </a:r>
          </a:p>
          <a:p>
            <a:pPr>
              <a:spcBef>
                <a:spcPct val="50000"/>
              </a:spcBef>
            </a:pPr>
            <a:endParaRPr lang="en-US" sz="2400" b="1"/>
          </a:p>
          <a:p>
            <a:pPr>
              <a:spcBef>
                <a:spcPct val="50000"/>
              </a:spcBef>
            </a:pPr>
            <a:r>
              <a:rPr lang="en-US" sz="2000" b="1">
                <a:solidFill>
                  <a:schemeClr val="accent2"/>
                </a:solidFill>
              </a:rPr>
              <a:t>TreeSets are implemented with balanced binary trees</a:t>
            </a:r>
            <a:br>
              <a:rPr lang="en-US" sz="2000" b="1">
                <a:solidFill>
                  <a:schemeClr val="accent2"/>
                </a:solidFill>
              </a:rPr>
            </a:br>
            <a:r>
              <a:rPr lang="en-US" sz="2000" b="1">
                <a:solidFill>
                  <a:schemeClr val="accent2"/>
                </a:solidFill>
              </a:rPr>
              <a:t>( red/black trees ).</a:t>
            </a:r>
          </a:p>
          <a:p>
            <a:pPr>
              <a:spcBef>
                <a:spcPct val="50000"/>
              </a:spcBef>
            </a:pPr>
            <a:r>
              <a:rPr lang="en-US" sz="2000" b="1">
                <a:solidFill>
                  <a:schemeClr val="accent2"/>
                </a:solidFill>
              </a:rPr>
              <a:t>HashSets are implemented with</a:t>
            </a:r>
            <a:r>
              <a:rPr lang="en-US" sz="2000">
                <a:solidFill>
                  <a:schemeClr val="accent2"/>
                </a:solidFill>
              </a:rPr>
              <a:t> </a:t>
            </a:r>
            <a:r>
              <a:rPr lang="en-US" sz="2000" b="1">
                <a:solidFill>
                  <a:schemeClr val="accent2"/>
                </a:solidFill>
              </a:rPr>
              <a:t>hash tables.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Runtimes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5059" name="Text Box 3"/>
          <p:cNvSpPr txBox="1">
            <a:spLocks noChangeArrowheads="1"/>
          </p:cNvSpPr>
          <p:nvPr/>
        </p:nvSpPr>
        <p:spPr bwMode="auto">
          <a:xfrm>
            <a:off x="838200" y="1981200"/>
            <a:ext cx="7696200" cy="4148138"/>
          </a:xfrm>
          <a:prstGeom prst="rect">
            <a:avLst/>
          </a:prstGeom>
          <a:noFill/>
          <a:ln w="12700">
            <a:noFill/>
            <a:miter lim="800000"/>
            <a:headEnd type="none" w="sm" len="sm"/>
            <a:tailEnd type="none" w="sm" len="sm"/>
          </a:ln>
        </p:spPr>
        <p:txBody>
          <a:bodyPr>
            <a:spAutoFit/>
          </a:bodyPr>
          <a:lstStyle/>
          <a:p>
            <a:pPr>
              <a:spcBef>
                <a:spcPct val="50000"/>
              </a:spcBef>
            </a:pPr>
            <a:r>
              <a:rPr lang="en-US" sz="2400" b="1"/>
              <a:t>			Tree Map		Hash Map</a:t>
            </a:r>
          </a:p>
          <a:p>
            <a:pPr>
              <a:spcBef>
                <a:spcPct val="50000"/>
              </a:spcBef>
            </a:pPr>
            <a:r>
              <a:rPr lang="en-US" sz="1800" b="1"/>
              <a:t>put		</a:t>
            </a:r>
            <a:r>
              <a:rPr lang="en-US" sz="2400" b="1"/>
              <a:t>      	O(Log</a:t>
            </a:r>
            <a:r>
              <a:rPr lang="en-US" sz="2400" b="1" baseline="-25000"/>
              <a:t>2</a:t>
            </a:r>
            <a:r>
              <a:rPr lang="en-US" sz="2400" b="1"/>
              <a:t>N)</a:t>
            </a:r>
            <a:r>
              <a:rPr lang="en-US"/>
              <a:t> </a:t>
            </a:r>
            <a:r>
              <a:rPr lang="en-US" sz="2400" b="1"/>
              <a:t>		O(1)</a:t>
            </a:r>
          </a:p>
          <a:p>
            <a:pPr>
              <a:spcBef>
                <a:spcPct val="50000"/>
              </a:spcBef>
            </a:pPr>
            <a:r>
              <a:rPr lang="en-US" sz="1800" b="1"/>
              <a:t>get 		</a:t>
            </a:r>
            <a:r>
              <a:rPr lang="en-US" sz="2400" b="1"/>
              <a:t>      	O(Log</a:t>
            </a:r>
            <a:r>
              <a:rPr lang="en-US" sz="2400" b="1" baseline="-25000"/>
              <a:t>2</a:t>
            </a:r>
            <a:r>
              <a:rPr lang="en-US" sz="2400" b="1"/>
              <a:t>N)</a:t>
            </a:r>
            <a:r>
              <a:rPr lang="en-US"/>
              <a:t> </a:t>
            </a:r>
            <a:r>
              <a:rPr lang="en-US" sz="2400" b="1"/>
              <a:t>		O(1)</a:t>
            </a:r>
          </a:p>
          <a:p>
            <a:pPr>
              <a:spcBef>
                <a:spcPct val="50000"/>
              </a:spcBef>
            </a:pPr>
            <a:r>
              <a:rPr lang="en-US" sz="1800" b="1"/>
              <a:t>containsKey</a:t>
            </a:r>
            <a:r>
              <a:rPr lang="en-US" b="1"/>
              <a:t>	     	</a:t>
            </a:r>
            <a:r>
              <a:rPr lang="en-US" sz="2400" b="1"/>
              <a:t>O(Log</a:t>
            </a:r>
            <a:r>
              <a:rPr lang="en-US" sz="2400" b="1" baseline="-25000"/>
              <a:t>2</a:t>
            </a:r>
            <a:r>
              <a:rPr lang="en-US" sz="2400" b="1"/>
              <a:t>N)</a:t>
            </a:r>
            <a:r>
              <a:rPr lang="en-US"/>
              <a:t> </a:t>
            </a:r>
            <a:r>
              <a:rPr lang="en-US" b="1"/>
              <a:t>		</a:t>
            </a:r>
            <a:r>
              <a:rPr lang="en-US" sz="2400" b="1"/>
              <a:t>O(1)</a:t>
            </a:r>
          </a:p>
          <a:p>
            <a:pPr>
              <a:spcBef>
                <a:spcPct val="50000"/>
              </a:spcBef>
            </a:pPr>
            <a:endParaRPr lang="en-US" sz="2400" b="1"/>
          </a:p>
          <a:p>
            <a:pPr>
              <a:spcBef>
                <a:spcPct val="50000"/>
              </a:spcBef>
            </a:pPr>
            <a:r>
              <a:rPr lang="en-US" sz="2000" b="1">
                <a:solidFill>
                  <a:schemeClr val="accent2"/>
                </a:solidFill>
              </a:rPr>
              <a:t>TreeMaps are implemented with balanced binary trees </a:t>
            </a:r>
            <a:br>
              <a:rPr lang="en-US" sz="2000" b="1">
                <a:solidFill>
                  <a:schemeClr val="accent2"/>
                </a:solidFill>
              </a:rPr>
            </a:br>
            <a:r>
              <a:rPr lang="en-US" sz="2000" b="1">
                <a:solidFill>
                  <a:schemeClr val="accent2"/>
                </a:solidFill>
              </a:rPr>
              <a:t>(red/black trees ).</a:t>
            </a:r>
          </a:p>
          <a:p>
            <a:pPr>
              <a:spcBef>
                <a:spcPct val="50000"/>
              </a:spcBef>
            </a:pPr>
            <a:r>
              <a:rPr lang="en-US" sz="2000" b="1">
                <a:solidFill>
                  <a:schemeClr val="accent2"/>
                </a:solidFill>
              </a:rPr>
              <a:t>HashMaps are implemented with</a:t>
            </a:r>
            <a:r>
              <a:rPr lang="en-US" sz="2000">
                <a:solidFill>
                  <a:schemeClr val="accent2"/>
                </a:solidFill>
              </a:rPr>
              <a:t> </a:t>
            </a:r>
            <a:r>
              <a:rPr lang="en-US" sz="2000" b="1">
                <a:solidFill>
                  <a:schemeClr val="accent2"/>
                </a:solidFill>
              </a:rPr>
              <a:t>hash tables.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Map Runtimes</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6083" name="WordArt 2"/>
          <p:cNvSpPr>
            <a:spLocks noChangeArrowheads="1" noChangeShapeType="1" noTextEdit="1"/>
          </p:cNvSpPr>
          <p:nvPr/>
        </p:nvSpPr>
        <p:spPr bwMode="auto">
          <a:xfrm>
            <a:off x="1447800" y="4572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What is the Big-O?</a:t>
            </a:r>
          </a:p>
        </p:txBody>
      </p:sp>
      <p:sp>
        <p:nvSpPr>
          <p:cNvPr id="46084" name="WordArt 3"/>
          <p:cNvSpPr>
            <a:spLocks noChangeArrowheads="1" noChangeShapeType="1" noTextEdit="1"/>
          </p:cNvSpPr>
          <p:nvPr/>
        </p:nvSpPr>
        <p:spPr bwMode="auto">
          <a:xfrm>
            <a:off x="990600" y="1066800"/>
            <a:ext cx="7162800" cy="2286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a:rPr>
              <a:t>Now it is time for </a:t>
            </a:r>
          </a:p>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a:rPr>
              <a:t>another round of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7107" name="Rectangle 2"/>
          <p:cNvSpPr>
            <a:spLocks noChangeArrowheads="1"/>
          </p:cNvSpPr>
          <p:nvPr/>
        </p:nvSpPr>
        <p:spPr bwMode="auto">
          <a:xfrm>
            <a:off x="1524000" y="1600200"/>
            <a:ext cx="5530850" cy="2654300"/>
          </a:xfrm>
          <a:prstGeom prst="rect">
            <a:avLst/>
          </a:prstGeom>
          <a:noFill/>
          <a:ln w="9525">
            <a:noFill/>
            <a:miter lim="800000"/>
            <a:headEnd/>
            <a:tailEnd/>
          </a:ln>
        </p:spPr>
        <p:txBody>
          <a:bodyPr wrap="none" lIns="92075" tIns="46038" rIns="92075" bIns="46038">
            <a:spAutoFit/>
          </a:bodyPr>
          <a:lstStyle/>
          <a:p>
            <a:pPr eaLnBrk="0" hangingPunct="0"/>
            <a:r>
              <a:rPr lang="en-US" sz="3600" b="1"/>
              <a:t>int n = ray.size();</a:t>
            </a:r>
          </a:p>
          <a:p>
            <a:pPr eaLnBrk="0" hangingPunct="0"/>
            <a:r>
              <a:rPr lang="en-US" sz="3600" b="1"/>
              <a:t>Set s = new HashSet();</a:t>
            </a:r>
          </a:p>
          <a:p>
            <a:pPr eaLnBrk="0" hangingPunct="0"/>
            <a:r>
              <a:rPr lang="en-US" sz="3600" b="1"/>
              <a:t>for(int i=0; i&lt;n; i++)</a:t>
            </a:r>
          </a:p>
          <a:p>
            <a:pPr eaLnBrk="0" hangingPunct="0"/>
            <a:r>
              <a:rPr lang="en-US" sz="3600" b="1"/>
              <a:t>    s.add(ray.get(i));</a:t>
            </a:r>
          </a:p>
          <a:p>
            <a:pPr eaLnBrk="0" hangingPunct="0"/>
            <a:endParaRPr lang="en-US" sz="2400">
              <a:latin typeface="Arial" charset="0"/>
            </a:endParaRPr>
          </a:p>
        </p:txBody>
      </p:sp>
      <p:sp>
        <p:nvSpPr>
          <p:cNvPr id="47109" name="Rectangle 5"/>
          <p:cNvSpPr>
            <a:spLocks noChangeArrowheads="1"/>
          </p:cNvSpPr>
          <p:nvPr/>
        </p:nvSpPr>
        <p:spPr bwMode="auto">
          <a:xfrm>
            <a:off x="533400" y="4191000"/>
            <a:ext cx="8229600" cy="2227263"/>
          </a:xfrm>
          <a:prstGeom prst="rect">
            <a:avLst/>
          </a:prstGeom>
          <a:noFill/>
          <a:ln w="12700">
            <a:noFill/>
            <a:miter lim="800000"/>
            <a:headEnd type="none" w="sm" len="sm"/>
            <a:tailEnd type="none" w="sm" len="sm"/>
          </a:ln>
        </p:spPr>
        <p:txBody>
          <a:bodyPr>
            <a:spAutoFit/>
          </a:bodyPr>
          <a:lstStyle/>
          <a:p>
            <a:r>
              <a:rPr lang="en-US" b="1">
                <a:solidFill>
                  <a:srgbClr val="3333CC"/>
                </a:solidFill>
              </a:rPr>
              <a:t>Big O Notation – N</a:t>
            </a:r>
          </a:p>
          <a:p>
            <a:endParaRPr lang="en-US" b="1">
              <a:solidFill>
                <a:srgbClr val="3333CC"/>
              </a:solidFill>
            </a:endParaRPr>
          </a:p>
          <a:p>
            <a:r>
              <a:rPr lang="en-US" b="1"/>
              <a:t>The work needed to add each element</a:t>
            </a:r>
          </a:p>
          <a:p>
            <a:r>
              <a:rPr lang="en-US" b="1"/>
              <a:t>of ray to s would be N*1.  Ray has N items</a:t>
            </a:r>
          </a:p>
          <a:p>
            <a:r>
              <a:rPr lang="en-US" b="1"/>
              <a:t>and add() for HashSet has an O(1) bigO.</a:t>
            </a:r>
            <a:r>
              <a:rPr lang="en-US"/>
              <a:t> </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8131" name="Rectangle 2"/>
          <p:cNvSpPr>
            <a:spLocks noChangeArrowheads="1"/>
          </p:cNvSpPr>
          <p:nvPr/>
        </p:nvSpPr>
        <p:spPr bwMode="auto">
          <a:xfrm>
            <a:off x="1524000" y="1600200"/>
            <a:ext cx="5402263" cy="2654300"/>
          </a:xfrm>
          <a:prstGeom prst="rect">
            <a:avLst/>
          </a:prstGeom>
          <a:noFill/>
          <a:ln w="9525">
            <a:noFill/>
            <a:miter lim="800000"/>
            <a:headEnd/>
            <a:tailEnd/>
          </a:ln>
        </p:spPr>
        <p:txBody>
          <a:bodyPr wrap="none" lIns="92075" tIns="46038" rIns="92075" bIns="46038">
            <a:spAutoFit/>
          </a:bodyPr>
          <a:lstStyle/>
          <a:p>
            <a:pPr eaLnBrk="0" hangingPunct="0"/>
            <a:r>
              <a:rPr lang="en-US" sz="3600" b="1"/>
              <a:t>int n = ray.size();</a:t>
            </a:r>
          </a:p>
          <a:p>
            <a:pPr eaLnBrk="0" hangingPunct="0"/>
            <a:r>
              <a:rPr lang="en-US" sz="3600" b="1"/>
              <a:t>Set s = new TreeSet();</a:t>
            </a:r>
          </a:p>
          <a:p>
            <a:pPr eaLnBrk="0" hangingPunct="0"/>
            <a:r>
              <a:rPr lang="en-US" sz="3600" b="1"/>
              <a:t>for(int i=0; i&lt;n; i++)</a:t>
            </a:r>
          </a:p>
          <a:p>
            <a:pPr eaLnBrk="0" hangingPunct="0"/>
            <a:r>
              <a:rPr lang="en-US" sz="3600" b="1"/>
              <a:t>    s.add(ray.get(i));</a:t>
            </a:r>
          </a:p>
          <a:p>
            <a:pPr eaLnBrk="0" hangingPunct="0"/>
            <a:endParaRPr lang="en-US" sz="2400">
              <a:latin typeface="Arial" charset="0"/>
            </a:endParaRPr>
          </a:p>
        </p:txBody>
      </p:sp>
      <p:sp>
        <p:nvSpPr>
          <p:cNvPr id="48133" name="Rectangle 5"/>
          <p:cNvSpPr>
            <a:spLocks noChangeArrowheads="1"/>
          </p:cNvSpPr>
          <p:nvPr/>
        </p:nvSpPr>
        <p:spPr bwMode="auto">
          <a:xfrm>
            <a:off x="533400" y="4191000"/>
            <a:ext cx="8229600" cy="2227263"/>
          </a:xfrm>
          <a:prstGeom prst="rect">
            <a:avLst/>
          </a:prstGeom>
          <a:noFill/>
          <a:ln w="12700">
            <a:noFill/>
            <a:miter lim="800000"/>
            <a:headEnd type="none" w="sm" len="sm"/>
            <a:tailEnd type="none" w="sm" len="sm"/>
          </a:ln>
        </p:spPr>
        <p:txBody>
          <a:bodyPr>
            <a:spAutoFit/>
          </a:bodyPr>
          <a:lstStyle/>
          <a:p>
            <a:r>
              <a:rPr lang="en-US" b="1">
                <a:solidFill>
                  <a:srgbClr val="3333CC"/>
                </a:solidFill>
              </a:rPr>
              <a:t>Big O Notation – N*Log</a:t>
            </a:r>
            <a:r>
              <a:rPr lang="en-US" b="1" baseline="-25000">
                <a:solidFill>
                  <a:srgbClr val="3333CC"/>
                </a:solidFill>
              </a:rPr>
              <a:t>2</a:t>
            </a:r>
            <a:r>
              <a:rPr lang="en-US" b="1">
                <a:solidFill>
                  <a:srgbClr val="3333CC"/>
                </a:solidFill>
              </a:rPr>
              <a:t>(N)</a:t>
            </a:r>
          </a:p>
          <a:p>
            <a:endParaRPr lang="en-US" b="1">
              <a:solidFill>
                <a:srgbClr val="3333CC"/>
              </a:solidFill>
            </a:endParaRPr>
          </a:p>
          <a:p>
            <a:r>
              <a:rPr lang="en-US" b="1"/>
              <a:t>The work needed to add each element</a:t>
            </a:r>
          </a:p>
          <a:p>
            <a:r>
              <a:rPr lang="en-US" b="1"/>
              <a:t>of ray to s would be N * log</a:t>
            </a:r>
            <a:r>
              <a:rPr lang="en-US" b="1" baseline="-25000"/>
              <a:t>2</a:t>
            </a:r>
            <a:r>
              <a:rPr lang="en-US" b="1"/>
              <a:t>N.  Ray has N items and add() for TreeSet has a log</a:t>
            </a:r>
            <a:r>
              <a:rPr lang="en-US" b="1" baseline="-25000"/>
              <a:t>2</a:t>
            </a:r>
            <a:r>
              <a:rPr lang="en-US" b="1"/>
              <a:t> bigO.</a:t>
            </a:r>
            <a:r>
              <a:rPr lang="en-US"/>
              <a:t> </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49155" name="Text Box 2"/>
          <p:cNvSpPr txBox="1">
            <a:spLocks noChangeArrowheads="1"/>
          </p:cNvSpPr>
          <p:nvPr/>
        </p:nvSpPr>
        <p:spPr bwMode="auto">
          <a:xfrm>
            <a:off x="457200" y="1524000"/>
            <a:ext cx="8413750" cy="4638675"/>
          </a:xfrm>
          <a:prstGeom prst="rect">
            <a:avLst/>
          </a:prstGeom>
          <a:noFill/>
          <a:ln w="9525">
            <a:noFill/>
            <a:miter lim="800000"/>
            <a:headEnd/>
            <a:tailEnd/>
          </a:ln>
        </p:spPr>
        <p:txBody>
          <a:bodyPr wrap="none">
            <a:spAutoFit/>
          </a:bodyPr>
          <a:lstStyle/>
          <a:p>
            <a:pPr eaLnBrk="0" hangingPunct="0"/>
            <a:endParaRPr lang="en-US"/>
          </a:p>
          <a:p>
            <a:pPr eaLnBrk="0" hangingPunct="0"/>
            <a:endParaRPr lang="en-US"/>
          </a:p>
          <a:p>
            <a:pPr eaLnBrk="0" hangingPunct="0"/>
            <a:r>
              <a:rPr lang="en-US"/>
              <a:t>Name			Best Cast	Avg. Case	Worst</a:t>
            </a:r>
          </a:p>
          <a:p>
            <a:pPr eaLnBrk="0" hangingPunct="0"/>
            <a:endParaRPr lang="en-US" sz="1600" b="1" u="sng"/>
          </a:p>
          <a:p>
            <a:pPr eaLnBrk="0" hangingPunct="0"/>
            <a:r>
              <a:rPr lang="en-US" sz="1800"/>
              <a:t>Linear/Sequential Search	   O(1) 	 	O(N) 		O(N)</a:t>
            </a:r>
            <a:r>
              <a:rPr lang="en-US" sz="1400"/>
              <a:t>		</a:t>
            </a:r>
          </a:p>
          <a:p>
            <a:pPr eaLnBrk="0" hangingPunct="0"/>
            <a:endParaRPr lang="en-US" sz="1800"/>
          </a:p>
          <a:p>
            <a:pPr eaLnBrk="0" hangingPunct="0"/>
            <a:r>
              <a:rPr lang="en-US" sz="1800"/>
              <a:t>Binary Search		   O(1)	 	O( log</a:t>
            </a:r>
            <a:r>
              <a:rPr lang="en-US" sz="1800" baseline="-25000"/>
              <a:t>2</a:t>
            </a:r>
            <a:r>
              <a:rPr lang="en-US" sz="1800"/>
              <a:t> N )	O( log</a:t>
            </a:r>
            <a:r>
              <a:rPr lang="en-US" sz="1800" baseline="-25000"/>
              <a:t>2</a:t>
            </a:r>
            <a:r>
              <a:rPr lang="en-US" sz="1800"/>
              <a:t> N ) </a:t>
            </a:r>
          </a:p>
          <a:p>
            <a:pPr eaLnBrk="0" hangingPunct="0"/>
            <a:endParaRPr lang="en-US" sz="1800"/>
          </a:p>
          <a:p>
            <a:pPr eaLnBrk="0" hangingPunct="0"/>
            <a:endParaRPr lang="en-US" sz="1800"/>
          </a:p>
          <a:p>
            <a:pPr eaLnBrk="0" hangingPunct="0"/>
            <a:r>
              <a:rPr lang="en-US" sz="1800"/>
              <a:t>All searches have a best case run time of O(1) if written properly.</a:t>
            </a:r>
          </a:p>
          <a:p>
            <a:pPr eaLnBrk="0" hangingPunct="0"/>
            <a:r>
              <a:rPr lang="en-US" sz="1800"/>
              <a:t>You have to look at the code to determine if the search has the </a:t>
            </a:r>
          </a:p>
          <a:p>
            <a:pPr eaLnBrk="0" hangingPunct="0"/>
            <a:r>
              <a:rPr lang="en-US" sz="1800"/>
              <a:t>ability to find the item and return immediately.  If this case is present,</a:t>
            </a:r>
          </a:p>
          <a:p>
            <a:pPr eaLnBrk="0" hangingPunct="0"/>
            <a:r>
              <a:rPr lang="en-US" sz="1800"/>
              <a:t>the algorithm can have a best case of O(1).</a:t>
            </a:r>
          </a:p>
          <a:p>
            <a:pPr eaLnBrk="0" hangingPunct="0"/>
            <a:endParaRPr lang="en-US" sz="1800"/>
          </a:p>
          <a:p>
            <a:pPr eaLnBrk="0" hangingPunct="0"/>
            <a:endParaRPr lang="en-US" sz="180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50179" name="Text Box 2"/>
          <p:cNvSpPr txBox="1">
            <a:spLocks noChangeArrowheads="1"/>
          </p:cNvSpPr>
          <p:nvPr/>
        </p:nvSpPr>
        <p:spPr bwMode="auto">
          <a:xfrm>
            <a:off x="1219200" y="1143000"/>
            <a:ext cx="6591300" cy="3995738"/>
          </a:xfrm>
          <a:prstGeom prst="rect">
            <a:avLst/>
          </a:prstGeom>
          <a:noFill/>
          <a:ln w="9525">
            <a:noFill/>
            <a:miter lim="800000"/>
            <a:headEnd/>
            <a:tailEnd/>
          </a:ln>
        </p:spPr>
        <p:txBody>
          <a:bodyPr wrap="none">
            <a:spAutoFit/>
          </a:bodyPr>
          <a:lstStyle/>
          <a:p>
            <a:pPr eaLnBrk="0" hangingPunct="0"/>
            <a:endParaRPr lang="en-US"/>
          </a:p>
          <a:p>
            <a:pPr eaLnBrk="0" hangingPunct="0"/>
            <a:endParaRPr lang="en-US"/>
          </a:p>
          <a:p>
            <a:pPr eaLnBrk="0" hangingPunct="0"/>
            <a:r>
              <a:rPr lang="en-US"/>
              <a:t>Name		Best Case	Avg. Case	Worst</a:t>
            </a:r>
          </a:p>
          <a:p>
            <a:pPr eaLnBrk="0" hangingPunct="0"/>
            <a:endParaRPr lang="en-US" sz="1800"/>
          </a:p>
          <a:p>
            <a:pPr eaLnBrk="0" hangingPunct="0"/>
            <a:r>
              <a:rPr lang="en-US" sz="1800"/>
              <a:t>Selection Sort	 O(N</a:t>
            </a:r>
            <a:r>
              <a:rPr lang="en-US" sz="1800" baseline="30000"/>
              <a:t>2</a:t>
            </a:r>
            <a:r>
              <a:rPr lang="en-US" sz="1800"/>
              <a:t>) 		 O(N</a:t>
            </a:r>
            <a:r>
              <a:rPr lang="en-US" sz="1800" baseline="30000"/>
              <a:t>2</a:t>
            </a:r>
            <a:r>
              <a:rPr lang="en-US" sz="1800"/>
              <a:t>) 		O(N</a:t>
            </a:r>
            <a:r>
              <a:rPr lang="en-US" sz="1800" baseline="30000"/>
              <a:t>2</a:t>
            </a:r>
            <a:r>
              <a:rPr lang="en-US" sz="1800"/>
              <a:t>)</a:t>
            </a:r>
            <a:r>
              <a:rPr lang="en-US" sz="1400"/>
              <a:t>	</a:t>
            </a:r>
            <a:br>
              <a:rPr lang="en-US" sz="1400"/>
            </a:br>
            <a:r>
              <a:rPr lang="en-US" sz="1400"/>
              <a:t>	</a:t>
            </a:r>
            <a:br>
              <a:rPr lang="en-US" sz="1400"/>
            </a:br>
            <a:endParaRPr lang="en-US" sz="1400"/>
          </a:p>
          <a:p>
            <a:pPr eaLnBrk="0" hangingPunct="0"/>
            <a:r>
              <a:rPr lang="en-US" sz="1800"/>
              <a:t>Bubble Sort	 O(N</a:t>
            </a:r>
            <a:r>
              <a:rPr lang="en-US" sz="1800" baseline="30000"/>
              <a:t>2</a:t>
            </a:r>
            <a:r>
              <a:rPr lang="en-US" sz="1800"/>
              <a:t>) 		 O(N</a:t>
            </a:r>
            <a:r>
              <a:rPr lang="en-US" sz="1800" baseline="30000"/>
              <a:t>2</a:t>
            </a:r>
            <a:r>
              <a:rPr lang="en-US" sz="1800"/>
              <a:t>) 		O(N</a:t>
            </a:r>
            <a:r>
              <a:rPr lang="en-US" sz="1800" baseline="30000"/>
              <a:t>2</a:t>
            </a:r>
            <a:r>
              <a:rPr lang="en-US" sz="1800"/>
              <a:t>)</a:t>
            </a:r>
          </a:p>
          <a:p>
            <a:pPr eaLnBrk="0" hangingPunct="0"/>
            <a:r>
              <a:rPr lang="en-US" sz="1800"/>
              <a:t/>
            </a:r>
            <a:br>
              <a:rPr lang="en-US" sz="1800"/>
            </a:br>
            <a:r>
              <a:rPr lang="en-US" sz="1800"/>
              <a:t>Insertion Sort	 O(N) (@) 	 O(N</a:t>
            </a:r>
            <a:r>
              <a:rPr lang="en-US" sz="1800" baseline="30000"/>
              <a:t>2</a:t>
            </a:r>
            <a:r>
              <a:rPr lang="en-US" sz="1800"/>
              <a:t>) 		O(N</a:t>
            </a:r>
            <a:r>
              <a:rPr lang="en-US" sz="1800" baseline="30000"/>
              <a:t>2</a:t>
            </a:r>
            <a:r>
              <a:rPr lang="en-US" sz="1800"/>
              <a:t>)</a:t>
            </a:r>
          </a:p>
          <a:p>
            <a:pPr eaLnBrk="0" hangingPunct="0"/>
            <a:endParaRPr lang="en-US" sz="1800"/>
          </a:p>
          <a:p>
            <a:pPr eaLnBrk="0" hangingPunct="0"/>
            <a:r>
              <a:rPr lang="en-US" sz="1800"/>
              <a:t>@ If the data is sorted, Insertion sort will only make one pass </a:t>
            </a:r>
          </a:p>
          <a:p>
            <a:pPr eaLnBrk="0" hangingPunct="0"/>
            <a:r>
              <a:rPr lang="en-US" sz="1800"/>
              <a:t>  through the list.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51203" name="Text Box 2"/>
          <p:cNvSpPr txBox="1">
            <a:spLocks noChangeArrowheads="1"/>
          </p:cNvSpPr>
          <p:nvPr/>
        </p:nvSpPr>
        <p:spPr bwMode="auto">
          <a:xfrm>
            <a:off x="838200" y="1143000"/>
            <a:ext cx="6997700" cy="4546600"/>
          </a:xfrm>
          <a:prstGeom prst="rect">
            <a:avLst/>
          </a:prstGeom>
          <a:noFill/>
          <a:ln w="9525">
            <a:noFill/>
            <a:miter lim="800000"/>
            <a:headEnd/>
            <a:tailEnd/>
          </a:ln>
        </p:spPr>
        <p:txBody>
          <a:bodyPr wrap="none">
            <a:spAutoFit/>
          </a:bodyPr>
          <a:lstStyle/>
          <a:p>
            <a:pPr eaLnBrk="0" hangingPunct="0"/>
            <a:endParaRPr lang="en-US"/>
          </a:p>
          <a:p>
            <a:pPr eaLnBrk="0" hangingPunct="0"/>
            <a:endParaRPr lang="en-US"/>
          </a:p>
          <a:p>
            <a:pPr eaLnBrk="0" hangingPunct="0"/>
            <a:r>
              <a:rPr lang="en-US"/>
              <a:t>Name		Best Case	Avg. Case	Worst</a:t>
            </a:r>
          </a:p>
          <a:p>
            <a:pPr eaLnBrk="0" hangingPunct="0"/>
            <a:endParaRPr lang="en-US"/>
          </a:p>
          <a:p>
            <a:pPr eaLnBrk="0" hangingPunct="0"/>
            <a:r>
              <a:rPr lang="en-US" sz="1800"/>
              <a:t>Merge Sort	 O(N log</a:t>
            </a:r>
            <a:r>
              <a:rPr lang="en-US" sz="1800" baseline="-25000"/>
              <a:t>2</a:t>
            </a:r>
            <a:r>
              <a:rPr lang="en-US" sz="1800"/>
              <a:t> N ) 	 O(N log</a:t>
            </a:r>
            <a:r>
              <a:rPr lang="en-US" sz="1800" baseline="-25000"/>
              <a:t>2</a:t>
            </a:r>
            <a:r>
              <a:rPr lang="en-US" sz="1800"/>
              <a:t> N )	O(N log</a:t>
            </a:r>
            <a:r>
              <a:rPr lang="en-US" sz="1800" baseline="-25000"/>
              <a:t>2</a:t>
            </a:r>
            <a:r>
              <a:rPr lang="en-US" sz="1800"/>
              <a:t> N ) </a:t>
            </a:r>
          </a:p>
          <a:p>
            <a:pPr eaLnBrk="0" hangingPunct="0"/>
            <a:r>
              <a:rPr lang="en-US" sz="1800"/>
              <a:t/>
            </a:r>
            <a:br>
              <a:rPr lang="en-US" sz="1800"/>
            </a:br>
            <a:r>
              <a:rPr lang="en-US" sz="1800"/>
              <a:t>QuickSort	 O(N log</a:t>
            </a:r>
            <a:r>
              <a:rPr lang="en-US" sz="1800" baseline="-25000"/>
              <a:t>2</a:t>
            </a:r>
            <a:r>
              <a:rPr lang="en-US" sz="1800"/>
              <a:t> N ) 	 O(N log</a:t>
            </a:r>
            <a:r>
              <a:rPr lang="en-US" sz="1800" baseline="-25000"/>
              <a:t>2</a:t>
            </a:r>
            <a:r>
              <a:rPr lang="en-US" sz="1800"/>
              <a:t> N )	O(N</a:t>
            </a:r>
            <a:r>
              <a:rPr lang="en-US" sz="1800" baseline="30000"/>
              <a:t>2</a:t>
            </a:r>
            <a:r>
              <a:rPr lang="en-US" sz="1800"/>
              <a:t>) (@)</a:t>
            </a:r>
          </a:p>
          <a:p>
            <a:pPr eaLnBrk="0" hangingPunct="0"/>
            <a:r>
              <a:rPr lang="en-US" sz="1800"/>
              <a:t/>
            </a:r>
            <a:br>
              <a:rPr lang="en-US" sz="1800"/>
            </a:br>
            <a:r>
              <a:rPr lang="en-US" sz="1800"/>
              <a:t>Heap Sort	 O(N log</a:t>
            </a:r>
            <a:r>
              <a:rPr lang="en-US" sz="1800" baseline="-25000"/>
              <a:t>2</a:t>
            </a:r>
            <a:r>
              <a:rPr lang="en-US" sz="1800"/>
              <a:t> N ) 	 O(N log</a:t>
            </a:r>
            <a:r>
              <a:rPr lang="en-US" sz="1800" baseline="-25000"/>
              <a:t>2</a:t>
            </a:r>
            <a:r>
              <a:rPr lang="en-US" sz="1800"/>
              <a:t> N )	O(N log</a:t>
            </a:r>
            <a:r>
              <a:rPr lang="en-US" sz="1800" baseline="-25000"/>
              <a:t>2</a:t>
            </a:r>
            <a:r>
              <a:rPr lang="en-US" sz="1800"/>
              <a:t> N )</a:t>
            </a:r>
          </a:p>
          <a:p>
            <a:pPr eaLnBrk="0" hangingPunct="0"/>
            <a:endParaRPr lang="en-US" sz="1800"/>
          </a:p>
          <a:p>
            <a:pPr eaLnBrk="0" hangingPunct="0"/>
            <a:r>
              <a:rPr lang="en-US" sz="1800"/>
              <a:t>@ QuickSort can degenerate to N</a:t>
            </a:r>
            <a:r>
              <a:rPr lang="en-US" sz="1800" baseline="30000"/>
              <a:t>2</a:t>
            </a:r>
            <a:r>
              <a:rPr lang="en-US" sz="1800"/>
              <a:t>.   It typically will degenerate on</a:t>
            </a:r>
          </a:p>
          <a:p>
            <a:pPr eaLnBrk="0" hangingPunct="0"/>
            <a:r>
              <a:rPr lang="en-US" sz="1800"/>
              <a:t>sorted data if using a left or right pivot.   Using a median pivot will </a:t>
            </a:r>
          </a:p>
          <a:p>
            <a:pPr eaLnBrk="0" hangingPunct="0"/>
            <a:r>
              <a:rPr lang="en-US" sz="1800"/>
              <a:t>help tremendously, but QuickSort can still degenerate on certain</a:t>
            </a:r>
          </a:p>
          <a:p>
            <a:pPr eaLnBrk="0" hangingPunct="0"/>
            <a:r>
              <a:rPr lang="en-US" sz="1800"/>
              <a:t>sets of data.  The split position determines how QuickSort behaves.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graphicFrame>
        <p:nvGraphicFramePr>
          <p:cNvPr id="99384" name="Group 56"/>
          <p:cNvGraphicFramePr>
            <a:graphicFrameLocks noGrp="1"/>
          </p:cNvGraphicFramePr>
          <p:nvPr/>
        </p:nvGraphicFramePr>
        <p:xfrm>
          <a:off x="609600" y="533400"/>
          <a:ext cx="8077200" cy="4870451"/>
        </p:xfrm>
        <a:graphic>
          <a:graphicData uri="http://schemas.openxmlformats.org/drawingml/2006/table">
            <a:tbl>
              <a:tblPr/>
              <a:tblGrid>
                <a:gridCol w="3505200"/>
                <a:gridCol w="4572000"/>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Notation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constant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O(1)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logarithmic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O(log</a:t>
                      </a:r>
                      <a:r>
                        <a:rPr kumimoji="0" lang="en-US" sz="2000" b="1" i="0" u="none" strike="noStrike" cap="none" normalizeH="0" baseline="-25000" smtClean="0">
                          <a:ln>
                            <a:noFill/>
                          </a:ln>
                          <a:solidFill>
                            <a:schemeClr val="accent2"/>
                          </a:solidFill>
                          <a:effectLst/>
                          <a:latin typeface="Tahoma" pitchFamily="34" charset="0"/>
                        </a:rPr>
                        <a:t>2</a:t>
                      </a:r>
                      <a:r>
                        <a:rPr kumimoji="0" lang="en-US" sz="2000" b="1" i="0" u="none" strike="noStrike" cap="none" normalizeH="0" baseline="0" smtClean="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linear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linearithmic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O(N log</a:t>
                      </a:r>
                      <a:r>
                        <a:rPr kumimoji="0" lang="en-US" sz="2000" b="1" i="0" u="none" strike="noStrike" cap="none" normalizeH="0" baseline="-25000" smtClean="0">
                          <a:ln>
                            <a:noFill/>
                          </a:ln>
                          <a:solidFill>
                            <a:schemeClr val="accent2"/>
                          </a:solidFill>
                          <a:effectLst/>
                          <a:latin typeface="Tahoma" pitchFamily="34" charset="0"/>
                        </a:rPr>
                        <a:t>2</a:t>
                      </a:r>
                      <a:r>
                        <a:rPr kumimoji="0" lang="en-US" sz="2000" b="1" i="0" u="none" strike="noStrike" cap="none" normalizeH="0" baseline="0" smtClean="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quadratic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O(N</a:t>
                      </a:r>
                      <a:r>
                        <a:rPr kumimoji="0" lang="en-US" sz="2000" b="1" i="0" u="none" strike="noStrike" cap="none" normalizeH="0" baseline="30000" smtClean="0">
                          <a:ln>
                            <a:noFill/>
                          </a:ln>
                          <a:solidFill>
                            <a:schemeClr val="accent2"/>
                          </a:solidFill>
                          <a:effectLst/>
                          <a:latin typeface="Tahoma" pitchFamily="34" charset="0"/>
                        </a:rPr>
                        <a:t>2</a:t>
                      </a:r>
                      <a:r>
                        <a:rPr kumimoji="0" lang="en-US" sz="2000" b="1" i="0" u="none" strike="noStrike" cap="none" normalizeH="0" baseline="0" smtClean="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exponential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O(N</a:t>
                      </a:r>
                      <a:r>
                        <a:rPr kumimoji="0" lang="en-US" sz="2000" b="1" i="0" u="none" strike="noStrike" cap="none" normalizeH="0" baseline="30000" smtClean="0">
                          <a:ln>
                            <a:noFill/>
                          </a:ln>
                          <a:solidFill>
                            <a:schemeClr val="accent2"/>
                          </a:solidFill>
                          <a:effectLst/>
                          <a:latin typeface="Tahoma" pitchFamily="34" charset="0"/>
                        </a:rPr>
                        <a:t>n</a:t>
                      </a:r>
                      <a:r>
                        <a:rPr kumimoji="0" lang="en-US" sz="2000" b="1" i="0" u="none" strike="noStrike" cap="none" normalizeH="0" baseline="0" smtClean="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52228" name="Rectangle 6"/>
          <p:cNvSpPr>
            <a:spLocks noChangeArrowheads="1"/>
          </p:cNvSpPr>
          <p:nvPr/>
        </p:nvSpPr>
        <p:spPr bwMode="auto">
          <a:xfrm>
            <a:off x="1219200" y="1600200"/>
            <a:ext cx="6934200" cy="3886200"/>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en-US"/>
          </a:p>
        </p:txBody>
      </p:sp>
      <p:sp>
        <p:nvSpPr>
          <p:cNvPr id="52229" name="Line 7"/>
          <p:cNvSpPr>
            <a:spLocks noChangeShapeType="1"/>
          </p:cNvSpPr>
          <p:nvPr/>
        </p:nvSpPr>
        <p:spPr bwMode="auto">
          <a:xfrm flipV="1">
            <a:off x="1219200" y="1828800"/>
            <a:ext cx="6705600" cy="3657600"/>
          </a:xfrm>
          <a:prstGeom prst="line">
            <a:avLst/>
          </a:prstGeom>
          <a:noFill/>
          <a:ln w="50800">
            <a:solidFill>
              <a:srgbClr val="0000FF"/>
            </a:solidFill>
            <a:round/>
            <a:headEnd type="none" w="sm" len="sm"/>
            <a:tailEnd type="triangle" w="sm" len="sm"/>
          </a:ln>
        </p:spPr>
        <p:txBody>
          <a:bodyPr/>
          <a:lstStyle/>
          <a:p>
            <a:endParaRPr lang="en-US"/>
          </a:p>
        </p:txBody>
      </p:sp>
      <p:sp>
        <p:nvSpPr>
          <p:cNvPr id="52230" name="Text Box 8"/>
          <p:cNvSpPr txBox="1">
            <a:spLocks noChangeArrowheads="1"/>
          </p:cNvSpPr>
          <p:nvPr/>
        </p:nvSpPr>
        <p:spPr bwMode="auto">
          <a:xfrm>
            <a:off x="6858000" y="2590800"/>
            <a:ext cx="457200" cy="531813"/>
          </a:xfrm>
          <a:prstGeom prst="rect">
            <a:avLst/>
          </a:prstGeom>
          <a:noFill/>
          <a:ln w="12700">
            <a:solidFill>
              <a:srgbClr val="0000FF"/>
            </a:solidFill>
            <a:miter lim="800000"/>
            <a:headEnd type="none" w="sm" len="sm"/>
            <a:tailEnd type="none" w="sm" len="sm"/>
          </a:ln>
        </p:spPr>
        <p:txBody>
          <a:bodyPr>
            <a:spAutoFit/>
          </a:bodyPr>
          <a:lstStyle/>
          <a:p>
            <a:pPr>
              <a:spcBef>
                <a:spcPct val="50000"/>
              </a:spcBef>
            </a:pPr>
            <a:r>
              <a:rPr lang="en-US">
                <a:solidFill>
                  <a:srgbClr val="3333CC"/>
                </a:solidFill>
              </a:rPr>
              <a:t>N</a:t>
            </a:r>
          </a:p>
        </p:txBody>
      </p:sp>
      <p:sp>
        <p:nvSpPr>
          <p:cNvPr id="52231" name="Line 9"/>
          <p:cNvSpPr>
            <a:spLocks noChangeShapeType="1"/>
          </p:cNvSpPr>
          <p:nvPr/>
        </p:nvSpPr>
        <p:spPr bwMode="auto">
          <a:xfrm flipV="1">
            <a:off x="1219200" y="2057400"/>
            <a:ext cx="76200" cy="3429000"/>
          </a:xfrm>
          <a:prstGeom prst="line">
            <a:avLst/>
          </a:prstGeom>
          <a:noFill/>
          <a:ln w="50800">
            <a:solidFill>
              <a:srgbClr val="FF0000"/>
            </a:solidFill>
            <a:round/>
            <a:headEnd type="none" w="sm" len="sm"/>
            <a:tailEnd type="triangle" w="sm" len="sm"/>
          </a:ln>
        </p:spPr>
        <p:txBody>
          <a:bodyPr/>
          <a:lstStyle/>
          <a:p>
            <a:endParaRPr lang="en-US"/>
          </a:p>
        </p:txBody>
      </p:sp>
      <p:sp>
        <p:nvSpPr>
          <p:cNvPr id="52232" name="Text Box 10"/>
          <p:cNvSpPr txBox="1">
            <a:spLocks noChangeArrowheads="1"/>
          </p:cNvSpPr>
          <p:nvPr/>
        </p:nvSpPr>
        <p:spPr bwMode="auto">
          <a:xfrm>
            <a:off x="1447800" y="2133600"/>
            <a:ext cx="609600" cy="531813"/>
          </a:xfrm>
          <a:prstGeom prst="rect">
            <a:avLst/>
          </a:prstGeom>
          <a:noFill/>
          <a:ln w="12700">
            <a:solidFill>
              <a:srgbClr val="FF0000"/>
            </a:solidFill>
            <a:miter lim="800000"/>
            <a:headEnd type="none" w="sm" len="sm"/>
            <a:tailEnd type="none" w="sm" len="sm"/>
          </a:ln>
        </p:spPr>
        <p:txBody>
          <a:bodyPr>
            <a:spAutoFit/>
          </a:bodyPr>
          <a:lstStyle/>
          <a:p>
            <a:pPr>
              <a:spcBef>
                <a:spcPct val="50000"/>
              </a:spcBef>
            </a:pPr>
            <a:r>
              <a:rPr lang="en-US">
                <a:solidFill>
                  <a:srgbClr val="FF0000"/>
                </a:solidFill>
              </a:rPr>
              <a:t>N</a:t>
            </a:r>
            <a:r>
              <a:rPr lang="en-US" baseline="30000">
                <a:solidFill>
                  <a:srgbClr val="FF0000"/>
                </a:solidFill>
              </a:rPr>
              <a:t>2</a:t>
            </a:r>
          </a:p>
        </p:txBody>
      </p:sp>
      <p:sp>
        <p:nvSpPr>
          <p:cNvPr id="52233" name="Text Box 11"/>
          <p:cNvSpPr txBox="1">
            <a:spLocks noChangeArrowheads="1"/>
          </p:cNvSpPr>
          <p:nvPr/>
        </p:nvSpPr>
        <p:spPr bwMode="auto">
          <a:xfrm>
            <a:off x="304800" y="1676400"/>
            <a:ext cx="914400" cy="519113"/>
          </a:xfrm>
          <a:prstGeom prst="rect">
            <a:avLst/>
          </a:prstGeom>
          <a:noFill/>
          <a:ln w="12700">
            <a:noFill/>
            <a:miter lim="800000"/>
            <a:headEnd type="none" w="sm" len="sm"/>
            <a:tailEnd type="none" w="sm" len="sm"/>
          </a:ln>
        </p:spPr>
        <p:txBody>
          <a:bodyPr>
            <a:spAutoFit/>
          </a:bodyPr>
          <a:lstStyle/>
          <a:p>
            <a:pPr>
              <a:spcBef>
                <a:spcPct val="50000"/>
              </a:spcBef>
            </a:pPr>
            <a:r>
              <a:rPr lang="en-US"/>
              <a:t>time</a:t>
            </a:r>
          </a:p>
        </p:txBody>
      </p:sp>
      <p:sp>
        <p:nvSpPr>
          <p:cNvPr id="52234" name="Text Box 12"/>
          <p:cNvSpPr txBox="1">
            <a:spLocks noChangeArrowheads="1"/>
          </p:cNvSpPr>
          <p:nvPr/>
        </p:nvSpPr>
        <p:spPr bwMode="auto">
          <a:xfrm>
            <a:off x="6019800" y="5486400"/>
            <a:ext cx="1219200" cy="519113"/>
          </a:xfrm>
          <a:prstGeom prst="rect">
            <a:avLst/>
          </a:prstGeom>
          <a:noFill/>
          <a:ln w="12700">
            <a:noFill/>
            <a:miter lim="800000"/>
            <a:headEnd type="none" w="sm" len="sm"/>
            <a:tailEnd type="none" w="sm" len="sm"/>
          </a:ln>
        </p:spPr>
        <p:txBody>
          <a:bodyPr>
            <a:spAutoFit/>
          </a:bodyPr>
          <a:lstStyle/>
          <a:p>
            <a:pPr>
              <a:spcBef>
                <a:spcPct val="50000"/>
              </a:spcBef>
            </a:pPr>
            <a:r>
              <a:rPr lang="en-US"/>
              <a:t>items</a:t>
            </a:r>
          </a:p>
        </p:txBody>
      </p:sp>
      <p:sp>
        <p:nvSpPr>
          <p:cNvPr id="52235" name="Line 13"/>
          <p:cNvSpPr>
            <a:spLocks noChangeShapeType="1"/>
          </p:cNvSpPr>
          <p:nvPr/>
        </p:nvSpPr>
        <p:spPr bwMode="auto">
          <a:xfrm flipV="1">
            <a:off x="1295400" y="4648200"/>
            <a:ext cx="6324600" cy="838200"/>
          </a:xfrm>
          <a:prstGeom prst="line">
            <a:avLst/>
          </a:prstGeom>
          <a:noFill/>
          <a:ln w="50800">
            <a:solidFill>
              <a:srgbClr val="339966"/>
            </a:solidFill>
            <a:round/>
            <a:headEnd type="none" w="sm" len="sm"/>
            <a:tailEnd type="triangle" w="sm" len="sm"/>
          </a:ln>
        </p:spPr>
        <p:txBody>
          <a:bodyPr/>
          <a:lstStyle/>
          <a:p>
            <a:endParaRPr lang="en-US"/>
          </a:p>
        </p:txBody>
      </p:sp>
      <p:sp>
        <p:nvSpPr>
          <p:cNvPr id="52236" name="Text Box 14"/>
          <p:cNvSpPr txBox="1">
            <a:spLocks noChangeArrowheads="1"/>
          </p:cNvSpPr>
          <p:nvPr/>
        </p:nvSpPr>
        <p:spPr bwMode="auto">
          <a:xfrm>
            <a:off x="5486400" y="4191000"/>
            <a:ext cx="1066800" cy="531813"/>
          </a:xfrm>
          <a:prstGeom prst="rect">
            <a:avLst/>
          </a:prstGeom>
          <a:noFill/>
          <a:ln w="12700">
            <a:solidFill>
              <a:srgbClr val="339966"/>
            </a:solidFill>
            <a:miter lim="800000"/>
            <a:headEnd type="none" w="sm" len="sm"/>
            <a:tailEnd type="none" w="sm" len="sm"/>
          </a:ln>
        </p:spPr>
        <p:txBody>
          <a:bodyPr>
            <a:spAutoFit/>
          </a:bodyPr>
          <a:lstStyle/>
          <a:p>
            <a:pPr>
              <a:spcBef>
                <a:spcPct val="50000"/>
              </a:spcBef>
            </a:pPr>
            <a:r>
              <a:rPr lang="en-US">
                <a:solidFill>
                  <a:srgbClr val="006666"/>
                </a:solidFill>
              </a:rPr>
              <a:t>log</a:t>
            </a:r>
            <a:r>
              <a:rPr lang="en-US" baseline="-25000">
                <a:solidFill>
                  <a:srgbClr val="006666"/>
                </a:solidFill>
              </a:rPr>
              <a:t>2</a:t>
            </a:r>
            <a:r>
              <a:rPr lang="en-US">
                <a:solidFill>
                  <a:srgbClr val="006666"/>
                </a:solidFill>
              </a:rPr>
              <a:t>N</a:t>
            </a:r>
          </a:p>
        </p:txBody>
      </p:sp>
      <p:sp>
        <p:nvSpPr>
          <p:cNvPr id="52237" name="Text Box 15"/>
          <p:cNvSpPr txBox="1">
            <a:spLocks noChangeArrowheads="1"/>
          </p:cNvSpPr>
          <p:nvPr/>
        </p:nvSpPr>
        <p:spPr bwMode="auto">
          <a:xfrm>
            <a:off x="228600" y="6019800"/>
            <a:ext cx="3733800" cy="519113"/>
          </a:xfrm>
          <a:prstGeom prst="rect">
            <a:avLst/>
          </a:prstGeom>
          <a:noFill/>
          <a:ln w="12700">
            <a:noFill/>
            <a:miter lim="800000"/>
            <a:headEnd type="none" w="sm" len="sm"/>
            <a:tailEnd type="none" w="sm" len="sm"/>
          </a:ln>
        </p:spPr>
        <p:txBody>
          <a:bodyPr>
            <a:spAutoFit/>
          </a:bodyPr>
          <a:lstStyle/>
          <a:p>
            <a:pPr>
              <a:spcBef>
                <a:spcPct val="50000"/>
              </a:spcBef>
            </a:pPr>
            <a:r>
              <a:rPr lang="en-US"/>
              <a:t>This is very general.</a:t>
            </a:r>
          </a:p>
        </p:txBody>
      </p:sp>
      <p:sp>
        <p:nvSpPr>
          <p:cNvPr id="52238" name="Line 16"/>
          <p:cNvSpPr>
            <a:spLocks noChangeShapeType="1"/>
          </p:cNvSpPr>
          <p:nvPr/>
        </p:nvSpPr>
        <p:spPr bwMode="auto">
          <a:xfrm flipV="1">
            <a:off x="1219200" y="1752600"/>
            <a:ext cx="2286000" cy="3733800"/>
          </a:xfrm>
          <a:prstGeom prst="line">
            <a:avLst/>
          </a:prstGeom>
          <a:noFill/>
          <a:ln w="50800">
            <a:solidFill>
              <a:srgbClr val="800080"/>
            </a:solidFill>
            <a:round/>
            <a:headEnd type="none" w="sm" len="sm"/>
            <a:tailEnd type="triangle" w="sm" len="sm"/>
          </a:ln>
        </p:spPr>
        <p:txBody>
          <a:bodyPr/>
          <a:lstStyle/>
          <a:p>
            <a:endParaRPr lang="en-US"/>
          </a:p>
        </p:txBody>
      </p:sp>
      <p:sp>
        <p:nvSpPr>
          <p:cNvPr id="52239" name="Text Box 17"/>
          <p:cNvSpPr txBox="1">
            <a:spLocks noChangeArrowheads="1"/>
          </p:cNvSpPr>
          <p:nvPr/>
        </p:nvSpPr>
        <p:spPr bwMode="auto">
          <a:xfrm>
            <a:off x="3429000" y="2057400"/>
            <a:ext cx="1600200" cy="531813"/>
          </a:xfrm>
          <a:prstGeom prst="rect">
            <a:avLst/>
          </a:prstGeom>
          <a:noFill/>
          <a:ln w="12700">
            <a:solidFill>
              <a:srgbClr val="800080"/>
            </a:solidFill>
            <a:miter lim="800000"/>
            <a:headEnd type="none" w="sm" len="sm"/>
            <a:tailEnd type="none" w="sm" len="sm"/>
          </a:ln>
        </p:spPr>
        <p:txBody>
          <a:bodyPr>
            <a:spAutoFit/>
          </a:bodyPr>
          <a:lstStyle/>
          <a:p>
            <a:pPr>
              <a:spcBef>
                <a:spcPct val="50000"/>
              </a:spcBef>
            </a:pPr>
            <a:r>
              <a:rPr lang="en-US">
                <a:solidFill>
                  <a:srgbClr val="990099"/>
                </a:solidFill>
              </a:rPr>
              <a:t>N*log</a:t>
            </a:r>
            <a:r>
              <a:rPr lang="en-US" baseline="-25000">
                <a:solidFill>
                  <a:srgbClr val="990099"/>
                </a:solidFill>
              </a:rPr>
              <a:t>2</a:t>
            </a:r>
            <a:r>
              <a:rPr lang="en-US">
                <a:solidFill>
                  <a:srgbClr val="990099"/>
                </a:solidFill>
              </a:rPr>
              <a:t>N</a:t>
            </a:r>
          </a:p>
        </p:txBody>
      </p:sp>
      <p:sp>
        <p:nvSpPr>
          <p:cNvPr id="52240" name="Line 18"/>
          <p:cNvSpPr>
            <a:spLocks noChangeShapeType="1"/>
          </p:cNvSpPr>
          <p:nvPr/>
        </p:nvSpPr>
        <p:spPr bwMode="auto">
          <a:xfrm flipV="1">
            <a:off x="1295400" y="5486400"/>
            <a:ext cx="6324600" cy="0"/>
          </a:xfrm>
          <a:prstGeom prst="line">
            <a:avLst/>
          </a:prstGeom>
          <a:noFill/>
          <a:ln w="50800">
            <a:solidFill>
              <a:srgbClr val="FF6600"/>
            </a:solidFill>
            <a:round/>
            <a:headEnd type="none" w="sm" len="sm"/>
            <a:tailEnd type="triangle" w="sm" len="sm"/>
          </a:ln>
        </p:spPr>
        <p:txBody>
          <a:bodyPr/>
          <a:lstStyle/>
          <a:p>
            <a:endParaRPr lang="en-US"/>
          </a:p>
        </p:txBody>
      </p:sp>
      <p:sp>
        <p:nvSpPr>
          <p:cNvPr id="52241" name="Text Box 19"/>
          <p:cNvSpPr txBox="1">
            <a:spLocks noChangeArrowheads="1"/>
          </p:cNvSpPr>
          <p:nvPr/>
        </p:nvSpPr>
        <p:spPr bwMode="auto">
          <a:xfrm>
            <a:off x="7086600" y="4876800"/>
            <a:ext cx="381000" cy="531813"/>
          </a:xfrm>
          <a:prstGeom prst="rect">
            <a:avLst/>
          </a:prstGeom>
          <a:noFill/>
          <a:ln w="12700">
            <a:solidFill>
              <a:srgbClr val="FF6600"/>
            </a:solidFill>
            <a:miter lim="800000"/>
            <a:headEnd type="none" w="sm" len="sm"/>
            <a:tailEnd type="none" w="sm" len="sm"/>
          </a:ln>
        </p:spPr>
        <p:txBody>
          <a:bodyPr>
            <a:spAutoFit/>
          </a:bodyPr>
          <a:lstStyle/>
          <a:p>
            <a:pPr>
              <a:spcBef>
                <a:spcPct val="50000"/>
              </a:spcBef>
            </a:pPr>
            <a:r>
              <a:rPr lang="en-US">
                <a:solidFill>
                  <a:srgbClr val="FF6600"/>
                </a:solidFill>
              </a:rPr>
              <a:t>1</a:t>
            </a:r>
          </a:p>
        </p:txBody>
      </p:sp>
      <p:sp>
        <p:nvSpPr>
          <p:cNvPr id="18" name="Rectangle 17"/>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the Big O?</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BIG O NOTATION</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6387" name="Rectangle 2"/>
          <p:cNvSpPr>
            <a:spLocks noChangeArrowheads="1"/>
          </p:cNvSpPr>
          <p:nvPr/>
        </p:nvSpPr>
        <p:spPr bwMode="auto">
          <a:xfrm>
            <a:off x="1371600" y="1524000"/>
            <a:ext cx="6362700" cy="3935413"/>
          </a:xfrm>
          <a:prstGeom prst="rect">
            <a:avLst/>
          </a:prstGeom>
          <a:noFill/>
          <a:ln w="9525">
            <a:noFill/>
            <a:miter lim="800000"/>
            <a:headEnd/>
            <a:tailEnd/>
          </a:ln>
        </p:spPr>
        <p:txBody>
          <a:bodyPr wrap="none" lIns="92075" tIns="46038" rIns="92075" bIns="46038">
            <a:spAutoFit/>
          </a:bodyPr>
          <a:lstStyle/>
          <a:p>
            <a:pPr eaLnBrk="0" hangingPunct="0"/>
            <a:r>
              <a:rPr lang="en-US"/>
              <a:t>One of the main reasons for consulting</a:t>
            </a:r>
          </a:p>
          <a:p>
            <a:pPr eaLnBrk="0" hangingPunct="0"/>
            <a:r>
              <a:rPr lang="en-US"/>
              <a:t>Big-O is to make decisions about which</a:t>
            </a:r>
          </a:p>
          <a:p>
            <a:pPr eaLnBrk="0" hangingPunct="0"/>
            <a:r>
              <a:rPr lang="en-US"/>
              <a:t>algorithm to use for a particular job.  </a:t>
            </a:r>
          </a:p>
          <a:p>
            <a:pPr eaLnBrk="0" hangingPunct="0"/>
            <a:endParaRPr lang="en-US"/>
          </a:p>
          <a:p>
            <a:pPr eaLnBrk="0" hangingPunct="0"/>
            <a:r>
              <a:rPr lang="en-US"/>
              <a:t>If you are designing a program to </a:t>
            </a:r>
          </a:p>
          <a:p>
            <a:pPr eaLnBrk="0" hangingPunct="0"/>
            <a:r>
              <a:rPr lang="en-US"/>
              <a:t>sort 2 trillion data base records, writing</a:t>
            </a:r>
          </a:p>
          <a:p>
            <a:pPr eaLnBrk="0" hangingPunct="0"/>
            <a:r>
              <a:rPr lang="en-US"/>
              <a:t>an N</a:t>
            </a:r>
            <a:r>
              <a:rPr lang="en-US" baseline="30000"/>
              <a:t>2</a:t>
            </a:r>
            <a:r>
              <a:rPr lang="en-US"/>
              <a:t> sort instead of taking the time </a:t>
            </a:r>
          </a:p>
          <a:p>
            <a:pPr eaLnBrk="0" hangingPunct="0"/>
            <a:r>
              <a:rPr lang="en-US"/>
              <a:t>to design and write an N*LogN</a:t>
            </a:r>
          </a:p>
          <a:p>
            <a:pPr eaLnBrk="0" hangingPunct="0"/>
            <a:r>
              <a:rPr lang="en-US"/>
              <a:t>sort, could cost you your job. </a:t>
            </a:r>
            <a:endParaRPr lang="en-US" b="1"/>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Big O Notation</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7411" name="Rectangle 2"/>
          <p:cNvSpPr>
            <a:spLocks noChangeArrowheads="1"/>
          </p:cNvSpPr>
          <p:nvPr/>
        </p:nvSpPr>
        <p:spPr bwMode="auto">
          <a:xfrm>
            <a:off x="1219200" y="2057400"/>
            <a:ext cx="6896100" cy="1800225"/>
          </a:xfrm>
          <a:prstGeom prst="rect">
            <a:avLst/>
          </a:prstGeom>
          <a:noFill/>
          <a:ln w="9525">
            <a:noFill/>
            <a:miter lim="800000"/>
            <a:headEnd/>
            <a:tailEnd/>
          </a:ln>
        </p:spPr>
        <p:txBody>
          <a:bodyPr wrap="none" lIns="92075" tIns="46038" rIns="92075" bIns="46038">
            <a:spAutoFit/>
          </a:bodyPr>
          <a:lstStyle/>
          <a:p>
            <a:pPr eaLnBrk="0" hangingPunct="0"/>
            <a:r>
              <a:rPr lang="en-US"/>
              <a:t>In order to properly apply a BigO notation,</a:t>
            </a:r>
          </a:p>
          <a:p>
            <a:pPr eaLnBrk="0" hangingPunct="0"/>
            <a:r>
              <a:rPr lang="en-US"/>
              <a:t>it is important to analyze a piece of code</a:t>
            </a:r>
          </a:p>
          <a:p>
            <a:pPr eaLnBrk="0" hangingPunct="0"/>
            <a:r>
              <a:rPr lang="en-US"/>
              <a:t>to see what the code is doing and how </a:t>
            </a:r>
          </a:p>
          <a:p>
            <a:pPr eaLnBrk="0" hangingPunct="0"/>
            <a:r>
              <a:rPr lang="en-US"/>
              <a:t>many times it is doing it.</a:t>
            </a:r>
            <a:endParaRPr lang="en-US" b="1"/>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Analyzing Code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1"/>
          <p:cNvPicPr>
            <a:picLocks noChangeAspect="1" noChangeArrowheads="1"/>
          </p:cNvPicPr>
          <p:nvPr/>
        </p:nvPicPr>
        <p:blipFill>
          <a:blip r:embed="rId3" cstate="print"/>
          <a:srcRect/>
          <a:stretch>
            <a:fillRect/>
          </a:stretch>
        </p:blipFill>
        <p:spPr bwMode="auto">
          <a:xfrm>
            <a:off x="2133600" y="4191000"/>
            <a:ext cx="4953000" cy="21889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8435" name="Rectangle 2"/>
          <p:cNvSpPr>
            <a:spLocks noChangeArrowheads="1"/>
          </p:cNvSpPr>
          <p:nvPr/>
        </p:nvSpPr>
        <p:spPr bwMode="auto">
          <a:xfrm>
            <a:off x="1219200" y="1600200"/>
            <a:ext cx="4329113" cy="2654300"/>
          </a:xfrm>
          <a:prstGeom prst="rect">
            <a:avLst/>
          </a:prstGeom>
          <a:noFill/>
          <a:ln w="9525">
            <a:noFill/>
            <a:miter lim="800000"/>
            <a:headEnd/>
            <a:tailEnd/>
          </a:ln>
        </p:spPr>
        <p:txBody>
          <a:bodyPr wrap="none" lIns="92075" tIns="46038" rIns="92075" bIns="46038">
            <a:spAutoFit/>
          </a:bodyPr>
          <a:lstStyle/>
          <a:p>
            <a:pPr eaLnBrk="0" hangingPunct="0"/>
            <a:r>
              <a:rPr lang="en-US" b="1"/>
              <a:t>int fun = //some input</a:t>
            </a:r>
          </a:p>
          <a:p>
            <a:pPr eaLnBrk="0" hangingPunct="0"/>
            <a:r>
              <a:rPr lang="en-US" b="1"/>
              <a:t>if(fun&gt;30){</a:t>
            </a:r>
          </a:p>
          <a:p>
            <a:pPr eaLnBrk="0" hangingPunct="0"/>
            <a:r>
              <a:rPr lang="en-US" b="1"/>
              <a:t>   out.println("whoot");</a:t>
            </a:r>
          </a:p>
          <a:p>
            <a:pPr eaLnBrk="0" hangingPunct="0"/>
            <a:r>
              <a:rPr lang="en-US" b="1"/>
              <a:t>else if(fun&lt;=30){</a:t>
            </a:r>
            <a:br>
              <a:rPr lang="en-US" b="1"/>
            </a:br>
            <a:r>
              <a:rPr lang="en-US" b="1"/>
              <a:t>   out.println("fly");</a:t>
            </a:r>
          </a:p>
          <a:p>
            <a:pPr eaLnBrk="0" hangingPunct="0"/>
            <a:r>
              <a:rPr lang="en-US" b="1"/>
              <a:t>}</a:t>
            </a:r>
          </a:p>
        </p:txBody>
      </p:sp>
      <p:sp>
        <p:nvSpPr>
          <p:cNvPr id="18437" name="Text Box 4"/>
          <p:cNvSpPr txBox="1">
            <a:spLocks noChangeArrowheads="1"/>
          </p:cNvSpPr>
          <p:nvPr/>
        </p:nvSpPr>
        <p:spPr bwMode="auto">
          <a:xfrm>
            <a:off x="6477000" y="2971800"/>
            <a:ext cx="2133600" cy="1930400"/>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How much work can take place when this code runs?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Analyzing Code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19459" name="Rectangle 2"/>
          <p:cNvSpPr>
            <a:spLocks noChangeArrowheads="1"/>
          </p:cNvSpPr>
          <p:nvPr/>
        </p:nvSpPr>
        <p:spPr bwMode="auto">
          <a:xfrm>
            <a:off x="1219200" y="1600200"/>
            <a:ext cx="5688013" cy="4362450"/>
          </a:xfrm>
          <a:prstGeom prst="rect">
            <a:avLst/>
          </a:prstGeom>
          <a:noFill/>
          <a:ln w="9525">
            <a:noFill/>
            <a:miter lim="800000"/>
            <a:headEnd/>
            <a:tailEnd/>
          </a:ln>
        </p:spPr>
        <p:txBody>
          <a:bodyPr wrap="none" lIns="92075" tIns="46038" rIns="92075" bIns="46038">
            <a:spAutoFit/>
          </a:bodyPr>
          <a:lstStyle/>
          <a:p>
            <a:pPr eaLnBrk="0" hangingPunct="0"/>
            <a:r>
              <a:rPr lang="en-US" b="1"/>
              <a:t>int run = //some input</a:t>
            </a:r>
          </a:p>
          <a:p>
            <a:pPr eaLnBrk="0" hangingPunct="0"/>
            <a:r>
              <a:rPr lang="en-US" b="1"/>
              <a:t>for(int go=1; go&lt;=run; go++)</a:t>
            </a:r>
          </a:p>
          <a:p>
            <a:pPr eaLnBrk="0" hangingPunct="0"/>
            <a:r>
              <a:rPr lang="en-US" b="1"/>
              <a:t>{</a:t>
            </a:r>
          </a:p>
          <a:p>
            <a:pPr eaLnBrk="0" hangingPunct="0"/>
            <a:r>
              <a:rPr lang="en-US" b="1"/>
              <a:t>  int fun = //some input</a:t>
            </a:r>
          </a:p>
          <a:p>
            <a:pPr eaLnBrk="0" hangingPunct="0"/>
            <a:r>
              <a:rPr lang="en-US" b="1"/>
              <a:t>  if(fun&gt;30){</a:t>
            </a:r>
          </a:p>
          <a:p>
            <a:pPr eaLnBrk="0" hangingPunct="0"/>
            <a:r>
              <a:rPr lang="en-US" b="1"/>
              <a:t>     out.println("whoot");</a:t>
            </a:r>
          </a:p>
          <a:p>
            <a:pPr eaLnBrk="0" hangingPunct="0"/>
            <a:r>
              <a:rPr lang="en-US" b="1"/>
              <a:t>  else if(fun&lt;=30){</a:t>
            </a:r>
            <a:br>
              <a:rPr lang="en-US" b="1"/>
            </a:br>
            <a:r>
              <a:rPr lang="en-US" b="1"/>
              <a:t>     out.println("fly");</a:t>
            </a:r>
          </a:p>
          <a:p>
            <a:pPr eaLnBrk="0" hangingPunct="0"/>
            <a:r>
              <a:rPr lang="en-US" b="1"/>
              <a:t>  }</a:t>
            </a:r>
          </a:p>
          <a:p>
            <a:pPr eaLnBrk="0" hangingPunct="0"/>
            <a:r>
              <a:rPr lang="en-US" b="1"/>
              <a:t>}</a:t>
            </a:r>
          </a:p>
        </p:txBody>
      </p:sp>
      <p:sp>
        <p:nvSpPr>
          <p:cNvPr id="19461" name="Text Box 4"/>
          <p:cNvSpPr txBox="1">
            <a:spLocks noChangeArrowheads="1"/>
          </p:cNvSpPr>
          <p:nvPr/>
        </p:nvSpPr>
        <p:spPr bwMode="auto">
          <a:xfrm>
            <a:off x="6477000" y="2971800"/>
            <a:ext cx="2133600" cy="1930400"/>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How much work can take place when this code runs?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Analyzing Code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b="1" smtClean="0">
              <a:latin typeface="Times New Roman" pitchFamily="18" charset="0"/>
            </a:endParaRPr>
          </a:p>
          <a:p>
            <a:endParaRPr lang="en-US" smtClean="0"/>
          </a:p>
          <a:p>
            <a:endParaRPr lang="en-US" b="1" smtClean="0"/>
          </a:p>
          <a:p>
            <a:r>
              <a:rPr lang="en-US" b="1" smtClean="0"/>
              <a:t>© A+ Computer Science  -  www.apluscompsci.com</a:t>
            </a:r>
          </a:p>
        </p:txBody>
      </p:sp>
      <p:sp>
        <p:nvSpPr>
          <p:cNvPr id="20483" name="Rectangle 2"/>
          <p:cNvSpPr>
            <a:spLocks noChangeArrowheads="1"/>
          </p:cNvSpPr>
          <p:nvPr/>
        </p:nvSpPr>
        <p:spPr bwMode="auto">
          <a:xfrm>
            <a:off x="1219200" y="1600200"/>
            <a:ext cx="4117975" cy="3444875"/>
          </a:xfrm>
          <a:prstGeom prst="rect">
            <a:avLst/>
          </a:prstGeom>
          <a:noFill/>
          <a:ln w="9525">
            <a:noFill/>
            <a:miter lim="800000"/>
            <a:headEnd/>
            <a:tailEnd/>
          </a:ln>
        </p:spPr>
        <p:txBody>
          <a:bodyPr wrap="none" lIns="92075" tIns="46038" rIns="92075" bIns="46038">
            <a:spAutoFit/>
          </a:bodyPr>
          <a:lstStyle/>
          <a:p>
            <a:pPr eaLnBrk="0" hangingPunct="0"/>
            <a:r>
              <a:rPr lang="en-US" sz="2000" b="1"/>
              <a:t>int run = //some input</a:t>
            </a:r>
          </a:p>
          <a:p>
            <a:pPr eaLnBrk="0" hangingPunct="0"/>
            <a:endParaRPr lang="en-US" sz="2000" b="1"/>
          </a:p>
          <a:p>
            <a:pPr eaLnBrk="0" hangingPunct="0"/>
            <a:r>
              <a:rPr lang="en-US" sz="2000" b="1"/>
              <a:t>for(int go=1; go&lt;=run; go++)</a:t>
            </a:r>
          </a:p>
          <a:p>
            <a:pPr eaLnBrk="0" hangingPunct="0"/>
            <a:r>
              <a:rPr lang="en-US" sz="2000" b="1"/>
              <a:t>{</a:t>
            </a:r>
          </a:p>
          <a:p>
            <a:pPr eaLnBrk="0" hangingPunct="0"/>
            <a:r>
              <a:rPr lang="en-US" sz="2000" b="1"/>
              <a:t>  int fun = //some input</a:t>
            </a:r>
          </a:p>
          <a:p>
            <a:pPr eaLnBrk="0" hangingPunct="0"/>
            <a:r>
              <a:rPr lang="en-US" sz="2000" b="1"/>
              <a:t>  if(fun&gt;30){</a:t>
            </a:r>
          </a:p>
          <a:p>
            <a:pPr eaLnBrk="0" hangingPunct="0"/>
            <a:r>
              <a:rPr lang="en-US" sz="2000" b="1"/>
              <a:t>     out.println("whoot");</a:t>
            </a:r>
          </a:p>
          <a:p>
            <a:pPr eaLnBrk="0" hangingPunct="0"/>
            <a:r>
              <a:rPr lang="en-US" sz="2000" b="1"/>
              <a:t>  else if(fun&lt;=30){</a:t>
            </a:r>
            <a:br>
              <a:rPr lang="en-US" sz="2000" b="1"/>
            </a:br>
            <a:r>
              <a:rPr lang="en-US" sz="2000" b="1"/>
              <a:t>     out.println("fly");</a:t>
            </a:r>
          </a:p>
          <a:p>
            <a:pPr eaLnBrk="0" hangingPunct="0"/>
            <a:r>
              <a:rPr lang="en-US" sz="2000" b="1"/>
              <a:t>  }</a:t>
            </a:r>
          </a:p>
          <a:p>
            <a:pPr eaLnBrk="0" hangingPunct="0"/>
            <a:r>
              <a:rPr lang="en-US" sz="2000" b="1"/>
              <a:t>}</a:t>
            </a:r>
          </a:p>
        </p:txBody>
      </p:sp>
      <p:sp>
        <p:nvSpPr>
          <p:cNvPr id="20485" name="Text Box 4"/>
          <p:cNvSpPr txBox="1">
            <a:spLocks noChangeArrowheads="1"/>
          </p:cNvSpPr>
          <p:nvPr/>
        </p:nvSpPr>
        <p:spPr bwMode="auto">
          <a:xfrm>
            <a:off x="5562600" y="2133600"/>
            <a:ext cx="2743200" cy="469900"/>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Runs n times</a:t>
            </a:r>
          </a:p>
        </p:txBody>
      </p:sp>
      <p:sp>
        <p:nvSpPr>
          <p:cNvPr id="20486" name="Text Box 5"/>
          <p:cNvSpPr txBox="1">
            <a:spLocks noChangeArrowheads="1"/>
          </p:cNvSpPr>
          <p:nvPr/>
        </p:nvSpPr>
        <p:spPr bwMode="auto">
          <a:xfrm>
            <a:off x="4876800" y="3048000"/>
            <a:ext cx="2743200" cy="1200150"/>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Each time the loop runs, the if</a:t>
            </a:r>
            <a:br>
              <a:rPr lang="en-US" sz="2400" b="1">
                <a:solidFill>
                  <a:srgbClr val="CC0000"/>
                </a:solidFill>
              </a:rPr>
            </a:br>
            <a:r>
              <a:rPr lang="en-US" sz="2400" b="1">
                <a:solidFill>
                  <a:srgbClr val="CC0000"/>
                </a:solidFill>
              </a:rPr>
              <a:t>prints.</a:t>
            </a:r>
          </a:p>
        </p:txBody>
      </p:sp>
      <p:sp>
        <p:nvSpPr>
          <p:cNvPr id="20487" name="Text Box 6"/>
          <p:cNvSpPr txBox="1">
            <a:spLocks noChangeArrowheads="1"/>
          </p:cNvSpPr>
          <p:nvPr/>
        </p:nvSpPr>
        <p:spPr bwMode="auto">
          <a:xfrm>
            <a:off x="2362200" y="4800600"/>
            <a:ext cx="5486400" cy="469900"/>
          </a:xfrm>
          <a:prstGeom prst="rect">
            <a:avLst/>
          </a:prstGeom>
          <a:noFill/>
          <a:ln w="12700">
            <a:solidFill>
              <a:srgbClr val="800000"/>
            </a:solidFill>
            <a:miter lim="800000"/>
            <a:headEnd type="none" w="sm" len="sm"/>
            <a:tailEnd type="none" w="sm" len="sm"/>
          </a:ln>
        </p:spPr>
        <p:txBody>
          <a:bodyPr>
            <a:spAutoFit/>
          </a:bodyPr>
          <a:lstStyle/>
          <a:p>
            <a:pPr>
              <a:spcBef>
                <a:spcPct val="50000"/>
              </a:spcBef>
            </a:pPr>
            <a:r>
              <a:rPr lang="en-US" sz="2400" b="1">
                <a:solidFill>
                  <a:srgbClr val="CC0000"/>
                </a:solidFill>
              </a:rPr>
              <a:t>Total work – n(run) * 1</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b="1"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Analyzing Code</a:t>
            </a:r>
            <a:endParaRPr lang="en-US" sz="5400" b="1"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817</TotalTime>
  <Words>2304</Words>
  <Application>Microsoft Office PowerPoint</Application>
  <PresentationFormat>On-screen Show (4:3)</PresentationFormat>
  <Paragraphs>612</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BigO</dc:title>
  <dc:subject>BigO Notation</dc:subject>
  <dc:creator>A+ Computer Science</dc:creator>
  <cp:keywords>www.apluscompsci.com</cp:keywords>
  <dc:description>BigO Notation_x000d_
©A+ Computer Science_x000d_
www.apluscompsci.com</dc:description>
  <cp:lastModifiedBy>Stacey Armstrong</cp:lastModifiedBy>
  <cp:revision>427</cp:revision>
  <dcterms:created xsi:type="dcterms:W3CDTF">1995-06-17T23:31:02Z</dcterms:created>
  <dcterms:modified xsi:type="dcterms:W3CDTF">2017-02-24T00:10:38Z</dcterms:modified>
  <cp:category>www.apluscompsci.com</cp:category>
</cp:coreProperties>
</file>