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422" r:id="rId2"/>
    <p:sldId id="430" r:id="rId3"/>
    <p:sldId id="419" r:id="rId4"/>
    <p:sldId id="415" r:id="rId5"/>
    <p:sldId id="421" r:id="rId6"/>
    <p:sldId id="413" r:id="rId7"/>
    <p:sldId id="435" r:id="rId8"/>
    <p:sldId id="436" r:id="rId9"/>
    <p:sldId id="416" r:id="rId10"/>
    <p:sldId id="417" r:id="rId11"/>
    <p:sldId id="414" r:id="rId12"/>
    <p:sldId id="423" r:id="rId13"/>
    <p:sldId id="431" r:id="rId14"/>
    <p:sldId id="314" r:id="rId15"/>
    <p:sldId id="325" r:id="rId16"/>
    <p:sldId id="371" r:id="rId17"/>
    <p:sldId id="425" r:id="rId18"/>
    <p:sldId id="340" r:id="rId19"/>
    <p:sldId id="343" r:id="rId20"/>
    <p:sldId id="411" r:id="rId21"/>
    <p:sldId id="345" r:id="rId22"/>
    <p:sldId id="382" r:id="rId23"/>
    <p:sldId id="381" r:id="rId24"/>
    <p:sldId id="426" r:id="rId25"/>
    <p:sldId id="432" r:id="rId26"/>
    <p:sldId id="261" r:id="rId27"/>
    <p:sldId id="406" r:id="rId28"/>
    <p:sldId id="407" r:id="rId29"/>
    <p:sldId id="396" r:id="rId30"/>
    <p:sldId id="401" r:id="rId31"/>
    <p:sldId id="433" r:id="rId32"/>
    <p:sldId id="263" r:id="rId33"/>
    <p:sldId id="400" r:id="rId34"/>
    <p:sldId id="398" r:id="rId35"/>
    <p:sldId id="427" r:id="rId36"/>
    <p:sldId id="434" r:id="rId37"/>
    <p:sldId id="352" r:id="rId38"/>
    <p:sldId id="354" r:id="rId39"/>
    <p:sldId id="356" r:id="rId40"/>
    <p:sldId id="357" r:id="rId41"/>
    <p:sldId id="358" r:id="rId42"/>
    <p:sldId id="392" r:id="rId43"/>
    <p:sldId id="378" r:id="rId44"/>
    <p:sldId id="362" r:id="rId45"/>
    <p:sldId id="394" r:id="rId46"/>
    <p:sldId id="364" r:id="rId47"/>
    <p:sldId id="375" r:id="rId48"/>
    <p:sldId id="383" r:id="rId49"/>
    <p:sldId id="379" r:id="rId50"/>
    <p:sldId id="409" r:id="rId51"/>
    <p:sldId id="410" r:id="rId52"/>
    <p:sldId id="387" r:id="rId53"/>
    <p:sldId id="388" r:id="rId54"/>
    <p:sldId id="428" r:id="rId55"/>
    <p:sldId id="429" r:id="rId56"/>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CCFFFF"/>
    <a:srgbClr val="000099"/>
    <a:srgbClr val="FFFFCC"/>
    <a:srgbClr val="003366"/>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667" autoAdjust="0"/>
  </p:normalViewPr>
  <p:slideViewPr>
    <p:cSldViewPr>
      <p:cViewPr>
        <p:scale>
          <a:sx n="50" d="100"/>
          <a:sy n="50" d="100"/>
        </p:scale>
        <p:origin x="-2347"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ED520A1-D728-45C4-B250-3C281F3AA32E}" type="slidenum">
              <a:rPr lang="en-US"/>
              <a:pPr>
                <a:defRPr/>
              </a:pPr>
              <a:t>‹#›</a:t>
            </a:fld>
            <a:endParaRPr lang="en-US"/>
          </a:p>
        </p:txBody>
      </p:sp>
    </p:spTree>
    <p:extLst>
      <p:ext uri="{BB962C8B-B14F-4D97-AF65-F5344CB8AC3E}">
        <p14:creationId xmlns:p14="http://schemas.microsoft.com/office/powerpoint/2010/main" val="59156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60" name="Rectangle 103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9DA0890D-23DD-4E28-991C-206CA24B7D9D}" type="slidenum">
              <a:rPr lang="en-US" sz="1200"/>
              <a:pPr algn="r">
                <a:defRPr/>
              </a:pPr>
              <a:t>‹#›</a:t>
            </a:fld>
            <a:endParaRPr lang="en-US"/>
          </a:p>
        </p:txBody>
      </p:sp>
    </p:spTree>
    <p:extLst>
      <p:ext uri="{BB962C8B-B14F-4D97-AF65-F5344CB8AC3E}">
        <p14:creationId xmlns:p14="http://schemas.microsoft.com/office/powerpoint/2010/main" val="2875076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Collections</a:t>
            </a:r>
            <a:r>
              <a:rPr lang="en-US" sz="1600" smtClean="0"/>
              <a:t> class methods above are very useful methods for manipulating Java Collections.  </a:t>
            </a:r>
          </a:p>
          <a:p>
            <a:r>
              <a:rPr lang="en-US" sz="1600" smtClean="0">
                <a:latin typeface="Courier New" pitchFamily="49" charset="0"/>
              </a:rPr>
              <a:t>sort()</a:t>
            </a:r>
            <a:r>
              <a:rPr lang="en-US" sz="1600" smtClean="0"/>
              <a:t> will naturally order the items in the collection.</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fill()</a:t>
            </a:r>
            <a:r>
              <a:rPr lang="en-US" sz="1600" smtClean="0"/>
              <a:t> will fill in all spots in the array with a provided value.</a:t>
            </a:r>
          </a:p>
          <a:p>
            <a:r>
              <a:rPr lang="en-US" sz="1600" smtClean="0">
                <a:latin typeface="Courier New" pitchFamily="49" charset="0"/>
              </a:rPr>
              <a:t>rotate()</a:t>
            </a:r>
            <a:r>
              <a:rPr lang="en-US" sz="1600" smtClean="0"/>
              <a:t> will shift items to the left(- negative x) a specified amount or shift items to the right(+ positive x) a specified amount.</a:t>
            </a:r>
          </a:p>
          <a:p>
            <a:r>
              <a:rPr lang="en-US" sz="1600" smtClean="0">
                <a:latin typeface="Courier New" pitchFamily="49" charset="0"/>
              </a:rPr>
              <a:t>reverse()</a:t>
            </a:r>
            <a:r>
              <a:rPr lang="en-US" sz="1600" smtClean="0"/>
              <a:t> will reverse the order of all items.</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List interface which is implemented by the ArrayList class has many useful methods.</a:t>
            </a:r>
            <a:r>
              <a:rPr lang="en-US" sz="1600" smtClean="0"/>
              <a:t>  </a:t>
            </a:r>
          </a:p>
          <a:p>
            <a:r>
              <a:rPr lang="en-US" sz="1600" smtClean="0">
                <a:latin typeface="Courier New" pitchFamily="49" charset="0"/>
              </a:rPr>
              <a:t>indexOf() and contains()</a:t>
            </a:r>
            <a:r>
              <a:rPr lang="en-US" sz="1600" smtClean="0"/>
              <a:t>  will search a list for a specified item.</a:t>
            </a:r>
          </a:p>
          <a:p>
            <a:r>
              <a:rPr lang="en-US" sz="1600" smtClean="0">
                <a:latin typeface="Courier New" pitchFamily="49" charset="0"/>
              </a:rPr>
              <a:t>equals()</a:t>
            </a:r>
            <a:r>
              <a:rPr lang="en-US" sz="1600" smtClean="0"/>
              <a:t> will see if two lists contain the exact same items in the exact same order.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smtClean="0"/>
              <a:t>©A+ Computer Science     www.apluscompsci.com                 </a:t>
            </a:r>
            <a:fld id="{DC5D744A-5FC4-41A5-895E-95E35C9166FC}" type="slidenum">
              <a:rPr lang="en-US" smtClean="0"/>
              <a:pPr/>
              <a:t>55</a:t>
            </a:fld>
            <a:endParaRPr lang="en-US" smtClean="0"/>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indexOf</a:t>
            </a:r>
            <a:r>
              <a:rPr lang="en-US" sz="1600" dirty="0" smtClean="0">
                <a:latin typeface="Courier New" pitchFamily="49" charset="0"/>
              </a:rPr>
              <a:t>()</a:t>
            </a:r>
            <a:r>
              <a:rPr lang="en-US" sz="1600" dirty="0" smtClean="0"/>
              <a:t> and </a:t>
            </a:r>
            <a:r>
              <a:rPr lang="en-US" sz="1600" dirty="0" smtClean="0">
                <a:latin typeface="Courier New" pitchFamily="49" charset="0"/>
              </a:rPr>
              <a:t>contains()</a:t>
            </a:r>
            <a:r>
              <a:rPr lang="en-US" sz="1600" dirty="0" smtClean="0"/>
              <a:t> both search for a specified value.</a:t>
            </a:r>
          </a:p>
          <a:p>
            <a:r>
              <a:rPr lang="en-US" sz="1600" dirty="0" err="1" smtClean="0"/>
              <a:t>indexOf</a:t>
            </a:r>
            <a:r>
              <a:rPr lang="en-US" sz="1600" dirty="0" smtClean="0"/>
              <a:t>()</a:t>
            </a:r>
            <a:r>
              <a:rPr lang="en-US" sz="1600" baseline="0" dirty="0" smtClean="0"/>
              <a:t> will return -1 if not found or the position of the value if found.</a:t>
            </a:r>
          </a:p>
          <a:p>
            <a:r>
              <a:rPr lang="en-US" sz="1600" baseline="0" dirty="0" smtClean="0"/>
              <a:t>contains() will return true if found or false if not found.</a:t>
            </a:r>
          </a:p>
          <a:p>
            <a:r>
              <a:rPr lang="en-US" sz="1600" baseline="0" dirty="0" smtClean="0"/>
              <a:t>equals() checks to see if both groups have the same values in the same order.</a:t>
            </a:r>
            <a:endParaRPr lang="en-US" sz="1600" dirty="0" smtClean="0"/>
          </a:p>
          <a:p>
            <a:endParaRPr lang="en-US" sz="16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Arrays</a:t>
            </a:r>
            <a:r>
              <a:rPr lang="en-US" sz="1600" smtClean="0"/>
              <a:t> class methods above are very useful methods for manipulating Java arrays.  </a:t>
            </a:r>
          </a:p>
          <a:p>
            <a:r>
              <a:rPr lang="en-US" sz="1600" smtClean="0">
                <a:latin typeface="Courier New" pitchFamily="49" charset="0"/>
              </a:rPr>
              <a:t>sort()</a:t>
            </a:r>
            <a:r>
              <a:rPr lang="en-US" sz="1600" smtClean="0"/>
              <a:t> will naturally order the items in an array.</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equals()</a:t>
            </a:r>
            <a:r>
              <a:rPr lang="en-US" sz="1600" smtClean="0"/>
              <a:t> will see if two arrays contain the exact same items in the exact same order.</a:t>
            </a:r>
          </a:p>
          <a:p>
            <a:r>
              <a:rPr lang="en-US" sz="1600" smtClean="0">
                <a:latin typeface="Courier New" pitchFamily="49" charset="0"/>
              </a:rPr>
              <a:t>fill()</a:t>
            </a:r>
            <a:r>
              <a:rPr lang="en-US" sz="1600" smtClean="0"/>
              <a:t> will fill in all spots in the array with a provided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binarySearch</a:t>
            </a:r>
            <a:r>
              <a:rPr lang="en-US" sz="1600" dirty="0" smtClean="0">
                <a:latin typeface="Courier New" pitchFamily="49" charset="0"/>
              </a:rPr>
              <a:t>()</a:t>
            </a:r>
            <a:r>
              <a:rPr lang="en-US" sz="1600" dirty="0" smtClean="0"/>
              <a:t> will return the spot at which the item was found.   </a:t>
            </a:r>
            <a:endParaRPr lang="en-US" sz="1600" dirty="0" smtClean="0"/>
          </a:p>
          <a:p>
            <a:r>
              <a:rPr lang="en-US" sz="1600" dirty="0" err="1" smtClean="0"/>
              <a:t>binarySearch</a:t>
            </a:r>
            <a:r>
              <a:rPr lang="en-US" sz="1600" dirty="0" smtClean="0"/>
              <a:t>() </a:t>
            </a:r>
            <a:r>
              <a:rPr lang="en-US" sz="1600" dirty="0" smtClean="0"/>
              <a:t>will return -1 + -location(where the item should be) if the item was not present.</a:t>
            </a:r>
          </a:p>
          <a:p>
            <a:endParaRPr lang="en-US" sz="16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smtClean="0">
                <a:latin typeface="Courier New" pitchFamily="49" charset="0"/>
              </a:rPr>
              <a:t>equals() will check</a:t>
            </a:r>
            <a:r>
              <a:rPr lang="en-US" sz="1600" baseline="0" dirty="0" smtClean="0">
                <a:latin typeface="Courier New" pitchFamily="49" charset="0"/>
              </a:rPr>
              <a:t> to see if both groups have the same values in the same order.</a:t>
            </a:r>
            <a:endParaRPr lang="en-US" sz="1600" dirty="0" smtClean="0"/>
          </a:p>
          <a:p>
            <a:endParaRPr lang="en-US" sz="16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an array.</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283FF5-9F7E-4BA9-9FF1-51774E483A0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C27F65A-EDA8-4499-8BCC-07E3BEE55A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7C41EAC-276C-4FE5-BA01-38A103C51B6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8ABBFDD-C9B8-493E-98D2-D86AED396AF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5D1FC6-FE39-45BF-99EF-F4EC5C6254F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35B0476-C669-4D2D-AAA1-F39A64CF44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2FDA02-C21A-4B0C-8E4A-8E5D8C15C1EE}"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04C3BC9-3223-458A-80E3-2C7664420BF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560C16D-5E2E-48A7-98F7-BB4AE58763C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A7445B-5088-4BCC-BDFE-9B079D6552CC}"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DACC286-19AA-40A9-9D45-5D38BA56B6F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68E6347-81A3-436C-852A-8E2EE43258A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(2);</a:t>
            </a:r>
          </a:p>
          <a:p>
            <a:pPr algn="l"/>
            <a:r>
              <a:rPr lang="en-US" dirty="0" err="1"/>
              <a:t>ray.add</a:t>
            </a:r>
            <a:r>
              <a:rPr lang="en-US" dirty="0"/>
              <a:t>(13);</a:t>
            </a:r>
          </a:p>
          <a:p>
            <a:pPr algn="l"/>
            <a:r>
              <a:rPr lang="en-US" dirty="0" err="1"/>
              <a:t>ray.add</a:t>
            </a:r>
            <a:r>
              <a:rPr lang="en-US" dirty="0"/>
              <a:t>(-1);</a:t>
            </a:r>
          </a:p>
          <a:p>
            <a:pPr algn="l"/>
            <a:r>
              <a:rPr lang="en-US" dirty="0" err="1"/>
              <a:t>ray.add</a:t>
            </a:r>
            <a:r>
              <a:rPr lang="en-US" dirty="0"/>
              <a:t>(3);</a:t>
            </a:r>
          </a:p>
          <a:p>
            <a:pPr algn="l"/>
            <a:r>
              <a:rPr lang="en-US" dirty="0" err="1"/>
              <a:t>Collections.sort</a:t>
            </a:r>
            <a:r>
              <a:rPr lang="en-US" dirty="0"/>
              <a:t>(ray);</a:t>
            </a:r>
          </a:p>
          <a:p>
            <a:pPr algn="l"/>
            <a:endParaRPr lang="en-US" dirty="0"/>
          </a:p>
          <a:p>
            <a:pPr algn="l"/>
            <a:r>
              <a:rPr lang="en-US" dirty="0"/>
              <a:t>for(</a:t>
            </a:r>
            <a:r>
              <a:rPr lang="en-US" dirty="0" err="1"/>
              <a:t>int</a:t>
            </a:r>
            <a:r>
              <a:rPr lang="en-US" dirty="0"/>
              <a:t>  </a:t>
            </a:r>
            <a:r>
              <a:rPr lang="en-US" dirty="0" err="1"/>
              <a:t>num</a:t>
            </a:r>
            <a:r>
              <a:rPr lang="en-US" dirty="0"/>
              <a:t>  :  ray )</a:t>
            </a:r>
          </a:p>
          <a:p>
            <a:pPr algn="l"/>
            <a:r>
              <a:rPr lang="en-US" dirty="0"/>
              <a:t>   </a:t>
            </a:r>
            <a:r>
              <a:rPr lang="en-US" dirty="0" err="1"/>
              <a:t>out.println</a:t>
            </a:r>
            <a:r>
              <a:rPr lang="en-US" dirty="0"/>
              <a:t>(</a:t>
            </a:r>
            <a:r>
              <a:rPr lang="en-US" dirty="0" err="1"/>
              <a:t>num</a:t>
            </a:r>
            <a:r>
              <a:rPr lang="en-US" dirty="0"/>
              <a:t>);</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905000"/>
            <a:ext cx="9144000" cy="258532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sorts</a:t>
            </a: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.java</a:t>
            </a: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searches.java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c</a:t>
            </a:r>
            <a:r>
              <a:rPr lang="en-US" sz="5400" b="1" cap="none" spc="50" dirty="0" smtClean="0">
                <a:ln w="11430">
                  <a:solidFill>
                    <a:srgbClr val="FFFF00"/>
                  </a:solidFill>
                </a:ln>
                <a:solidFill>
                  <a:srgbClr val="FF3300"/>
                </a:solidFill>
                <a:effectLst>
                  <a:outerShdw blurRad="76200" dist="50800" dir="5400000" algn="tl" rotWithShape="0">
                    <a:srgbClr val="FFFF00">
                      <a:alpha val="65000"/>
                    </a:srgbClr>
                  </a:outerShdw>
                </a:effectLst>
              </a:rPr>
              <a:t>ollectionsmethods.java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smtClean="0">
                <a:latin typeface="Arial" charset="0"/>
              </a:rPr>
              <a:t>The </a:t>
            </a:r>
            <a:r>
              <a:rPr lang="en-US" dirty="0">
                <a:latin typeface="Arial" charset="0"/>
              </a:rPr>
              <a:t>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Linear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a:t>
            </a: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t>The </a:t>
            </a:r>
            <a:r>
              <a:rPr lang="en-US" dirty="0"/>
              <a:t>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Binary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dirty="0"/>
              <a:t>public static </a:t>
            </a:r>
            <a:r>
              <a:rPr lang="en-US" sz="2600" dirty="0" err="1"/>
              <a:t>int</a:t>
            </a:r>
            <a:r>
              <a:rPr lang="en-US" sz="2600" dirty="0"/>
              <a:t> </a:t>
            </a:r>
            <a:r>
              <a:rPr lang="en-US" sz="2600" dirty="0" err="1"/>
              <a:t>binarySearch</a:t>
            </a:r>
            <a:r>
              <a:rPr lang="en-US" sz="2600" dirty="0"/>
              <a:t> (</a:t>
            </a:r>
            <a:r>
              <a:rPr lang="en-US" sz="2600" dirty="0" err="1"/>
              <a:t>int</a:t>
            </a:r>
            <a:r>
              <a:rPr lang="en-US" sz="2600" dirty="0"/>
              <a:t> [] </a:t>
            </a:r>
            <a:r>
              <a:rPr lang="en-US" sz="2600" dirty="0" smtClean="0"/>
              <a:t>stuff, </a:t>
            </a:r>
            <a:r>
              <a:rPr lang="en-US" sz="2600" dirty="0" err="1"/>
              <a:t>int</a:t>
            </a:r>
            <a:r>
              <a:rPr lang="en-US" sz="2600" dirty="0"/>
              <a:t> v, </a:t>
            </a:r>
          </a:p>
          <a:p>
            <a:pPr algn="l"/>
            <a:r>
              <a:rPr lang="en-US" sz="2600" dirty="0"/>
              <a:t>                                                                  </a:t>
            </a:r>
            <a:r>
              <a:rPr lang="en-US" sz="2600" dirty="0" err="1"/>
              <a:t>int</a:t>
            </a:r>
            <a:r>
              <a:rPr lang="en-US" sz="2600" dirty="0"/>
              <a:t> b, </a:t>
            </a:r>
            <a:r>
              <a:rPr lang="en-US" sz="2600" dirty="0" err="1"/>
              <a:t>int</a:t>
            </a:r>
            <a:r>
              <a:rPr lang="en-US" sz="2600" dirty="0"/>
              <a:t> t )</a:t>
            </a:r>
          </a:p>
          <a:p>
            <a:pPr algn="l"/>
            <a:r>
              <a:rPr lang="en-US" sz="2600" dirty="0"/>
              <a:t>{</a:t>
            </a:r>
          </a:p>
          <a:p>
            <a:pPr algn="l"/>
            <a:r>
              <a:rPr lang="en-US" sz="2600" dirty="0"/>
              <a:t>   if(b&lt;=t)</a:t>
            </a:r>
          </a:p>
          <a:p>
            <a:pPr algn="l"/>
            <a:r>
              <a:rPr lang="en-US" sz="2600" dirty="0"/>
              <a:t>   {</a:t>
            </a:r>
          </a:p>
          <a:p>
            <a:pPr algn="l"/>
            <a:r>
              <a:rPr lang="en-US" sz="2600" dirty="0"/>
              <a:t>      </a:t>
            </a:r>
            <a:r>
              <a:rPr lang="en-US" sz="2600" dirty="0" err="1"/>
              <a:t>int</a:t>
            </a:r>
            <a:r>
              <a:rPr lang="en-US" sz="2600" dirty="0"/>
              <a:t> m = (b + t) / 2;</a:t>
            </a:r>
          </a:p>
          <a:p>
            <a:pPr algn="l"/>
            <a:r>
              <a:rPr lang="en-US" sz="2600" dirty="0"/>
              <a:t>      if (</a:t>
            </a:r>
            <a:r>
              <a:rPr lang="en-US" sz="2600" dirty="0" smtClean="0"/>
              <a:t>stuff[m</a:t>
            </a:r>
            <a:r>
              <a:rPr lang="en-US" sz="2600" dirty="0"/>
              <a:t>] == v)</a:t>
            </a:r>
          </a:p>
          <a:p>
            <a:pPr algn="l"/>
            <a:r>
              <a:rPr lang="en-US" sz="2600" dirty="0"/>
              <a:t>          return m;</a:t>
            </a:r>
          </a:p>
          <a:p>
            <a:pPr algn="l"/>
            <a:r>
              <a:rPr lang="en-US" sz="2600" dirty="0"/>
              <a:t>      if (</a:t>
            </a:r>
            <a:r>
              <a:rPr lang="en-US" sz="2600" dirty="0" smtClean="0"/>
              <a:t>stuff[m</a:t>
            </a:r>
            <a:r>
              <a:rPr lang="en-US" sz="2600" dirty="0"/>
              <a:t>] &gt; v)</a:t>
            </a:r>
          </a:p>
          <a:p>
            <a:pPr algn="l"/>
            <a:r>
              <a:rPr lang="en-US" sz="2600" dirty="0"/>
              <a:t>            return </a:t>
            </a:r>
            <a:r>
              <a:rPr lang="en-US" sz="2600" dirty="0" err="1" smtClean="0"/>
              <a:t>binarySearch</a:t>
            </a:r>
            <a:r>
              <a:rPr lang="en-US" sz="2600" dirty="0" smtClean="0"/>
              <a:t>(stuff, </a:t>
            </a:r>
            <a:r>
              <a:rPr lang="en-US" sz="2600" dirty="0"/>
              <a:t>v, b, m-1);</a:t>
            </a:r>
          </a:p>
          <a:p>
            <a:pPr algn="l"/>
            <a:r>
              <a:rPr lang="en-US" sz="2600" dirty="0"/>
              <a:t>      return </a:t>
            </a:r>
            <a:r>
              <a:rPr lang="en-US" sz="2600" dirty="0" err="1" smtClean="0"/>
              <a:t>binarySearch</a:t>
            </a:r>
            <a:r>
              <a:rPr lang="en-US" sz="2600" dirty="0" smtClean="0"/>
              <a:t>(stuff, </a:t>
            </a:r>
            <a:r>
              <a:rPr lang="en-US" sz="2600" dirty="0"/>
              <a:t>v, m+1, t);</a:t>
            </a:r>
          </a:p>
          <a:p>
            <a:pPr algn="l"/>
            <a:r>
              <a:rPr lang="en-US" sz="2600" dirty="0"/>
              <a:t>   }</a:t>
            </a:r>
          </a:p>
          <a:p>
            <a:pPr algn="l"/>
            <a:r>
              <a:rPr lang="en-US" sz="2600" dirty="0"/>
              <a:t>   return -1;</a:t>
            </a:r>
          </a:p>
          <a:p>
            <a:pPr algn="l"/>
            <a:r>
              <a:rPr lang="en-US" sz="2600" dirty="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a:t>
            </a:r>
            <a:r>
              <a:rPr lang="en-US" sz="2600" dirty="0" smtClean="0"/>
              <a:t>30</a:t>
            </a:r>
            <a:endParaRPr lang="en-US" sz="2600" dirty="0"/>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The </a:t>
            </a:r>
            <a:r>
              <a:rPr lang="en-US" dirty="0">
                <a:latin typeface="Arial" charset="0"/>
              </a:rPr>
              <a:t>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a:t>
            </a:r>
            <a:r>
              <a:rPr lang="en-US" sz="2000" dirty="0" smtClean="0"/>
              <a:t>stuff </a:t>
            </a:r>
            <a:r>
              <a:rPr lang="en-US" sz="2000" dirty="0"/>
              <a:t>)</a:t>
            </a:r>
            <a:br>
              <a:rPr lang="en-US" sz="2000" dirty="0"/>
            </a:br>
            <a:r>
              <a:rPr lang="en-US" sz="2000" dirty="0"/>
              <a:t>{</a:t>
            </a:r>
          </a:p>
          <a:p>
            <a:pPr algn="l"/>
            <a:r>
              <a:rPr lang="en-US" sz="2000" dirty="0"/>
              <a:t>      for(</a:t>
            </a:r>
            <a:r>
              <a:rPr lang="en-US" sz="2000" dirty="0" err="1"/>
              <a:t>int</a:t>
            </a:r>
            <a:r>
              <a:rPr lang="en-US" sz="2000" dirty="0"/>
              <a:t> i=0; i&lt; </a:t>
            </a:r>
            <a:r>
              <a:rPr lang="en-US" sz="2000" dirty="0" smtClean="0"/>
              <a:t>stuff.length-1</a:t>
            </a:r>
            <a:r>
              <a:rPr lang="en-US" sz="2000" dirty="0"/>
              <a:t>; i++){</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smtClean="0"/>
              <a:t>stuff.length</a:t>
            </a:r>
            <a:r>
              <a:rPr lang="en-US" sz="2000" dirty="0"/>
              <a:t>; j++)</a:t>
            </a:r>
          </a:p>
          <a:p>
            <a:pPr algn="l"/>
            <a:r>
              <a:rPr lang="en-US" sz="2000" dirty="0"/>
              <a:t>        {</a:t>
            </a:r>
          </a:p>
          <a:p>
            <a:pPr algn="l"/>
            <a:r>
              <a:rPr lang="en-US" sz="2000" dirty="0"/>
              <a:t>           </a:t>
            </a:r>
            <a:r>
              <a:rPr lang="en-US" sz="2000" dirty="0" smtClean="0"/>
              <a:t>if( stuff[j</a:t>
            </a:r>
            <a:r>
              <a:rPr lang="en-US" sz="2000" dirty="0"/>
              <a:t>] &lt;  </a:t>
            </a:r>
            <a:r>
              <a:rPr lang="en-US" sz="2000" dirty="0" smtClean="0"/>
              <a:t>stuff[min</a:t>
            </a:r>
            <a:r>
              <a:rPr lang="en-US" sz="2000" dirty="0"/>
              <a:t>])</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a:t>
            </a:r>
            <a:r>
              <a:rPr lang="en-US" sz="2000" dirty="0" smtClean="0"/>
              <a:t>stuff[min</a:t>
            </a:r>
            <a:r>
              <a:rPr lang="en-US" sz="2000" dirty="0"/>
              <a:t>];</a:t>
            </a:r>
          </a:p>
          <a:p>
            <a:pPr algn="l"/>
            <a:r>
              <a:rPr lang="en-US" sz="2000" dirty="0"/>
              <a:t>	 </a:t>
            </a:r>
            <a:r>
              <a:rPr lang="en-US" sz="2000" dirty="0" smtClean="0"/>
              <a:t>stuff[min</a:t>
            </a:r>
            <a:r>
              <a:rPr lang="en-US" sz="2000" dirty="0"/>
              <a:t>] = </a:t>
            </a:r>
            <a:r>
              <a:rPr lang="en-US" sz="2000" dirty="0" smtClean="0"/>
              <a:t>stuff[i</a:t>
            </a:r>
            <a:r>
              <a:rPr lang="en-US" sz="2000" dirty="0"/>
              <a:t>];</a:t>
            </a:r>
          </a:p>
          <a:p>
            <a:pPr algn="l"/>
            <a:r>
              <a:rPr lang="en-US" sz="2000" dirty="0"/>
              <a:t>	 </a:t>
            </a:r>
            <a:r>
              <a:rPr lang="en-US" sz="2000" dirty="0" smtClean="0"/>
              <a:t>stuff[i</a:t>
            </a:r>
            <a:r>
              <a:rPr lang="en-US" sz="2000" dirty="0"/>
              <a:t>] = temp;   </a:t>
            </a:r>
            <a:r>
              <a:rPr lang="en-US" sz="2000" dirty="0">
                <a:solidFill>
                  <a:srgbClr val="009900"/>
                </a:solidFill>
              </a:rPr>
              <a:t>	//put smallest in pos i</a:t>
            </a: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4475" name="Group 27"/>
          <p:cNvGraphicFramePr>
            <a:graphicFrameLocks noGrp="1"/>
          </p:cNvGraphicFramePr>
          <p:nvPr>
            <p:extLst>
              <p:ext uri="{D42A27DB-BD31-4B8C-83A1-F6EECF244321}">
                <p14:modId xmlns:p14="http://schemas.microsoft.com/office/powerpoint/2010/main" val="2410540689"/>
              </p:ext>
            </p:extLst>
          </p:nvPr>
        </p:nvGraphicFramePr>
        <p:xfrm>
          <a:off x="609600" y="533400"/>
          <a:ext cx="8077200" cy="4013518"/>
        </p:xfrm>
        <a:graphic>
          <a:graphicData uri="http://schemas.openxmlformats.org/drawingml/2006/table">
            <a:tbl>
              <a:tblPr/>
              <a:tblGrid>
                <a:gridCol w="2514600"/>
                <a:gridCol w="5562600"/>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smtClean="0">
                          <a:ln>
                            <a:noFill/>
                          </a:ln>
                          <a:solidFill>
                            <a:srgbClr val="FF0000"/>
                          </a:solidFill>
                          <a:effectLst/>
                          <a:latin typeface="Tahoma" pitchFamily="34" charset="0"/>
                        </a:rPr>
                        <a:t>List and String</a:t>
                      </a:r>
                      <a:endParaRPr kumimoji="0" lang="en-US" sz="3600" b="1" i="0" u="none" strike="noStrike" cap="none" normalizeH="0" baseline="0" dirty="0" smtClean="0">
                        <a:ln>
                          <a:noFill/>
                        </a:ln>
                        <a:solidFill>
                          <a:srgbClr val="FF0000"/>
                        </a:solidFill>
                        <a:effectLst/>
                        <a:latin typeface="Tahoma"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a:t>
                      </a:r>
                      <a:r>
                        <a:rPr kumimoji="0" lang="en-US" sz="2800" b="1" i="0" u="none" strike="noStrike" cap="none" normalizeH="0" baseline="0" dirty="0" smtClean="0">
                          <a:ln>
                            <a:noFill/>
                          </a:ln>
                          <a:solidFill>
                            <a:srgbClr val="006600"/>
                          </a:solidFill>
                          <a:effectLst/>
                          <a:latin typeface="Tahoma" pitchFamily="34" charset="0"/>
                        </a:rPr>
                        <a:t>search methods</a:t>
                      </a:r>
                      <a:endParaRPr kumimoji="0" lang="en-US" sz="2800" b="1" i="0" u="none" strike="noStrike" cap="none" normalizeH="0" baseline="0" dirty="0" smtClean="0">
                        <a:ln>
                          <a:noFill/>
                        </a:ln>
                        <a:solidFill>
                          <a:srgbClr val="006600"/>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accent2"/>
                          </a:solidFill>
                          <a:effectLst/>
                          <a:latin typeface="Tahoma" pitchFamily="34" charset="0"/>
                        </a:rPr>
                        <a:t>indexOf</a:t>
                      </a:r>
                      <a:r>
                        <a:rPr kumimoji="0" lang="en-US" sz="2000" b="1" i="0" u="none" strike="noStrike" cap="none" normalizeH="0" baseline="0" dirty="0" smtClean="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-1 if not found</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x exists in list</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smtClean="0">
                <a:latin typeface="Arial" charset="0"/>
              </a:rPr>
              <a:t>The </a:t>
            </a:r>
            <a:r>
              <a:rPr lang="en-US" dirty="0">
                <a:latin typeface="Arial" charset="0"/>
              </a:rPr>
              <a:t>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5" name="Text Box 2"/>
          <p:cNvSpPr txBox="1">
            <a:spLocks noChangeArrowheads="1"/>
          </p:cNvSpPr>
          <p:nvPr/>
        </p:nvSpPr>
        <p:spPr bwMode="auto">
          <a:xfrm>
            <a:off x="188492" y="243840"/>
            <a:ext cx="8940268" cy="6555641"/>
          </a:xfrm>
          <a:prstGeom prst="rect">
            <a:avLst/>
          </a:prstGeom>
          <a:noFill/>
          <a:ln w="9525">
            <a:noFill/>
            <a:miter lim="800000"/>
            <a:headEnd/>
            <a:tailEnd/>
          </a:ln>
        </p:spPr>
        <p:txBody>
          <a:bodyPr wrap="none">
            <a:spAutoFit/>
          </a:bodyPr>
          <a:lstStyle/>
          <a:p>
            <a:pPr algn="l"/>
            <a:r>
              <a:rPr lang="en-US" dirty="0"/>
              <a:t>public static void </a:t>
            </a:r>
            <a:r>
              <a:rPr lang="en-US" dirty="0" err="1"/>
              <a:t>insertionSortC</a:t>
            </a:r>
            <a:r>
              <a:rPr lang="en-US" dirty="0"/>
              <a:t>( </a:t>
            </a:r>
            <a:endParaRPr lang="en-US" dirty="0" smtClean="0"/>
          </a:p>
          <a:p>
            <a:pPr algn="l"/>
            <a:r>
              <a:rPr lang="en-US" dirty="0"/>
              <a:t> </a:t>
            </a:r>
            <a:r>
              <a:rPr lang="en-US" dirty="0" smtClean="0"/>
              <a:t>                                          Comparable</a:t>
            </a:r>
            <a:r>
              <a:rPr lang="en-US" dirty="0"/>
              <a:t>[] stuff)</a:t>
            </a:r>
          </a:p>
          <a:p>
            <a:pPr algn="l"/>
            <a:r>
              <a:rPr lang="en-US" dirty="0"/>
              <a:t>{</a:t>
            </a:r>
          </a:p>
          <a:p>
            <a:pPr algn="l"/>
            <a:r>
              <a:rPr lang="en-US" dirty="0"/>
              <a:t>   for(</a:t>
            </a:r>
            <a:r>
              <a:rPr lang="en-US" dirty="0" err="1"/>
              <a:t>int</a:t>
            </a:r>
            <a:r>
              <a:rPr lang="en-US" dirty="0"/>
              <a:t> i=1; i&lt; </a:t>
            </a:r>
            <a:r>
              <a:rPr lang="en-US" dirty="0" err="1"/>
              <a:t>stuff.length</a:t>
            </a:r>
            <a:r>
              <a:rPr lang="en-US" dirty="0"/>
              <a:t>; ++i)</a:t>
            </a:r>
          </a:p>
          <a:p>
            <a:pPr algn="l"/>
            <a:r>
              <a:rPr lang="en-US" dirty="0"/>
              <a:t>   {</a:t>
            </a:r>
          </a:p>
          <a:p>
            <a:pPr algn="l"/>
            <a:r>
              <a:rPr lang="en-US" dirty="0"/>
              <a:t>      Comparable </a:t>
            </a:r>
            <a:r>
              <a:rPr lang="en-US" dirty="0" err="1"/>
              <a:t>val</a:t>
            </a:r>
            <a:r>
              <a:rPr lang="en-US" dirty="0"/>
              <a:t> = stuff[i];</a:t>
            </a:r>
          </a:p>
          <a:p>
            <a:pPr algn="l"/>
            <a:r>
              <a:rPr lang="en-US" dirty="0"/>
              <a:t>      </a:t>
            </a:r>
            <a:r>
              <a:rPr lang="en-US" dirty="0" err="1"/>
              <a:t>int</a:t>
            </a:r>
            <a:r>
              <a:rPr lang="en-US" dirty="0"/>
              <a:t> j=i;</a:t>
            </a:r>
          </a:p>
          <a:p>
            <a:pPr algn="l"/>
            <a:r>
              <a:rPr lang="en-US" dirty="0"/>
              <a:t>      while( j&gt;0 &amp;&amp; </a:t>
            </a:r>
            <a:r>
              <a:rPr lang="en-US" dirty="0" err="1"/>
              <a:t>val.compareTo</a:t>
            </a:r>
            <a:r>
              <a:rPr lang="en-US" dirty="0"/>
              <a:t>(stuff[j-1])&lt;0 )</a:t>
            </a:r>
          </a:p>
          <a:p>
            <a:pPr algn="l"/>
            <a:r>
              <a:rPr lang="en-US" dirty="0"/>
              <a:t>      {         </a:t>
            </a:r>
          </a:p>
          <a:p>
            <a:pPr algn="l"/>
            <a:r>
              <a:rPr lang="en-US" dirty="0"/>
              <a:t>         stuff[j]=stuff[j-1];</a:t>
            </a:r>
          </a:p>
          <a:p>
            <a:pPr algn="l"/>
            <a:r>
              <a:rPr lang="en-US" dirty="0"/>
              <a:t>         j--;</a:t>
            </a:r>
          </a:p>
          <a:p>
            <a:pPr algn="l"/>
            <a:r>
              <a:rPr lang="en-US" dirty="0"/>
              <a:t>      }</a:t>
            </a:r>
          </a:p>
          <a:p>
            <a:pPr algn="l"/>
            <a:r>
              <a:rPr lang="en-US" dirty="0"/>
              <a:t>      stuff[j]=</a:t>
            </a:r>
            <a:r>
              <a:rPr lang="en-US" dirty="0" err="1"/>
              <a:t>val</a:t>
            </a:r>
            <a:r>
              <a:rPr lang="en-US" dirty="0"/>
              <a:t>;</a:t>
            </a:r>
          </a:p>
          <a:p>
            <a:pPr algn="l"/>
            <a:r>
              <a:rPr lang="en-US" dirty="0"/>
              <a:t>   }</a:t>
            </a:r>
          </a:p>
          <a:p>
            <a:pPr algn="l"/>
            <a:r>
              <a:rPr lang="en-US" dirty="0"/>
              <a:t>}	</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smtClean="0">
                <a:latin typeface="Arial" charset="0"/>
              </a:rPr>
              <a:t>Quick </a:t>
            </a:r>
            <a:r>
              <a:rPr lang="en-US" b="0" dirty="0">
                <a:latin typeface="Arial" charset="0"/>
              </a:rPr>
              <a:t>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1605786"/>
            <a:ext cx="8305800" cy="2677656"/>
          </a:xfrm>
          <a:prstGeom prst="rect">
            <a:avLst/>
          </a:prstGeom>
          <a:noFill/>
          <a:ln w="9525">
            <a:noFill/>
            <a:miter lim="800000"/>
            <a:headEnd/>
            <a:tailEnd/>
          </a:ln>
        </p:spPr>
        <p:txBody>
          <a:bodyPr>
            <a:spAutoFit/>
          </a:bodyPr>
          <a:lstStyle/>
          <a:p>
            <a:pPr algn="l"/>
            <a:r>
              <a:rPr lang="en-US" sz="2400" dirty="0"/>
              <a:t>String s  = </a:t>
            </a:r>
            <a:r>
              <a:rPr lang="en-US" sz="2400" dirty="0" smtClean="0"/>
              <a:t>"</a:t>
            </a:r>
            <a:r>
              <a:rPr lang="en-US" sz="2400" dirty="0" smtClean="0"/>
              <a:t>apluscompsci.com</a:t>
            </a:r>
            <a:r>
              <a:rPr lang="en-US" sz="2400" dirty="0" smtClean="0"/>
              <a:t>";</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(".com") );   </a:t>
            </a:r>
          </a:p>
          <a:p>
            <a:pPr algn="l"/>
            <a:r>
              <a:rPr lang="en-US" sz="2400" dirty="0" err="1" smtClean="0"/>
              <a:t>System.out.println</a:t>
            </a:r>
            <a:r>
              <a:rPr lang="en-US" sz="2400" dirty="0" smtClean="0"/>
              <a:t>( </a:t>
            </a:r>
            <a:r>
              <a:rPr lang="en-US" sz="2400" dirty="0" err="1" smtClean="0"/>
              <a:t>s.contains</a:t>
            </a:r>
            <a:r>
              <a:rPr lang="en-US" sz="2400" dirty="0" smtClean="0"/>
              <a:t>("comp") );   </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("p") );   </a:t>
            </a:r>
            <a:r>
              <a:rPr lang="en-US" sz="2400" dirty="0" err="1"/>
              <a:t>System.out.println</a:t>
            </a:r>
            <a:r>
              <a:rPr lang="en-US" sz="2400" dirty="0"/>
              <a:t>( </a:t>
            </a:r>
            <a:r>
              <a:rPr lang="en-US" sz="2400" dirty="0" err="1"/>
              <a:t>s.indexOf</a:t>
            </a:r>
            <a:r>
              <a:rPr lang="en-US" sz="2400" dirty="0" smtClean="0"/>
              <a:t>("x") </a:t>
            </a:r>
            <a:r>
              <a:rPr lang="en-US" sz="2400" dirty="0"/>
              <a:t>);</a:t>
            </a:r>
            <a:r>
              <a:rPr lang="en-US" sz="2400" dirty="0" smtClean="0"/>
              <a:t> </a:t>
            </a:r>
            <a:endParaRPr lang="en-US" sz="2400" dirty="0"/>
          </a:p>
          <a:p>
            <a:pPr algn="l"/>
            <a:r>
              <a:rPr lang="en-US" sz="2400" dirty="0" err="1"/>
              <a:t>System.out.println</a:t>
            </a:r>
            <a:r>
              <a:rPr lang="en-US" sz="2400" dirty="0"/>
              <a:t>( </a:t>
            </a:r>
            <a:r>
              <a:rPr lang="en-US" sz="2400" dirty="0" err="1" smtClean="0"/>
              <a:t>s.equals</a:t>
            </a:r>
            <a:r>
              <a:rPr lang="en-US" sz="2400" dirty="0" smtClean="0"/>
              <a:t>("</a:t>
            </a:r>
            <a:r>
              <a:rPr lang="en-US" sz="2400" dirty="0"/>
              <a:t>x") ); </a:t>
            </a:r>
          </a:p>
          <a:p>
            <a:pPr algn="l"/>
            <a:endParaRPr lang="en-US" sz="2400" dirty="0"/>
          </a:p>
        </p:txBody>
      </p:sp>
      <p:sp>
        <p:nvSpPr>
          <p:cNvPr id="22534" name="Text Box 5"/>
          <p:cNvSpPr txBox="1">
            <a:spLocks noChangeArrowheads="1"/>
          </p:cNvSpPr>
          <p:nvPr/>
        </p:nvSpPr>
        <p:spPr bwMode="auto">
          <a:xfrm>
            <a:off x="6766560" y="2970143"/>
            <a:ext cx="2057400" cy="3293209"/>
          </a:xfrm>
          <a:prstGeom prst="rect">
            <a:avLst/>
          </a:prstGeom>
          <a:noFill/>
          <a:ln w="12700">
            <a:solidFill>
              <a:srgbClr val="993300"/>
            </a:solidFill>
            <a:miter lim="800000"/>
            <a:headEnd type="none" w="sm" len="sm"/>
            <a:tailEnd type="none" w="sm" len="sm"/>
          </a:ln>
        </p:spPr>
        <p:txBody>
          <a:bodyPr wrap="square">
            <a:spAutoFit/>
          </a:bodyPr>
          <a:lstStyle/>
          <a:p>
            <a:pPr algn="l">
              <a:spcBef>
                <a:spcPct val="50000"/>
              </a:spcBef>
            </a:pPr>
            <a:r>
              <a:rPr lang="en-US" sz="3200" u="sng" dirty="0">
                <a:solidFill>
                  <a:srgbClr val="FF0000"/>
                </a:solidFill>
              </a:rPr>
              <a:t>OUTPUT</a:t>
            </a:r>
          </a:p>
          <a:p>
            <a:pPr algn="l">
              <a:spcBef>
                <a:spcPct val="50000"/>
              </a:spcBef>
            </a:pPr>
            <a:r>
              <a:rPr lang="en-US" sz="3200" dirty="0" smtClean="0"/>
              <a:t>12</a:t>
            </a:r>
            <a:br>
              <a:rPr lang="en-US" sz="3200" dirty="0" smtClean="0"/>
            </a:br>
            <a:r>
              <a:rPr lang="en-US" sz="3200" dirty="0" smtClean="0"/>
              <a:t>true</a:t>
            </a:r>
            <a:br>
              <a:rPr lang="en-US" sz="3200" dirty="0" smtClean="0"/>
            </a:br>
            <a:r>
              <a:rPr lang="en-US" sz="3200" dirty="0" smtClean="0"/>
              <a:t>1</a:t>
            </a:r>
            <a:br>
              <a:rPr lang="en-US" sz="3200" dirty="0" smtClean="0"/>
            </a:br>
            <a:r>
              <a:rPr lang="en-US" sz="3200" dirty="0" smtClean="0"/>
              <a:t>-1</a:t>
            </a:r>
            <a:br>
              <a:rPr lang="en-US" sz="3200" dirty="0" smtClean="0"/>
            </a:br>
            <a:r>
              <a:rPr lang="en-US" sz="3200" dirty="0" smtClean="0"/>
              <a:t>false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dirty="0"/>
              <a:t>void</a:t>
            </a:r>
            <a:r>
              <a:rPr lang="en-US" b="0" dirty="0"/>
              <a:t> </a:t>
            </a:r>
            <a:r>
              <a:rPr lang="en-US" b="0" dirty="0" err="1"/>
              <a:t>quickSort</a:t>
            </a:r>
            <a:r>
              <a:rPr lang="en-US" b="0" dirty="0"/>
              <a:t>(Comparable[] stuff, </a:t>
            </a:r>
            <a:r>
              <a:rPr lang="en-US" dirty="0" err="1"/>
              <a:t>int</a:t>
            </a:r>
            <a:r>
              <a:rPr lang="en-US" b="0" dirty="0"/>
              <a:t> low, </a:t>
            </a:r>
            <a:r>
              <a:rPr lang="en-US" dirty="0" err="1"/>
              <a:t>int</a:t>
            </a:r>
            <a:r>
              <a:rPr lang="en-US" b="0" dirty="0"/>
              <a:t> high)</a:t>
            </a:r>
          </a:p>
          <a:p>
            <a:pPr algn="l"/>
            <a:r>
              <a:rPr lang="en-US" b="0" dirty="0"/>
              <a:t>{</a:t>
            </a:r>
          </a:p>
          <a:p>
            <a:pPr algn="l"/>
            <a:r>
              <a:rPr lang="en-US" dirty="0"/>
              <a:t>  if</a:t>
            </a:r>
            <a:r>
              <a:rPr lang="en-US" b="0" dirty="0"/>
              <a:t> (low &lt; high)</a:t>
            </a:r>
          </a:p>
          <a:p>
            <a:pPr algn="l"/>
            <a:r>
              <a:rPr lang="en-US" b="0" dirty="0"/>
              <a:t>  {</a:t>
            </a:r>
          </a:p>
          <a:p>
            <a:pPr algn="l"/>
            <a:r>
              <a:rPr lang="en-US" dirty="0"/>
              <a:t>    </a:t>
            </a:r>
            <a:r>
              <a:rPr lang="en-US" dirty="0" err="1"/>
              <a:t>int</a:t>
            </a:r>
            <a:r>
              <a:rPr lang="en-US" b="0" dirty="0"/>
              <a:t> spot = partition(stuff, low, high);</a:t>
            </a:r>
          </a:p>
          <a:p>
            <a:pPr algn="l"/>
            <a:r>
              <a:rPr lang="en-US" b="0" dirty="0"/>
              <a:t>    </a:t>
            </a:r>
            <a:r>
              <a:rPr lang="en-US" b="0" dirty="0" err="1"/>
              <a:t>quickSort</a:t>
            </a:r>
            <a:r>
              <a:rPr lang="en-US" b="0" dirty="0"/>
              <a:t>(stuff, low, spot);</a:t>
            </a:r>
          </a:p>
          <a:p>
            <a:pPr algn="l"/>
            <a:r>
              <a:rPr lang="en-US" b="0" dirty="0"/>
              <a:t>    </a:t>
            </a:r>
            <a:r>
              <a:rPr lang="en-US" b="0" dirty="0" err="1"/>
              <a:t>quickSort</a:t>
            </a:r>
            <a:r>
              <a:rPr lang="en-US" b="0" dirty="0"/>
              <a:t>(stuff, spot+1, high);</a:t>
            </a:r>
          </a:p>
          <a:p>
            <a:pPr algn="l"/>
            <a:r>
              <a:rPr lang="en-US" b="0" dirty="0"/>
              <a:t>  }</a:t>
            </a:r>
          </a:p>
          <a:p>
            <a:pPr algn="l"/>
            <a:r>
              <a:rPr lang="en-US" b="0" dirty="0"/>
              <a:t>}</a:t>
            </a:r>
          </a:p>
          <a:p>
            <a:pPr algn="l"/>
            <a:endParaRPr lang="en-US" b="0" dirty="0"/>
          </a:p>
          <a:p>
            <a:pPr algn="l"/>
            <a:r>
              <a:rPr lang="en-US" dirty="0" err="1">
                <a:solidFill>
                  <a:srgbClr val="FF3300"/>
                </a:solidFill>
              </a:rPr>
              <a:t>Arrays.sort</a:t>
            </a:r>
            <a:r>
              <a:rPr lang="en-US" dirty="0">
                <a:solidFill>
                  <a:srgbClr val="FF3300"/>
                </a:solidFill>
              </a:rPr>
              <a:t>( ) uses the </a:t>
            </a:r>
            <a:r>
              <a:rPr lang="en-US" dirty="0" err="1">
                <a:solidFill>
                  <a:srgbClr val="FF3300"/>
                </a:solidFill>
              </a:rPr>
              <a:t>quickSort</a:t>
            </a:r>
            <a:r>
              <a:rPr lang="en-US" dirty="0">
                <a:solidFill>
                  <a:srgbClr val="FF3300"/>
                </a:solidFill>
              </a:rPr>
              <a:t> </a:t>
            </a:r>
          </a:p>
          <a:p>
            <a:pPr algn="l"/>
            <a:r>
              <a:rPr lang="en-US" dirty="0">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4" name="Text Box 3"/>
          <p:cNvSpPr txBox="1">
            <a:spLocks noChangeArrowheads="1"/>
          </p:cNvSpPr>
          <p:nvPr/>
        </p:nvSpPr>
        <p:spPr bwMode="auto">
          <a:xfrm>
            <a:off x="509830" y="1334810"/>
            <a:ext cx="8124340" cy="4708981"/>
          </a:xfrm>
          <a:prstGeom prst="rect">
            <a:avLst/>
          </a:prstGeom>
          <a:noFill/>
          <a:ln w="9525">
            <a:noFill/>
            <a:miter lim="800000"/>
            <a:headEnd/>
            <a:tailEnd/>
          </a:ln>
        </p:spPr>
        <p:txBody>
          <a:bodyPr wrap="none">
            <a:spAutoFit/>
          </a:bodyPr>
          <a:lstStyle/>
          <a:p>
            <a:pPr algn="l"/>
            <a:r>
              <a:rPr lang="en-US" sz="2000" dirty="0"/>
              <a:t>public static </a:t>
            </a:r>
            <a:r>
              <a:rPr lang="en-US" sz="2000" dirty="0" err="1"/>
              <a:t>int</a:t>
            </a:r>
            <a:r>
              <a:rPr lang="en-US" sz="2000" dirty="0"/>
              <a:t> partition(Comparable[] stuff, </a:t>
            </a:r>
            <a:r>
              <a:rPr lang="en-US" sz="2000" dirty="0" err="1"/>
              <a:t>int</a:t>
            </a:r>
            <a:r>
              <a:rPr lang="en-US" sz="2000" dirty="0"/>
              <a:t> </a:t>
            </a:r>
            <a:r>
              <a:rPr lang="en-US" sz="2000" dirty="0" smtClean="0"/>
              <a:t>bot, </a:t>
            </a:r>
            <a:r>
              <a:rPr lang="en-US" sz="2000" dirty="0" err="1"/>
              <a:t>int</a:t>
            </a:r>
            <a:r>
              <a:rPr lang="en-US" sz="2000" dirty="0"/>
              <a:t> </a:t>
            </a:r>
            <a:r>
              <a:rPr lang="en-US" sz="2000" dirty="0" smtClean="0"/>
              <a:t>top) </a:t>
            </a:r>
            <a:endParaRPr lang="en-US" sz="2000" dirty="0"/>
          </a:p>
          <a:p>
            <a:pPr algn="l"/>
            <a:r>
              <a:rPr lang="en-US" sz="2000" dirty="0"/>
              <a:t>{</a:t>
            </a:r>
          </a:p>
          <a:p>
            <a:pPr algn="l"/>
            <a:r>
              <a:rPr lang="en-US" sz="2000" dirty="0" smtClean="0"/>
              <a:t>  Comparable </a:t>
            </a:r>
            <a:r>
              <a:rPr lang="en-US" sz="2000" dirty="0"/>
              <a:t>pivot = stuff</a:t>
            </a:r>
            <a:r>
              <a:rPr lang="en-US" sz="2000" dirty="0" smtClean="0"/>
              <a:t>[(bot + top )/</a:t>
            </a:r>
            <a:r>
              <a:rPr lang="en-US" sz="2000" dirty="0"/>
              <a:t>2]; </a:t>
            </a:r>
          </a:p>
          <a:p>
            <a:pPr algn="l"/>
            <a:r>
              <a:rPr lang="en-US" sz="2000" dirty="0" smtClean="0"/>
              <a:t>  </a:t>
            </a:r>
            <a:r>
              <a:rPr lang="en-US" sz="2000" dirty="0"/>
              <a:t>while(bot&lt;top) </a:t>
            </a:r>
          </a:p>
          <a:p>
            <a:pPr algn="l"/>
            <a:r>
              <a:rPr lang="en-US" sz="2000" dirty="0"/>
              <a:t>  {	</a:t>
            </a:r>
          </a:p>
          <a:p>
            <a:pPr algn="l"/>
            <a:r>
              <a:rPr lang="en-US" sz="2000" dirty="0"/>
              <a:t>    while (stuff[top].</a:t>
            </a:r>
            <a:r>
              <a:rPr lang="en-US" sz="2000" dirty="0" err="1"/>
              <a:t>compareTo</a:t>
            </a:r>
            <a:r>
              <a:rPr lang="en-US" sz="2000" dirty="0"/>
              <a:t>(pivot) &gt; 0 &amp;&amp; bot &lt; top </a:t>
            </a:r>
            <a:r>
              <a:rPr lang="en-US" sz="2000" dirty="0" smtClean="0"/>
              <a:t>)</a:t>
            </a:r>
            <a:endParaRPr lang="en-US" sz="2000" dirty="0"/>
          </a:p>
          <a:p>
            <a:pPr algn="l"/>
            <a:r>
              <a:rPr lang="en-US" sz="2000" dirty="0"/>
              <a:t>    	top = top - 1</a:t>
            </a:r>
            <a:r>
              <a:rPr lang="en-US" sz="2000" dirty="0" smtClean="0"/>
              <a:t>;</a:t>
            </a:r>
            <a:endParaRPr lang="en-US" sz="2000" dirty="0"/>
          </a:p>
          <a:p>
            <a:pPr algn="l"/>
            <a:r>
              <a:rPr lang="en-US" sz="2000" dirty="0"/>
              <a:t>    while (stuff[bot].</a:t>
            </a:r>
            <a:r>
              <a:rPr lang="en-US" sz="2000" dirty="0" err="1"/>
              <a:t>compareTo</a:t>
            </a:r>
            <a:r>
              <a:rPr lang="en-US" sz="2000" dirty="0"/>
              <a:t>(pivot) &lt; 0 &amp;&amp; bot &lt; top </a:t>
            </a:r>
            <a:r>
              <a:rPr lang="en-US" sz="2000" dirty="0" smtClean="0"/>
              <a:t>)</a:t>
            </a:r>
            <a:endParaRPr lang="en-US" sz="2000" dirty="0"/>
          </a:p>
          <a:p>
            <a:pPr algn="l"/>
            <a:r>
              <a:rPr lang="en-US" sz="2000" dirty="0"/>
              <a:t>    	bot = bot + 1</a:t>
            </a:r>
            <a:r>
              <a:rPr lang="en-US" sz="2000" dirty="0" smtClean="0"/>
              <a:t>;      </a:t>
            </a:r>
            <a:endParaRPr lang="en-US" sz="2000" dirty="0"/>
          </a:p>
          <a:p>
            <a:pPr algn="l"/>
            <a:r>
              <a:rPr lang="en-US" sz="2000" dirty="0"/>
              <a:t>    Comparable temp = stuff[bot];</a:t>
            </a:r>
          </a:p>
          <a:p>
            <a:pPr algn="l"/>
            <a:r>
              <a:rPr lang="en-US" sz="2000" dirty="0"/>
              <a:t>    stuff[bot] = stuff[top];</a:t>
            </a:r>
          </a:p>
          <a:p>
            <a:pPr algn="l"/>
            <a:r>
              <a:rPr lang="en-US" sz="2000" dirty="0"/>
              <a:t>    stuff[top] = temp;</a:t>
            </a:r>
          </a:p>
          <a:p>
            <a:pPr algn="l"/>
            <a:r>
              <a:rPr lang="en-US" sz="2000" dirty="0"/>
              <a:t>  }</a:t>
            </a:r>
          </a:p>
          <a:p>
            <a:pPr algn="l"/>
            <a:r>
              <a:rPr lang="en-US" sz="2000" dirty="0"/>
              <a:t>  return top;	  </a:t>
            </a:r>
          </a:p>
          <a:p>
            <a:pPr algn="l"/>
            <a:r>
              <a:rPr lang="en-US" sz="2000" dirty="0"/>
              <a:t>}</a:t>
            </a:r>
            <a:endParaRPr lang="en-US" sz="2000" b="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5105400" y="5105400"/>
            <a:ext cx="3276600" cy="12192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a:t>
            </a:r>
            <a:endPar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endParaRPr>
          </a:p>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Sort</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smtClean="0"/>
              <a:t>pass </a:t>
            </a:r>
            <a:r>
              <a:rPr lang="en-US" dirty="0"/>
              <a:t>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Merge </a:t>
            </a:r>
            <a:r>
              <a:rPr lang="en-US" dirty="0">
                <a:latin typeface="Arial" charset="0"/>
              </a:rPr>
              <a:t>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Text Box 2"/>
          <p:cNvSpPr txBox="1">
            <a:spLocks noChangeArrowheads="1"/>
          </p:cNvSpPr>
          <p:nvPr/>
        </p:nvSpPr>
        <p:spPr bwMode="auto">
          <a:xfrm>
            <a:off x="228600" y="1524000"/>
            <a:ext cx="8582025" cy="3013075"/>
          </a:xfrm>
          <a:prstGeom prst="rect">
            <a:avLst/>
          </a:prstGeom>
          <a:noFill/>
          <a:ln w="9525">
            <a:noFill/>
            <a:miter lim="800000"/>
            <a:headEnd/>
            <a:tailEnd/>
          </a:ln>
        </p:spPr>
        <p:txBody>
          <a:bodyPr wrap="none">
            <a:spAutoFit/>
          </a:bodyPr>
          <a:lstStyle/>
          <a:p>
            <a:pPr algn="l"/>
            <a:r>
              <a:rPr lang="pt-BR" sz="2400" dirty="0"/>
              <a:t>void mergeSort(Comparable[] stuff, int front, int back)</a:t>
            </a:r>
          </a:p>
          <a:p>
            <a:pPr algn="l"/>
            <a:r>
              <a:rPr lang="pt-BR" sz="2400" dirty="0"/>
              <a:t>{</a:t>
            </a:r>
          </a:p>
          <a:p>
            <a:pPr algn="l"/>
            <a:r>
              <a:rPr lang="pt-BR" sz="2400" dirty="0"/>
              <a:t>   int mid = (front+back)/2;</a:t>
            </a:r>
          </a:p>
          <a:p>
            <a:pPr algn="l"/>
            <a:r>
              <a:rPr lang="pt-BR" sz="2400" dirty="0"/>
              <a:t>   if(mid==front) return;</a:t>
            </a:r>
          </a:p>
          <a:p>
            <a:pPr algn="l"/>
            <a:r>
              <a:rPr lang="pt-BR" sz="2400" dirty="0"/>
              <a:t>   mergeSort(stuff, front, mid);</a:t>
            </a:r>
          </a:p>
          <a:p>
            <a:pPr algn="l"/>
            <a:r>
              <a:rPr lang="pt-BR" sz="2400" dirty="0"/>
              <a:t>   mergeSort(stuff, mid, back);</a:t>
            </a:r>
          </a:p>
          <a:p>
            <a:pPr algn="l"/>
            <a:r>
              <a:rPr lang="pt-BR" sz="2400" dirty="0"/>
              <a:t>   merge(stuff, front, back);</a:t>
            </a:r>
          </a:p>
          <a:p>
            <a:pPr algn="l"/>
            <a:r>
              <a:rPr lang="pt-BR" sz="2400" dirty="0"/>
              <a:t>}</a:t>
            </a:r>
            <a:endParaRPr lang="en-US" dirty="0">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a:solidFill>
                  <a:srgbClr val="FF3300"/>
                </a:solidFill>
              </a:rPr>
              <a:t>Collections.sort( ) uses the mergeSort.</a:t>
            </a:r>
          </a:p>
          <a:p>
            <a:pPr>
              <a:spcBef>
                <a:spcPct val="50000"/>
              </a:spcBef>
            </a:pPr>
            <a:r>
              <a:rPr lang="en-US">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7587" name="Text Box 4"/>
          <p:cNvSpPr txBox="1">
            <a:spLocks noChangeArrowheads="1"/>
          </p:cNvSpPr>
          <p:nvPr/>
        </p:nvSpPr>
        <p:spPr bwMode="auto">
          <a:xfrm>
            <a:off x="0" y="117693"/>
            <a:ext cx="8808822" cy="6740307"/>
          </a:xfrm>
          <a:prstGeom prst="rect">
            <a:avLst/>
          </a:prstGeom>
          <a:noFill/>
          <a:ln w="9525">
            <a:noFill/>
            <a:miter lim="800000"/>
            <a:headEnd/>
            <a:tailEnd/>
          </a:ln>
        </p:spPr>
        <p:txBody>
          <a:bodyPr wrap="none">
            <a:spAutoFit/>
          </a:bodyPr>
          <a:lstStyle/>
          <a:p>
            <a:pPr algn="l"/>
            <a:r>
              <a:rPr lang="en-US" sz="2400" dirty="0" smtClean="0"/>
              <a:t>public </a:t>
            </a:r>
            <a:r>
              <a:rPr lang="en-US" sz="2400" dirty="0"/>
              <a:t>static void merge</a:t>
            </a:r>
            <a:r>
              <a:rPr lang="en-US" sz="2400" dirty="0" smtClean="0"/>
              <a:t>(</a:t>
            </a:r>
          </a:p>
          <a:p>
            <a:pPr algn="l"/>
            <a:r>
              <a:rPr lang="en-US" sz="2400" dirty="0"/>
              <a:t> </a:t>
            </a:r>
            <a:r>
              <a:rPr lang="en-US" sz="2400" dirty="0" smtClean="0"/>
              <a:t>                         Comparable</a:t>
            </a:r>
            <a:r>
              <a:rPr lang="en-US" sz="2400" dirty="0"/>
              <a:t>[] stuff, </a:t>
            </a:r>
            <a:r>
              <a:rPr lang="en-US" sz="2400" dirty="0" err="1"/>
              <a:t>int</a:t>
            </a:r>
            <a:r>
              <a:rPr lang="en-US" sz="2400" dirty="0"/>
              <a:t> front, </a:t>
            </a:r>
            <a:r>
              <a:rPr lang="en-US" sz="2400" dirty="0" err="1"/>
              <a:t>int</a:t>
            </a:r>
            <a:r>
              <a:rPr lang="en-US" sz="2400" dirty="0"/>
              <a:t> back)	</a:t>
            </a:r>
            <a:r>
              <a:rPr lang="en-US" sz="2400" dirty="0" smtClean="0"/>
              <a:t> {</a:t>
            </a:r>
            <a:endParaRPr lang="en-US" sz="2400" dirty="0"/>
          </a:p>
          <a:p>
            <a:pPr algn="l"/>
            <a:r>
              <a:rPr lang="en-US" sz="2400" dirty="0" smtClean="0"/>
              <a:t>  </a:t>
            </a:r>
            <a:r>
              <a:rPr lang="en-US" sz="2400" dirty="0" err="1" smtClean="0"/>
              <a:t>int</a:t>
            </a:r>
            <a:r>
              <a:rPr lang="en-US" sz="2400" dirty="0" smtClean="0"/>
              <a:t> </a:t>
            </a:r>
            <a:r>
              <a:rPr lang="en-US" sz="2400" dirty="0" err="1"/>
              <a:t>dif</a:t>
            </a:r>
            <a:r>
              <a:rPr lang="en-US" sz="2400" dirty="0"/>
              <a:t> = </a:t>
            </a:r>
            <a:r>
              <a:rPr lang="en-US" sz="2400" dirty="0" smtClean="0"/>
              <a:t>back-front, spot = 0;</a:t>
            </a:r>
            <a:endParaRPr lang="en-US" sz="2400" dirty="0"/>
          </a:p>
          <a:p>
            <a:pPr algn="l"/>
            <a:r>
              <a:rPr lang="en-US" sz="2400" dirty="0" smtClean="0"/>
              <a:t>  Comparable</a:t>
            </a:r>
            <a:r>
              <a:rPr lang="en-US" sz="2400" dirty="0"/>
              <a:t>[] temp = new Comparable[ </a:t>
            </a:r>
            <a:r>
              <a:rPr lang="en-US" sz="2400" dirty="0" err="1"/>
              <a:t>dif</a:t>
            </a:r>
            <a:r>
              <a:rPr lang="en-US" sz="2400" dirty="0"/>
              <a:t> ];</a:t>
            </a:r>
          </a:p>
          <a:p>
            <a:pPr algn="l"/>
            <a:r>
              <a:rPr lang="en-US" sz="2400" dirty="0" smtClean="0"/>
              <a:t>  </a:t>
            </a:r>
            <a:r>
              <a:rPr lang="en-US" sz="2400" dirty="0" err="1" smtClean="0"/>
              <a:t>int</a:t>
            </a:r>
            <a:r>
              <a:rPr lang="en-US" sz="2400" dirty="0" smtClean="0"/>
              <a:t> </a:t>
            </a:r>
            <a:r>
              <a:rPr lang="en-US" sz="2400" dirty="0"/>
              <a:t>beg = front, mid = (</a:t>
            </a:r>
            <a:r>
              <a:rPr lang="en-US" sz="2400" dirty="0" err="1"/>
              <a:t>front+back</a:t>
            </a:r>
            <a:r>
              <a:rPr lang="en-US" sz="2400" dirty="0"/>
              <a:t>)/2, </a:t>
            </a:r>
            <a:r>
              <a:rPr lang="en-US" sz="2400" dirty="0" err="1"/>
              <a:t>saveMid</a:t>
            </a:r>
            <a:r>
              <a:rPr lang="en-US" sz="2400" dirty="0"/>
              <a:t> = mid;</a:t>
            </a:r>
          </a:p>
          <a:p>
            <a:pPr algn="l"/>
            <a:r>
              <a:rPr lang="en-US" sz="2400" dirty="0" smtClean="0"/>
              <a:t>  while</a:t>
            </a:r>
            <a:r>
              <a:rPr lang="en-US" sz="2400" dirty="0"/>
              <a:t>( beg&lt;</a:t>
            </a:r>
            <a:r>
              <a:rPr lang="en-US" sz="2400" dirty="0" err="1"/>
              <a:t>saveMid</a:t>
            </a:r>
            <a:r>
              <a:rPr lang="en-US" sz="2400" dirty="0"/>
              <a:t> &amp;&amp; mid&lt;back ) {</a:t>
            </a:r>
          </a:p>
          <a:p>
            <a:pPr algn="l"/>
            <a:r>
              <a:rPr lang="en-US" sz="2400" dirty="0" smtClean="0"/>
              <a:t>     </a:t>
            </a:r>
            <a:r>
              <a:rPr lang="en-US" sz="2400" dirty="0"/>
              <a:t>if(stuff[ beg ].</a:t>
            </a:r>
            <a:r>
              <a:rPr lang="en-US" sz="2400" dirty="0" err="1"/>
              <a:t>compareTo</a:t>
            </a:r>
            <a:r>
              <a:rPr lang="en-US" sz="2400" dirty="0"/>
              <a:t>(stuff[ mid ])&lt;0)</a:t>
            </a:r>
          </a:p>
          <a:p>
            <a:pPr algn="l"/>
            <a:r>
              <a:rPr lang="en-US" sz="2400" dirty="0" smtClean="0"/>
              <a:t>        </a:t>
            </a:r>
            <a:r>
              <a:rPr lang="en-US" sz="2400" dirty="0"/>
              <a:t>temp[ spot++ ]= stuff[ beg++ ];</a:t>
            </a:r>
          </a:p>
          <a:p>
            <a:pPr algn="l"/>
            <a:r>
              <a:rPr lang="en-US" sz="2400" dirty="0" smtClean="0"/>
              <a:t>     </a:t>
            </a:r>
            <a:r>
              <a:rPr lang="en-US" sz="2400" dirty="0"/>
              <a:t>else</a:t>
            </a:r>
          </a:p>
          <a:p>
            <a:pPr algn="l"/>
            <a:r>
              <a:rPr lang="en-US" sz="2400" dirty="0" smtClean="0"/>
              <a:t>        </a:t>
            </a:r>
            <a:r>
              <a:rPr lang="en-US" sz="2400" dirty="0"/>
              <a:t>temp[ spot++ ]= stuff[ mid++ ];</a:t>
            </a:r>
          </a:p>
          <a:p>
            <a:pPr algn="l"/>
            <a:r>
              <a:rPr lang="en-US" sz="2400" dirty="0" smtClean="0"/>
              <a:t>  }</a:t>
            </a:r>
            <a:r>
              <a:rPr lang="en-US" sz="2400" dirty="0"/>
              <a:t>		</a:t>
            </a:r>
          </a:p>
          <a:p>
            <a:pPr algn="l"/>
            <a:r>
              <a:rPr lang="en-US" sz="2400" dirty="0" smtClean="0"/>
              <a:t>  while</a:t>
            </a:r>
            <a:r>
              <a:rPr lang="en-US" sz="2400" dirty="0"/>
              <a:t>( beg &lt; </a:t>
            </a:r>
            <a:r>
              <a:rPr lang="en-US" sz="2400" dirty="0" err="1"/>
              <a:t>saveMid</a:t>
            </a:r>
            <a:r>
              <a:rPr lang="en-US" sz="2400" dirty="0"/>
              <a:t> ) </a:t>
            </a:r>
          </a:p>
          <a:p>
            <a:pPr algn="l"/>
            <a:r>
              <a:rPr lang="en-US" sz="2400" dirty="0" smtClean="0"/>
              <a:t>     </a:t>
            </a:r>
            <a:r>
              <a:rPr lang="en-US" sz="2400" dirty="0"/>
              <a:t>temp[ spot++ ]= stuff[ beg++ ];</a:t>
            </a:r>
          </a:p>
          <a:p>
            <a:pPr algn="l"/>
            <a:r>
              <a:rPr lang="en-US" sz="2400" dirty="0" smtClean="0"/>
              <a:t>  while</a:t>
            </a:r>
            <a:r>
              <a:rPr lang="en-US" sz="2400" dirty="0"/>
              <a:t>( mid &lt; back ) </a:t>
            </a:r>
          </a:p>
          <a:p>
            <a:pPr algn="l"/>
            <a:r>
              <a:rPr lang="en-US" sz="2400" dirty="0" smtClean="0"/>
              <a:t>     </a:t>
            </a:r>
            <a:r>
              <a:rPr lang="en-US" sz="2400" dirty="0"/>
              <a:t>temp[ spot++ ]= stuff[ mid++ ];</a:t>
            </a:r>
          </a:p>
          <a:p>
            <a:pPr algn="l"/>
            <a:r>
              <a:rPr lang="en-US" sz="2400" dirty="0" smtClean="0"/>
              <a:t>  for(</a:t>
            </a:r>
            <a:r>
              <a:rPr lang="en-US" sz="2400" dirty="0" err="1" smtClean="0"/>
              <a:t>int</a:t>
            </a:r>
            <a:r>
              <a:rPr lang="en-US" sz="2400" dirty="0" smtClean="0"/>
              <a:t> </a:t>
            </a:r>
            <a:r>
              <a:rPr lang="en-US" sz="2400" dirty="0"/>
              <a:t>i = 0; i &lt; </a:t>
            </a:r>
            <a:r>
              <a:rPr lang="en-US" sz="2400" dirty="0" err="1"/>
              <a:t>dif</a:t>
            </a:r>
            <a:r>
              <a:rPr lang="en-US" sz="2400" dirty="0"/>
              <a:t>; ++i)</a:t>
            </a:r>
          </a:p>
          <a:p>
            <a:pPr algn="l"/>
            <a:r>
              <a:rPr lang="en-US" sz="2400" dirty="0" smtClean="0"/>
              <a:t>     </a:t>
            </a:r>
            <a:r>
              <a:rPr lang="en-US" sz="2400" dirty="0"/>
              <a:t>stuff[</a:t>
            </a:r>
            <a:r>
              <a:rPr lang="en-US" sz="2400" dirty="0" err="1"/>
              <a:t>front+i</a:t>
            </a:r>
            <a:r>
              <a:rPr lang="en-US" sz="2400" dirty="0"/>
              <a:t>]=temp[i];</a:t>
            </a:r>
          </a:p>
          <a:p>
            <a:pPr algn="l"/>
            <a:r>
              <a:rPr lang="en-US" sz="2400" dirty="0"/>
              <a:t>}</a:t>
            </a:r>
          </a:p>
        </p:txBody>
      </p:sp>
      <p:sp>
        <p:nvSpPr>
          <p:cNvPr id="67588" name="WordArt 5"/>
          <p:cNvSpPr>
            <a:spLocks noChangeArrowheads="1" noChangeShapeType="1" noTextEdit="1"/>
          </p:cNvSpPr>
          <p:nvPr/>
        </p:nvSpPr>
        <p:spPr bwMode="auto">
          <a:xfrm>
            <a:off x="6400800" y="5242560"/>
            <a:ext cx="2514600" cy="1447800"/>
          </a:xfrm>
          <a:prstGeom prst="rect">
            <a:avLst/>
          </a:prstGeom>
        </p:spPr>
        <p:txBody>
          <a:bodyPr wrap="none" fromWordArt="1">
            <a:prstTxWarp prst="textPlain">
              <a:avLst>
                <a:gd name="adj" fmla="val 50000"/>
              </a:avLst>
            </a:prstTxWarp>
          </a:bodyPr>
          <a:lstStyle/>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r>
              <a:rPr lang="en-US" dirty="0"/>
              <a:t/>
            </a:r>
            <a:br>
              <a:rPr lang="en-US" dirty="0"/>
            </a:br>
            <a:r>
              <a:rPr lang="en-US" dirty="0" smtClean="0"/>
              <a:t>pass </a:t>
            </a:r>
            <a:r>
              <a:rPr lang="en-US" dirty="0"/>
              <a:t>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a:t>The mergeSort has a N*Log</a:t>
            </a:r>
            <a:r>
              <a:rPr lang="en-US" baseline="-25000"/>
              <a:t>2</a:t>
            </a:r>
            <a:r>
              <a:rPr lang="en-US"/>
              <a:t>N BigO.  </a:t>
            </a:r>
          </a:p>
          <a:p>
            <a:pPr algn="l"/>
            <a:endParaRPr lang="en-US"/>
          </a:p>
          <a:p>
            <a:pPr algn="l"/>
            <a:endParaRPr lang="en-US"/>
          </a:p>
          <a:p>
            <a:pPr algn="l"/>
            <a:endParaRPr lang="en-US"/>
          </a:p>
          <a:p>
            <a:pPr algn="l"/>
            <a:r>
              <a:rPr lang="en-US"/>
              <a:t>The mergeSort method alone has a Log</a:t>
            </a:r>
            <a:r>
              <a:rPr lang="en-US" baseline="-25000"/>
              <a:t>2</a:t>
            </a:r>
            <a:r>
              <a:rPr lang="en-US"/>
              <a:t>N run time, but cannot be run without the merge method.</a:t>
            </a:r>
          </a:p>
          <a:p>
            <a:pPr algn="l"/>
            <a:endParaRPr lang="en-US"/>
          </a:p>
          <a:p>
            <a:pPr algn="l"/>
            <a:endParaRPr lang="en-US"/>
          </a:p>
          <a:p>
            <a:pPr algn="l"/>
            <a:endParaRPr lang="en-US"/>
          </a:p>
          <a:p>
            <a:pPr algn="l"/>
            <a:r>
              <a:rPr lang="en-US"/>
              <a:t>The merge method alone has an N run time and can be run without the mergeSort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(14);</a:t>
            </a:r>
          </a:p>
          <a:p>
            <a:pPr algn="l"/>
            <a:r>
              <a:rPr lang="en-US" dirty="0" err="1"/>
              <a:t>ray.add</a:t>
            </a:r>
            <a:r>
              <a:rPr lang="en-US" dirty="0"/>
              <a:t>(0,13);</a:t>
            </a:r>
          </a:p>
          <a:p>
            <a:pPr algn="l"/>
            <a:r>
              <a:rPr lang="en-US" dirty="0" err="1"/>
              <a:t>ray.add</a:t>
            </a:r>
            <a:r>
              <a:rPr lang="en-US" dirty="0"/>
              <a:t>(25);</a:t>
            </a:r>
          </a:p>
          <a:p>
            <a:pPr algn="l"/>
            <a:r>
              <a:rPr lang="en-US" dirty="0" err="1"/>
              <a:t>out.println</a:t>
            </a:r>
            <a:r>
              <a:rPr lang="en-US" dirty="0"/>
              <a:t>( </a:t>
            </a:r>
            <a:r>
              <a:rPr lang="en-US" dirty="0" err="1"/>
              <a:t>ray.indexOf</a:t>
            </a:r>
            <a:r>
              <a:rPr lang="en-US" dirty="0"/>
              <a:t>( 21 ) );</a:t>
            </a:r>
          </a:p>
          <a:p>
            <a:pPr algn="l"/>
            <a:r>
              <a:rPr lang="en-US" dirty="0" err="1"/>
              <a:t>out.println</a:t>
            </a:r>
            <a:r>
              <a:rPr lang="en-US" dirty="0"/>
              <a:t>( </a:t>
            </a:r>
            <a:r>
              <a:rPr lang="en-US" dirty="0" err="1"/>
              <a:t>ray.indexOf</a:t>
            </a:r>
            <a:r>
              <a:rPr lang="en-US" dirty="0"/>
              <a:t>( 17 ) );</a:t>
            </a:r>
          </a:p>
          <a:p>
            <a:pPr algn="l"/>
            <a:r>
              <a:rPr lang="en-US" dirty="0" err="1"/>
              <a:t>out.println</a:t>
            </a:r>
            <a:r>
              <a:rPr lang="en-US" dirty="0"/>
              <a:t>( </a:t>
            </a:r>
            <a:r>
              <a:rPr lang="en-US" dirty="0" err="1"/>
              <a:t>ray.contains</a:t>
            </a:r>
            <a:r>
              <a:rPr lang="en-US" dirty="0"/>
              <a:t>(25 ) );</a:t>
            </a:r>
          </a:p>
          <a:p>
            <a:pPr algn="l"/>
            <a:r>
              <a:rPr lang="en-US" dirty="0" err="1"/>
              <a:t>out.println</a:t>
            </a:r>
            <a:r>
              <a:rPr lang="en-US" dirty="0"/>
              <a:t>( </a:t>
            </a:r>
            <a:r>
              <a:rPr lang="en-US" dirty="0" err="1"/>
              <a:t>ray.contains</a:t>
            </a:r>
            <a:r>
              <a:rPr lang="en-US" dirty="0"/>
              <a:t>( 63 )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r>
              <a:rPr lang="en-US" sz="3200"/>
              <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r>
              <a:rPr lang="en-US" sz="1800" b="0"/>
              <a:t/>
            </a:r>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r>
              <a:rPr lang="en-US" sz="1800" b="0"/>
              <a:t/>
            </a:r>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r>
              <a:rPr lang="en-US" sz="1800" b="0"/>
              <a:t/>
            </a:r>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gridCol w="5562600"/>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2308324"/>
          </a:xfrm>
          <a:prstGeom prst="rect">
            <a:avLst/>
          </a:prstGeom>
          <a:noFill/>
          <a:ln w="9525">
            <a:noFill/>
            <a:miter lim="800000"/>
            <a:headEnd/>
            <a:tailEnd/>
          </a:ln>
        </p:spPr>
        <p:txBody>
          <a:bodyPr>
            <a:spAutoFit/>
          </a:bodyPr>
          <a:lstStyle/>
          <a:p>
            <a:pPr algn="l"/>
            <a:r>
              <a:rPr lang="en-US" sz="2400" dirty="0" err="1" smtClean="0"/>
              <a:t>int</a:t>
            </a:r>
            <a:r>
              <a:rPr lang="en-US" sz="2400" dirty="0"/>
              <a:t>[] stuff = {3,4,5,6,11,18,91</a:t>
            </a:r>
            <a:r>
              <a:rPr lang="en-US" sz="2400" dirty="0" smtClean="0"/>
              <a:t>};</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stuff,5) );    </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stuff,15) ); </a:t>
            </a:r>
            <a:endParaRPr lang="en-US" sz="2400" dirty="0" smtClean="0"/>
          </a:p>
          <a:p>
            <a:pPr algn="l"/>
            <a:endParaRPr lang="en-US" sz="2400" dirty="0"/>
          </a:p>
        </p:txBody>
      </p:sp>
      <p:sp>
        <p:nvSpPr>
          <p:cNvPr id="22534" name="Text Box 5"/>
          <p:cNvSpPr txBox="1">
            <a:spLocks noChangeArrowheads="1"/>
          </p:cNvSpPr>
          <p:nvPr/>
        </p:nvSpPr>
        <p:spPr bwMode="auto">
          <a:xfrm>
            <a:off x="6934200" y="4097148"/>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a:t>2</a:t>
            </a:r>
            <a:br>
              <a:rPr lang="en-US" sz="3200" dirty="0"/>
            </a:br>
            <a:r>
              <a:rPr lang="en-US" sz="3200" dirty="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34124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3046988"/>
          </a:xfrm>
          <a:prstGeom prst="rect">
            <a:avLst/>
          </a:prstGeom>
          <a:noFill/>
          <a:ln w="9525">
            <a:noFill/>
            <a:miter lim="800000"/>
            <a:headEnd/>
            <a:tailEnd/>
          </a:ln>
        </p:spPr>
        <p:txBody>
          <a:bodyPr>
            <a:spAutoFit/>
          </a:bodyPr>
          <a:lstStyle/>
          <a:p>
            <a:pPr algn="l"/>
            <a:r>
              <a:rPr lang="en-US" sz="2400" dirty="0" err="1"/>
              <a:t>int</a:t>
            </a:r>
            <a:r>
              <a:rPr lang="en-US" sz="2400" dirty="0"/>
              <a:t>[] stuff = {3,4,5,6,11,18,91};</a:t>
            </a:r>
          </a:p>
          <a:p>
            <a:pPr algn="l"/>
            <a:r>
              <a:rPr lang="en-US" sz="2400" dirty="0" err="1" smtClean="0"/>
              <a:t>int</a:t>
            </a:r>
            <a:r>
              <a:rPr lang="en-US" sz="2400" dirty="0"/>
              <a:t>[] one = {3,4,5,6,11,18,91};</a:t>
            </a:r>
          </a:p>
          <a:p>
            <a:pPr algn="l"/>
            <a:r>
              <a:rPr lang="en-US" sz="2400" dirty="0" err="1" smtClean="0"/>
              <a:t>int</a:t>
            </a:r>
            <a:r>
              <a:rPr lang="en-US" sz="2400" dirty="0"/>
              <a:t>[] two = {3,4,5,6,10,18,91</a:t>
            </a:r>
            <a:r>
              <a:rPr lang="en-US" sz="2400" dirty="0" smtClean="0"/>
              <a:t>};</a:t>
            </a:r>
          </a:p>
          <a:p>
            <a:pPr algn="l"/>
            <a:r>
              <a:rPr lang="en-US" sz="2400" dirty="0"/>
              <a:t>			</a:t>
            </a:r>
          </a:p>
          <a:p>
            <a:pPr algn="l"/>
            <a:r>
              <a:rPr lang="en-US" sz="2400" dirty="0" err="1" smtClean="0"/>
              <a:t>System.out.println</a:t>
            </a:r>
            <a:r>
              <a:rPr lang="en-US" sz="2400" dirty="0"/>
              <a:t>( </a:t>
            </a:r>
            <a:r>
              <a:rPr lang="en-US" sz="2400" dirty="0" err="1"/>
              <a:t>Arrays.equals</a:t>
            </a:r>
            <a:r>
              <a:rPr lang="en-US" sz="2400" dirty="0"/>
              <a:t>( one, two) ); </a:t>
            </a:r>
          </a:p>
          <a:p>
            <a:pPr algn="l"/>
            <a:endParaRPr lang="en-US" sz="2400" dirty="0" smtClean="0"/>
          </a:p>
          <a:p>
            <a:pPr algn="l"/>
            <a:r>
              <a:rPr lang="en-US" sz="2400" dirty="0" err="1" smtClean="0"/>
              <a:t>System.out.println</a:t>
            </a:r>
            <a:r>
              <a:rPr lang="en-US" sz="2400" dirty="0"/>
              <a:t>( </a:t>
            </a:r>
            <a:r>
              <a:rPr lang="en-US" sz="2400" dirty="0" err="1"/>
              <a:t>Arrays.equals</a:t>
            </a:r>
            <a:r>
              <a:rPr lang="en-US" sz="2400" dirty="0"/>
              <a:t>( one, stuff) ); </a:t>
            </a:r>
          </a:p>
          <a:p>
            <a:pPr algn="l"/>
            <a:endParaRPr lang="en-US" sz="2400" dirty="0"/>
          </a:p>
        </p:txBody>
      </p:sp>
      <p:sp>
        <p:nvSpPr>
          <p:cNvPr id="22534" name="Text Box 5"/>
          <p:cNvSpPr txBox="1">
            <a:spLocks noChangeArrowheads="1"/>
          </p:cNvSpPr>
          <p:nvPr/>
        </p:nvSpPr>
        <p:spPr bwMode="auto">
          <a:xfrm>
            <a:off x="6979920" y="4767322"/>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smtClean="0"/>
              <a:t>false</a:t>
            </a:r>
            <a:r>
              <a:rPr lang="en-US" sz="3200" dirty="0"/>
              <a:t/>
            </a:r>
            <a:br>
              <a:rPr lang="en-US" sz="3200" dirty="0"/>
            </a:br>
            <a:r>
              <a:rPr lang="en-US" sz="3200" dirty="0" smtClean="0"/>
              <a:t>true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59690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dirty="0"/>
          </a:p>
          <a:p>
            <a:pPr algn="l"/>
            <a:r>
              <a:rPr lang="en-US" dirty="0" err="1"/>
              <a:t>int</a:t>
            </a:r>
            <a:r>
              <a:rPr lang="en-US" dirty="0"/>
              <a:t>[] ray = {13,6,17,18,2,-5};</a:t>
            </a:r>
          </a:p>
          <a:p>
            <a:pPr algn="l"/>
            <a:r>
              <a:rPr lang="en-US" dirty="0" err="1"/>
              <a:t>Arrays.sort</a:t>
            </a:r>
            <a:r>
              <a:rPr lang="en-US" dirty="0"/>
              <a:t>(ray);   </a:t>
            </a:r>
            <a:endParaRPr lang="en-US" sz="2000" dirty="0"/>
          </a:p>
          <a:p>
            <a:pPr algn="l"/>
            <a:endParaRPr lang="en-US" dirty="0"/>
          </a:p>
          <a:p>
            <a:pPr algn="l"/>
            <a:r>
              <a:rPr lang="en-US" dirty="0"/>
              <a:t>for(</a:t>
            </a:r>
            <a:r>
              <a:rPr lang="en-US" dirty="0" err="1"/>
              <a:t>int</a:t>
            </a:r>
            <a:r>
              <a:rPr lang="en-US" dirty="0"/>
              <a:t> i = 0; i &lt; </a:t>
            </a:r>
            <a:r>
              <a:rPr lang="en-US" dirty="0" err="1"/>
              <a:t>ray.length</a:t>
            </a:r>
            <a:r>
              <a:rPr lang="en-US" dirty="0"/>
              <a:t>; i++)</a:t>
            </a:r>
          </a:p>
          <a:p>
            <a:pPr algn="l"/>
            <a:r>
              <a:rPr lang="en-US" dirty="0"/>
              <a:t>{</a:t>
            </a:r>
          </a:p>
          <a:p>
            <a:pPr algn="l"/>
            <a:r>
              <a:rPr lang="en-US" dirty="0"/>
              <a:t>     </a:t>
            </a:r>
            <a:r>
              <a:rPr lang="en-US" dirty="0" err="1"/>
              <a:t>out.println</a:t>
            </a:r>
            <a:r>
              <a:rPr lang="en-US" dirty="0"/>
              <a:t>(ray[i]);</a:t>
            </a:r>
          </a:p>
          <a:p>
            <a:pPr algn="l"/>
            <a:r>
              <a:rPr lang="en-US" dirty="0"/>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2760</Words>
  <Application>Microsoft Office PowerPoint</Application>
  <PresentationFormat>On-screen Show (4:3)</PresentationFormat>
  <Paragraphs>780</Paragraphs>
  <Slides>55</Slides>
  <Notes>39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Stacey Armstrong</cp:lastModifiedBy>
  <cp:revision>432</cp:revision>
  <cp:lastPrinted>2000-04-26T16:54:12Z</cp:lastPrinted>
  <dcterms:created xsi:type="dcterms:W3CDTF">1998-04-06T14:13:40Z</dcterms:created>
  <dcterms:modified xsi:type="dcterms:W3CDTF">2017-07-23T19:21:04Z</dcterms:modified>
  <cp:category>www.apluscompsci.com</cp:category>
</cp:coreProperties>
</file>