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16" r:id="rId2"/>
    <p:sldId id="496" r:id="rId3"/>
    <p:sldId id="497" r:id="rId4"/>
    <p:sldId id="418" r:id="rId5"/>
    <p:sldId id="505" r:id="rId6"/>
    <p:sldId id="509" r:id="rId7"/>
    <p:sldId id="510" r:id="rId8"/>
    <p:sldId id="511" r:id="rId9"/>
    <p:sldId id="512" r:id="rId10"/>
    <p:sldId id="513" r:id="rId11"/>
    <p:sldId id="524" r:id="rId12"/>
    <p:sldId id="490" r:id="rId13"/>
    <p:sldId id="446" r:id="rId14"/>
    <p:sldId id="506" r:id="rId15"/>
    <p:sldId id="507" r:id="rId16"/>
    <p:sldId id="517" r:id="rId17"/>
    <p:sldId id="479" r:id="rId18"/>
    <p:sldId id="518" r:id="rId19"/>
    <p:sldId id="482" r:id="rId20"/>
    <p:sldId id="519" r:id="rId21"/>
    <p:sldId id="451" r:id="rId22"/>
    <p:sldId id="481" r:id="rId23"/>
    <p:sldId id="520" r:id="rId24"/>
    <p:sldId id="514" r:id="rId25"/>
    <p:sldId id="521" r:id="rId26"/>
    <p:sldId id="522" r:id="rId27"/>
    <p:sldId id="523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660033"/>
    <a:srgbClr val="006666"/>
    <a:srgbClr val="0000CC"/>
    <a:srgbClr val="99CCFF"/>
    <a:srgbClr val="FFFFCC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64516" autoAdjust="0"/>
  </p:normalViewPr>
  <p:slideViewPr>
    <p:cSldViewPr>
      <p:cViewPr varScale="1">
        <p:scale>
          <a:sx n="46" d="100"/>
          <a:sy n="46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C0286C-6EDD-4A23-9D31-41D6A3EA8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4413FB6-6493-4844-B1AF-89267E8E2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9576B-7230-446A-B704-A0F068EE618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5D559-C921-4126-9F5A-ED4B85A642B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F6308-3C68-4FDC-9909-636C187FC9D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put()</a:t>
            </a:r>
            <a:r>
              <a:rPr lang="en-US" sz="1600" dirty="0" smtClean="0"/>
              <a:t> method is used to put a 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 pair into the map.   </a:t>
            </a:r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put()</a:t>
            </a:r>
            <a:r>
              <a:rPr lang="en-US" sz="1600" dirty="0" smtClean="0"/>
              <a:t> returns a reference to the key that is being replaced.</a:t>
            </a:r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method returns a reference to the value associated with the specified key.  </a:t>
            </a:r>
          </a:p>
          <a:p>
            <a:pPr eaLnBrk="1" hangingPunct="1"/>
            <a:r>
              <a:rPr lang="en-US" sz="1600" dirty="0" smtClean="0"/>
              <a:t>If the key specified is not present, the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method returns null.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98D08-CDF3-4C28-984C-3AA46E60BB7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put()</a:t>
            </a:r>
            <a:r>
              <a:rPr lang="en-US" sz="1600" dirty="0" smtClean="0"/>
              <a:t> method is used to put a 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 pair into the map.   </a:t>
            </a:r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put()</a:t>
            </a:r>
            <a:r>
              <a:rPr lang="en-US" sz="1600" dirty="0" smtClean="0"/>
              <a:t> returns a reference to the key that is being replaced.  </a:t>
            </a:r>
          </a:p>
          <a:p>
            <a:pPr eaLnBrk="1" hangingPunct="1"/>
            <a:r>
              <a:rPr lang="en-US" sz="1600" dirty="0" smtClean="0"/>
              <a:t>If the key, value pair was not present, </a:t>
            </a:r>
            <a:r>
              <a:rPr lang="en-US" sz="1600" dirty="0" smtClean="0">
                <a:latin typeface="Courier New" pitchFamily="49" charset="0"/>
              </a:rPr>
              <a:t>null </a:t>
            </a:r>
            <a:r>
              <a:rPr lang="en-US" sz="1600" dirty="0" smtClean="0"/>
              <a:t>is returned.</a:t>
            </a:r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method returns a reference to the value associated with the specified key.  </a:t>
            </a:r>
          </a:p>
          <a:p>
            <a:pPr eaLnBrk="1" hangingPunct="1"/>
            <a:r>
              <a:rPr lang="en-US" sz="1600" dirty="0" smtClean="0"/>
              <a:t>If the key specified is not present, the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method returns null.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0DE9A-CB85-48AE-9348-4A22F926512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put()</a:t>
            </a:r>
            <a:r>
              <a:rPr lang="en-US" sz="1600" dirty="0" smtClean="0"/>
              <a:t> method is used to put a </a:t>
            </a:r>
            <a:r>
              <a:rPr lang="en-US" sz="1600" dirty="0" err="1" smtClean="0"/>
              <a:t>key,value</a:t>
            </a:r>
            <a:r>
              <a:rPr lang="en-US" sz="1600" dirty="0" smtClean="0"/>
              <a:t> pair into the map.   </a:t>
            </a:r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put()</a:t>
            </a:r>
            <a:r>
              <a:rPr lang="en-US" sz="1600" dirty="0" smtClean="0"/>
              <a:t> returns a reference to the key that is being replaced.  </a:t>
            </a:r>
          </a:p>
          <a:p>
            <a:pPr eaLnBrk="1" hangingPunct="1"/>
            <a:r>
              <a:rPr lang="en-US" sz="1600" dirty="0" smtClean="0"/>
              <a:t>If the key, value pair was not present, </a:t>
            </a:r>
            <a:r>
              <a:rPr lang="en-US" sz="1600" dirty="0" smtClean="0">
                <a:latin typeface="Courier New" pitchFamily="49" charset="0"/>
              </a:rPr>
              <a:t>null </a:t>
            </a:r>
            <a:r>
              <a:rPr lang="en-US" sz="1600" dirty="0" smtClean="0"/>
              <a:t>is returned.</a:t>
            </a:r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method returns a reference to the value associated with the specified key. </a:t>
            </a:r>
          </a:p>
          <a:p>
            <a:pPr eaLnBrk="1" hangingPunct="1"/>
            <a:r>
              <a:rPr lang="en-US" sz="1600" dirty="0" smtClean="0"/>
              <a:t> If the key specified is not present, the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method returns null.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17805-DF56-4036-BAE9-A93A97FCDAE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/>
              <a:t>In the code above, the loop iterates over the String s one character at a time.   </a:t>
            </a:r>
          </a:p>
          <a:p>
            <a:pPr eaLnBrk="1" hangingPunct="1"/>
            <a:r>
              <a:rPr lang="en-US" sz="1600" dirty="0" smtClean="0"/>
              <a:t>The if checks to see if the current character c is present.  If the char is present, the count value is increased by one.   </a:t>
            </a:r>
          </a:p>
          <a:p>
            <a:pPr eaLnBrk="1" hangingPunct="1"/>
            <a:r>
              <a:rPr lang="en-US" sz="1600" dirty="0" smtClean="0"/>
              <a:t>If char is not present, the char is put in the map with the value 1.</a:t>
            </a:r>
          </a:p>
          <a:p>
            <a:pPr eaLnBrk="1" hangingPunct="1"/>
            <a:r>
              <a:rPr lang="en-US" sz="1600" dirty="0" smtClean="0"/>
              <a:t>Because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returns </a:t>
            </a:r>
            <a:r>
              <a:rPr lang="en-US" sz="1600" dirty="0" smtClean="0">
                <a:latin typeface="Courier New" pitchFamily="49" charset="0"/>
              </a:rPr>
              <a:t>null </a:t>
            </a:r>
            <a:r>
              <a:rPr lang="en-US" sz="1600" dirty="0" smtClean="0"/>
              <a:t>for a key that is not present, the return value for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can be used to determine if a key is present.   </a:t>
            </a:r>
          </a:p>
          <a:p>
            <a:pPr eaLnBrk="1" hangingPunct="1"/>
            <a:r>
              <a:rPr lang="en-US" sz="1600" dirty="0" smtClean="0"/>
              <a:t>A </a:t>
            </a:r>
            <a:r>
              <a:rPr lang="en-US" sz="1600" dirty="0" smtClean="0">
                <a:latin typeface="Courier New" pitchFamily="49" charset="0"/>
              </a:rPr>
              <a:t>null</a:t>
            </a:r>
            <a:r>
              <a:rPr lang="en-US" sz="1600" dirty="0" smtClean="0"/>
              <a:t> return for </a:t>
            </a:r>
            <a:r>
              <a:rPr lang="en-US" sz="1600" dirty="0" smtClean="0">
                <a:latin typeface="Courier New" pitchFamily="49" charset="0"/>
              </a:rPr>
              <a:t>get()</a:t>
            </a:r>
            <a:r>
              <a:rPr lang="en-US" sz="1600" dirty="0" smtClean="0"/>
              <a:t> indicates that the map does not contain that key.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F1687-8B41-48A6-9F30-6102C34E4AF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In the code above, the loop iterates over the String s one character at a time.   The if checks to see if the current character c is present.  If the char is present, the count value is increased by one.   If char is not present, the char is put in the map with the value 1.</a:t>
            </a:r>
          </a:p>
          <a:p>
            <a:pPr eaLnBrk="1" hangingPunct="1"/>
            <a:r>
              <a:rPr lang="en-US" sz="1600" smtClean="0"/>
              <a:t>Because </a:t>
            </a:r>
            <a:r>
              <a:rPr lang="en-US" sz="1600" smtClean="0">
                <a:latin typeface="Courier New" pitchFamily="49" charset="0"/>
              </a:rPr>
              <a:t>containsKey()</a:t>
            </a:r>
            <a:r>
              <a:rPr lang="en-US" sz="1600" smtClean="0"/>
              <a:t> returns </a:t>
            </a:r>
            <a:r>
              <a:rPr lang="en-US" sz="1600" smtClean="0">
                <a:latin typeface="Courier New" pitchFamily="49" charset="0"/>
              </a:rPr>
              <a:t>false </a:t>
            </a:r>
            <a:r>
              <a:rPr lang="en-US" sz="1600" smtClean="0"/>
              <a:t>for a key that is not present, the return value for </a:t>
            </a:r>
            <a:r>
              <a:rPr lang="en-US" sz="1600" smtClean="0">
                <a:latin typeface="Courier New" pitchFamily="49" charset="0"/>
              </a:rPr>
              <a:t>containsKey()</a:t>
            </a:r>
            <a:r>
              <a:rPr lang="en-US" sz="1600" smtClean="0"/>
              <a:t> can be used to determine if a key is present.   A </a:t>
            </a:r>
            <a:r>
              <a:rPr lang="en-US" sz="1600" smtClean="0">
                <a:latin typeface="Courier New" pitchFamily="49" charset="0"/>
              </a:rPr>
              <a:t>false</a:t>
            </a:r>
            <a:r>
              <a:rPr lang="en-US" sz="1600" smtClean="0"/>
              <a:t> return for </a:t>
            </a:r>
            <a:r>
              <a:rPr lang="en-US" sz="1600" smtClean="0">
                <a:latin typeface="Courier New" pitchFamily="49" charset="0"/>
              </a:rPr>
              <a:t>containsKey()</a:t>
            </a:r>
            <a:r>
              <a:rPr lang="en-US" sz="1600" smtClean="0"/>
              <a:t> indicates that the map does not contain that key.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537C3-9A79-4E35-AD30-3789A629B4A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8FE6E-611B-4D82-8FD7-F1048291148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47D9F-3A34-49AB-B79C-EA88AC88D96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F647A-BB41-49CB-B008-C36BC89DAE4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9F77B-D2BA-4853-B97C-4F844FF7815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04B7-6535-4E20-A39D-EBC5438E392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FE570-4E0C-421A-8FC8-3121F585DC5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C5FB99-0879-44B6-8031-EE240DEF349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Map is an interface; thus, it cannot be instantiated.  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Map bad = new Map();</a:t>
            </a:r>
            <a:r>
              <a:rPr lang="en-US" sz="1600" smtClean="0"/>
              <a:t>	//illegal</a:t>
            </a:r>
          </a:p>
          <a:p>
            <a:pPr eaLnBrk="1" hangingPunct="1"/>
            <a:r>
              <a:rPr lang="en-US" sz="1600" smtClean="0"/>
              <a:t>HashMap and TreeMap are children of Map.  Map can be used as a reference to any of its children.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Map hash = new HashMap();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Map tree = new TreeMap();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325BA-1068-484E-AE90-B5E6202339C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CFDE0-DE39-4011-BEDD-8B6627E2DD4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42D4F-BD90-48E9-8A65-866CDD5A588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FCD3-97B3-4716-A379-F7EE2511D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4CCF2-629C-4C82-AE36-901FCD1E4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612E9-7334-4F5A-87E6-B4BA427A1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FCF9D-BF89-41EF-8E44-147A09375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91529-5AE2-4C7A-8C8A-3637D5118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A6BE1-12D2-48FF-8559-19FE2DE33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60F9B-4387-4AEE-BBDF-F4D96E792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A424E-14C3-4E57-AB39-50CD33F11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1C5B-CD5A-4D4A-940C-A4172AECD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11D0-0997-4F48-8575-39F763123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206F-C119-4331-BCD1-E0E283E9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A323DFF1-7645-46F7-BAE2-198D17D9A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Java maps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69620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TreeSet</a:t>
            </a:r>
            <a:r>
              <a:rPr lang="en-US" sz="2400" dirty="0"/>
              <a:t> and </a:t>
            </a:r>
            <a:r>
              <a:rPr lang="en-US" sz="2400" dirty="0" err="1"/>
              <a:t>TreeMap</a:t>
            </a:r>
            <a:r>
              <a:rPr lang="en-US" sz="2400" dirty="0"/>
              <a:t> were built </a:t>
            </a:r>
            <a:r>
              <a:rPr lang="en-US" sz="2400" dirty="0" smtClean="0"/>
              <a:t>around </a:t>
            </a:r>
            <a:r>
              <a:rPr lang="en-US" sz="2400" dirty="0"/>
              <a:t>balanced binary trees.</a:t>
            </a:r>
          </a:p>
          <a:p>
            <a:endParaRPr lang="en-US" sz="2400" dirty="0"/>
          </a:p>
          <a:p>
            <a:r>
              <a:rPr lang="en-US" sz="2400" dirty="0"/>
              <a:t>A Binary Tree is a group of nodes </a:t>
            </a:r>
            <a:r>
              <a:rPr lang="en-US" sz="2400" dirty="0" smtClean="0"/>
              <a:t>that </a:t>
            </a:r>
            <a:r>
              <a:rPr lang="en-US" sz="2400" dirty="0"/>
              <a:t>contain left and right references. </a:t>
            </a:r>
            <a:r>
              <a:rPr lang="en-US" sz="2400" dirty="0" smtClean="0"/>
              <a:t>  Each </a:t>
            </a:r>
            <a:r>
              <a:rPr lang="en-US" sz="2400" dirty="0"/>
              <a:t>item is inserted into the </a:t>
            </a:r>
            <a:r>
              <a:rPr lang="en-US" sz="2400" dirty="0" smtClean="0"/>
              <a:t>tree according </a:t>
            </a:r>
            <a:r>
              <a:rPr lang="en-US" sz="2400" dirty="0"/>
              <a:t>to its relationship to </a:t>
            </a:r>
            <a:r>
              <a:rPr lang="en-US" sz="2400" dirty="0" smtClean="0"/>
              <a:t>the other </a:t>
            </a:r>
            <a:r>
              <a:rPr lang="en-US" sz="2400" dirty="0"/>
              <a:t>nodes.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3887139"/>
            <a:ext cx="4038600" cy="221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Map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322593" name="Group 33"/>
          <p:cNvGraphicFramePr>
            <a:graphicFrameLocks noGrp="1"/>
          </p:cNvGraphicFramePr>
          <p:nvPr/>
        </p:nvGraphicFramePr>
        <p:xfrm>
          <a:off x="609600" y="533400"/>
          <a:ext cx="8077200" cy="4872038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Map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put(x,y)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the &lt;x,y&gt; pair to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gets the value for key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all items from the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keySet()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set of all keys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containsKey(x)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if key x is in the 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101013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smtClean="0"/>
              <a:t>Map&lt;</a:t>
            </a:r>
            <a:r>
              <a:rPr lang="en-US" sz="2400" dirty="0" err="1" smtClean="0"/>
              <a:t>Integer,String</a:t>
            </a:r>
            <a:r>
              <a:rPr lang="en-US" sz="2400" dirty="0" smtClean="0"/>
              <a:t>&gt; map;</a:t>
            </a:r>
          </a:p>
          <a:p>
            <a:r>
              <a:rPr lang="en-US" sz="2400" dirty="0" smtClean="0"/>
              <a:t>map = new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&lt;</a:t>
            </a:r>
            <a:r>
              <a:rPr lang="en-US" sz="2400" dirty="0" err="1" smtClean="0"/>
              <a:t>Integer,String</a:t>
            </a:r>
            <a:r>
              <a:rPr lang="en-US" sz="2400" dirty="0" smtClean="0"/>
              <a:t>&gt;();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(1,"aplus");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(2,"comp");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(3,"sci");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(4,"is");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(5,"the");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(6,"best");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(1));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(5));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(7));</a:t>
            </a:r>
            <a:r>
              <a:rPr lang="en-US" sz="2400" dirty="0"/>
              <a:t>	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553200" y="2667000"/>
            <a:ext cx="1905000" cy="1877437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 err="1" smtClean="0"/>
              <a:t>aplus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</a:t>
            </a:r>
            <a:br>
              <a:rPr lang="en-US" sz="2800" dirty="0" smtClean="0"/>
            </a:br>
            <a:r>
              <a:rPr lang="en-US" sz="2800" dirty="0" smtClean="0"/>
              <a:t>null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TreeMap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01013" cy="50475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 smtClean="0"/>
              <a:t>Map&lt;</a:t>
            </a:r>
            <a:r>
              <a:rPr lang="en-US" sz="2400" dirty="0" err="1" smtClean="0"/>
              <a:t>Integer,Double</a:t>
            </a:r>
            <a:r>
              <a:rPr lang="en-US" sz="2400" dirty="0" smtClean="0"/>
              <a:t>&gt; map;</a:t>
            </a:r>
          </a:p>
          <a:p>
            <a:r>
              <a:rPr lang="en-US" sz="2400" dirty="0" smtClean="0"/>
              <a:t>map = new </a:t>
            </a:r>
            <a:r>
              <a:rPr lang="en-US" sz="2400" dirty="0" err="1" smtClean="0"/>
              <a:t>TreeMap</a:t>
            </a:r>
            <a:r>
              <a:rPr lang="en-US" sz="2400" dirty="0" smtClean="0"/>
              <a:t>&lt;</a:t>
            </a:r>
            <a:r>
              <a:rPr lang="en-US" sz="2400" dirty="0" err="1" smtClean="0"/>
              <a:t>Integer,Double</a:t>
            </a:r>
            <a:r>
              <a:rPr lang="en-US" sz="2400" dirty="0" smtClean="0"/>
              <a:t>&gt;();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(5,2.5);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(8,6.7);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(11,5.9);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(6,4.2);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(17,1.5);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map.put</a:t>
            </a:r>
            <a:r>
              <a:rPr lang="en-US" sz="2400" dirty="0" smtClean="0"/>
              <a:t>(8,9.5));		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map.put</a:t>
            </a:r>
            <a:r>
              <a:rPr lang="en-US" sz="2400" dirty="0" smtClean="0"/>
              <a:t>(6,6.6));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( 6 ));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( 11));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( 7 ));</a:t>
            </a:r>
            <a:endParaRPr lang="en-US" sz="2400" dirty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781800" y="2590800"/>
            <a:ext cx="1905000" cy="258532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dirty="0" smtClean="0"/>
              <a:t>6.7</a:t>
            </a:r>
          </a:p>
          <a:p>
            <a:r>
              <a:rPr lang="en-US" dirty="0" smtClean="0"/>
              <a:t>4.2</a:t>
            </a:r>
          </a:p>
          <a:p>
            <a:r>
              <a:rPr lang="en-US" dirty="0" smtClean="0"/>
              <a:t>6.6</a:t>
            </a:r>
          </a:p>
          <a:p>
            <a:r>
              <a:rPr lang="en-US" dirty="0" smtClean="0"/>
              <a:t>5.9</a:t>
            </a:r>
          </a:p>
          <a:p>
            <a:r>
              <a:rPr lang="en-US" dirty="0" smtClean="0"/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TreeMap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01013" cy="50475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/>
              <a:t>Map&lt;</a:t>
            </a:r>
            <a:r>
              <a:rPr lang="en-US" sz="2400" dirty="0" err="1"/>
              <a:t>Integer,Double</a:t>
            </a:r>
            <a:r>
              <a:rPr lang="en-US" sz="2400" dirty="0"/>
              <a:t>&gt; map;</a:t>
            </a:r>
          </a:p>
          <a:p>
            <a:r>
              <a:rPr lang="en-US" sz="2400" dirty="0"/>
              <a:t>map = new </a:t>
            </a:r>
            <a:r>
              <a:rPr lang="en-US" sz="2400" dirty="0" err="1"/>
              <a:t>HashMap</a:t>
            </a:r>
            <a:r>
              <a:rPr lang="en-US" sz="2400" dirty="0"/>
              <a:t>&lt;</a:t>
            </a:r>
            <a:r>
              <a:rPr lang="en-US" sz="2400" dirty="0" err="1"/>
              <a:t>Integer,Double</a:t>
            </a:r>
            <a:r>
              <a:rPr lang="en-US" sz="2400" dirty="0"/>
              <a:t>&gt;();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(5,2.5);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(8,6.7);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(11,5.9);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(6,4.2);</a:t>
            </a:r>
          </a:p>
          <a:p>
            <a:r>
              <a:rPr lang="en-US" sz="2400" dirty="0" err="1" smtClean="0"/>
              <a:t>map.put</a:t>
            </a:r>
            <a:r>
              <a:rPr lang="en-US" sz="2400" dirty="0" smtClean="0"/>
              <a:t>(17,1.5);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map.put</a:t>
            </a:r>
            <a:r>
              <a:rPr lang="en-US" sz="2400" dirty="0" smtClean="0"/>
              <a:t>(8,9.5));		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map.put</a:t>
            </a:r>
            <a:r>
              <a:rPr lang="en-US" sz="2400" dirty="0" smtClean="0"/>
              <a:t>(6,6.6));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( 6 ));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( 11));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map.get</a:t>
            </a:r>
            <a:r>
              <a:rPr lang="en-US" sz="2400" dirty="0" smtClean="0"/>
              <a:t>( 7 ));</a:t>
            </a:r>
            <a:endParaRPr lang="en-US" sz="2400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705600" y="2514600"/>
            <a:ext cx="1905000" cy="258532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dirty="0" smtClean="0"/>
              <a:t>6.7</a:t>
            </a:r>
          </a:p>
          <a:p>
            <a:r>
              <a:rPr lang="en-US" dirty="0" smtClean="0"/>
              <a:t>4.2</a:t>
            </a:r>
          </a:p>
          <a:p>
            <a:r>
              <a:rPr lang="en-US" dirty="0" smtClean="0"/>
              <a:t>6.6</a:t>
            </a:r>
          </a:p>
          <a:p>
            <a:r>
              <a:rPr lang="en-US" dirty="0" smtClean="0"/>
              <a:t>5.9</a:t>
            </a:r>
          </a:p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HashMap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basicmapone.java</a:t>
            </a:r>
          </a:p>
          <a:p>
            <a:pPr algn="ctr"/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basicmaptwo.java</a:t>
            </a:r>
            <a:b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basicmapthree.java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381000" y="1676400"/>
            <a:ext cx="83820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/>
              <a:t>Map&lt;</a:t>
            </a:r>
            <a:r>
              <a:rPr lang="en-US" sz="2000" dirty="0" err="1"/>
              <a:t>Character,Integer</a:t>
            </a:r>
            <a:r>
              <a:rPr lang="en-US" sz="2000" dirty="0"/>
              <a:t>&gt; map;</a:t>
            </a:r>
          </a:p>
          <a:p>
            <a:r>
              <a:rPr lang="en-US" sz="2000" dirty="0"/>
              <a:t>map = new </a:t>
            </a:r>
            <a:r>
              <a:rPr lang="en-US" sz="2000" dirty="0" err="1"/>
              <a:t>TreeMap</a:t>
            </a:r>
            <a:r>
              <a:rPr lang="en-US" sz="2000" dirty="0"/>
              <a:t>&lt;</a:t>
            </a:r>
            <a:r>
              <a:rPr lang="en-US" sz="2000" dirty="0" err="1"/>
              <a:t>Character,Integer</a:t>
            </a:r>
            <a:r>
              <a:rPr lang="en-US" sz="2000" dirty="0"/>
              <a:t>&gt;();</a:t>
            </a:r>
          </a:p>
          <a:p>
            <a:endParaRPr lang="en-US" sz="2000" dirty="0"/>
          </a:p>
          <a:p>
            <a:r>
              <a:rPr lang="en-US" sz="2000" dirty="0" smtClean="0"/>
              <a:t>String s = "</a:t>
            </a:r>
            <a:r>
              <a:rPr lang="en-US" sz="2000" dirty="0" err="1" smtClean="0"/>
              <a:t>apluscompscirockscomputerscience</a:t>
            </a:r>
            <a:r>
              <a:rPr lang="en-US" sz="2000" dirty="0" smtClean="0"/>
              <a:t>";</a:t>
            </a:r>
          </a:p>
          <a:p>
            <a:r>
              <a:rPr lang="en-US" sz="2000" dirty="0" smtClean="0"/>
              <a:t>for(char </a:t>
            </a:r>
            <a:r>
              <a:rPr lang="en-US" sz="2000" dirty="0"/>
              <a:t>c : </a:t>
            </a:r>
            <a:r>
              <a:rPr lang="en-US" sz="2000" dirty="0" err="1"/>
              <a:t>s.toCharArray</a:t>
            </a:r>
            <a:r>
              <a:rPr lang="en-US" sz="2000" dirty="0"/>
              <a:t>())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if(</a:t>
            </a:r>
            <a:r>
              <a:rPr lang="en-US" sz="2000" dirty="0" err="1"/>
              <a:t>map.get</a:t>
            </a:r>
            <a:r>
              <a:rPr lang="en-US" sz="2000" dirty="0"/>
              <a:t>(c)==null)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map.put</a:t>
            </a:r>
            <a:r>
              <a:rPr lang="en-US" sz="2000" dirty="0"/>
              <a:t>(c,0);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map.put</a:t>
            </a:r>
            <a:r>
              <a:rPr lang="en-US" sz="2000" dirty="0"/>
              <a:t>(</a:t>
            </a:r>
            <a:r>
              <a:rPr lang="en-US" sz="2000" dirty="0" err="1"/>
              <a:t>c,map.get</a:t>
            </a:r>
            <a:r>
              <a:rPr lang="en-US" sz="2000" dirty="0"/>
              <a:t>(c)+1);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map.get</a:t>
            </a:r>
            <a:r>
              <a:rPr lang="en-US" sz="2000" dirty="0" smtClean="0"/>
              <a:t>('a'));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map.get</a:t>
            </a:r>
            <a:r>
              <a:rPr lang="en-US" sz="2000" dirty="0" smtClean="0"/>
              <a:t>('x'));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map.get</a:t>
            </a:r>
            <a:r>
              <a:rPr lang="en-US" sz="2000" dirty="0" smtClean="0"/>
              <a:t>(</a:t>
            </a:r>
            <a:r>
              <a:rPr lang="en-US" sz="2000" dirty="0" err="1" smtClean="0"/>
              <a:t>'c</a:t>
            </a:r>
            <a:r>
              <a:rPr lang="en-US" sz="2000" dirty="0" smtClean="0"/>
              <a:t>'));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map.get</a:t>
            </a:r>
            <a:r>
              <a:rPr lang="en-US" sz="2000" dirty="0" smtClean="0"/>
              <a:t>('t'));</a:t>
            </a:r>
            <a:endParaRPr lang="en-US" sz="2000" dirty="0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934200" y="1676400"/>
            <a:ext cx="19050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2800" dirty="0"/>
              <a:t>1</a:t>
            </a:r>
            <a:br>
              <a:rPr lang="en-US" sz="2800" dirty="0"/>
            </a:br>
            <a:r>
              <a:rPr lang="en-US" sz="2800" dirty="0"/>
              <a:t>null</a:t>
            </a:r>
            <a:br>
              <a:rPr lang="en-US" sz="2800" dirty="0"/>
            </a:br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3657600" y="3581400"/>
            <a:ext cx="2743200" cy="409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99"/>
                </a:solidFill>
              </a:rPr>
              <a:t>c is not in the map.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191000" y="4191000"/>
            <a:ext cx="2743200" cy="409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99"/>
                </a:solidFill>
              </a:rPr>
              <a:t>bump up the 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Map put()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treemapputone.java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382000" cy="5078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800" dirty="0"/>
              <a:t>Map&lt;</a:t>
            </a:r>
            <a:r>
              <a:rPr lang="en-US" sz="1800" dirty="0" err="1"/>
              <a:t>Character,Integer</a:t>
            </a:r>
            <a:r>
              <a:rPr lang="en-US" sz="1800" dirty="0"/>
              <a:t>&gt; map;</a:t>
            </a:r>
          </a:p>
          <a:p>
            <a:r>
              <a:rPr lang="en-US" sz="1800" dirty="0"/>
              <a:t>map = new </a:t>
            </a:r>
            <a:r>
              <a:rPr lang="en-US" sz="1800" dirty="0" err="1"/>
              <a:t>TreeMap</a:t>
            </a:r>
            <a:r>
              <a:rPr lang="en-US" sz="1800" dirty="0"/>
              <a:t>&lt;</a:t>
            </a:r>
            <a:r>
              <a:rPr lang="en-US" sz="1800" dirty="0" err="1"/>
              <a:t>Character,Integer</a:t>
            </a:r>
            <a:r>
              <a:rPr lang="en-US" sz="1800" dirty="0"/>
              <a:t>&gt;();</a:t>
            </a:r>
          </a:p>
          <a:p>
            <a:endParaRPr lang="en-US" sz="1800" dirty="0"/>
          </a:p>
          <a:p>
            <a:r>
              <a:rPr lang="en-US" sz="1800" dirty="0"/>
              <a:t>String s = "</a:t>
            </a:r>
            <a:r>
              <a:rPr lang="en-US" sz="1800" dirty="0" err="1"/>
              <a:t>cabcdefghihabcdc</a:t>
            </a:r>
            <a:r>
              <a:rPr lang="en-US" sz="1800" dirty="0"/>
              <a:t>";</a:t>
            </a:r>
          </a:p>
          <a:p>
            <a:r>
              <a:rPr lang="en-US" sz="1800" dirty="0"/>
              <a:t>for(char c : </a:t>
            </a:r>
            <a:r>
              <a:rPr lang="en-US" sz="1800" dirty="0" err="1"/>
              <a:t>s.toCharArray</a:t>
            </a:r>
            <a:r>
              <a:rPr lang="en-US" sz="1800" dirty="0"/>
              <a:t>())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if(</a:t>
            </a:r>
            <a:r>
              <a:rPr lang="en-US" sz="1800" dirty="0" err="1"/>
              <a:t>map.containsKey</a:t>
            </a:r>
            <a:r>
              <a:rPr lang="en-US" sz="1800" dirty="0"/>
              <a:t>(c))</a:t>
            </a:r>
          </a:p>
          <a:p>
            <a:r>
              <a:rPr lang="en-US" sz="1800" dirty="0"/>
              <a:t>   {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map.put</a:t>
            </a:r>
            <a:r>
              <a:rPr lang="en-US" sz="1800" dirty="0"/>
              <a:t>(</a:t>
            </a:r>
            <a:r>
              <a:rPr lang="en-US" sz="1800" dirty="0" err="1"/>
              <a:t>c,map.get</a:t>
            </a:r>
            <a:r>
              <a:rPr lang="en-US" sz="1800" dirty="0"/>
              <a:t>(c)+1);</a:t>
            </a:r>
          </a:p>
          <a:p>
            <a:r>
              <a:rPr lang="en-US" sz="1800" dirty="0"/>
              <a:t>   }</a:t>
            </a:r>
          </a:p>
          <a:p>
            <a:r>
              <a:rPr lang="en-US" sz="1800" dirty="0"/>
              <a:t>   else</a:t>
            </a:r>
          </a:p>
          <a:p>
            <a:r>
              <a:rPr lang="en-US" sz="1800" dirty="0"/>
              <a:t>   {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map.put</a:t>
            </a:r>
            <a:r>
              <a:rPr lang="en-US" sz="1800" dirty="0"/>
              <a:t>(c,1);</a:t>
            </a:r>
          </a:p>
          <a:p>
            <a:r>
              <a:rPr lang="en-US" sz="1800" dirty="0"/>
              <a:t>   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map.get</a:t>
            </a:r>
            <a:r>
              <a:rPr lang="en-US" sz="1800" dirty="0"/>
              <a:t>('a'));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map.get</a:t>
            </a:r>
            <a:r>
              <a:rPr lang="en-US" sz="1800" dirty="0"/>
              <a:t>('x'));</a:t>
            </a:r>
          </a:p>
          <a:p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map.get</a:t>
            </a:r>
            <a:r>
              <a:rPr lang="en-US" sz="1800" dirty="0"/>
              <a:t>(</a:t>
            </a:r>
            <a:r>
              <a:rPr lang="en-US" sz="1800" dirty="0" err="1"/>
              <a:t>'c</a:t>
            </a:r>
            <a:r>
              <a:rPr lang="en-US" sz="1800" dirty="0"/>
              <a:t>'));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705600" y="2514600"/>
            <a:ext cx="19050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 u="sng">
                <a:solidFill>
                  <a:srgbClr val="FF0000"/>
                </a:solidFill>
              </a:rPr>
            </a:br>
            <a:r>
              <a:rPr lang="en-US" sz="2800"/>
              <a:t>2</a:t>
            </a:r>
            <a:br>
              <a:rPr lang="en-US" sz="2800"/>
            </a:br>
            <a:r>
              <a:rPr lang="en-US" sz="2800"/>
              <a:t>null</a:t>
            </a:r>
            <a:br>
              <a:rPr lang="en-US" sz="2800"/>
            </a:br>
            <a:r>
              <a:rPr lang="en-US" sz="2800"/>
              <a:t>4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295400" y="4191000"/>
            <a:ext cx="2743200" cy="409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99"/>
                </a:solidFill>
              </a:rPr>
              <a:t>c is not in the map.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581400" y="2971800"/>
            <a:ext cx="2209800" cy="40957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99"/>
                </a:solidFill>
              </a:rPr>
              <a:t>c is in the map.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Map put()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170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Collection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257800" y="1524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Map</a:t>
            </a: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H="1">
            <a:off x="609600" y="1371600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 flipH="1">
            <a:off x="1905000" y="13716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2286000" y="3124200"/>
            <a:ext cx="457200" cy="609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List        Set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685800" y="1600200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/>
              <a:t>Sub </a:t>
            </a:r>
          </a:p>
          <a:p>
            <a:pPr eaLnBrk="0" hangingPunct="0"/>
            <a:r>
              <a:rPr lang="en-US" sz="1600" dirty="0"/>
              <a:t>Interfaces</a:t>
            </a:r>
          </a:p>
          <a:p>
            <a:pPr eaLnBrk="0" hangingPunct="0"/>
            <a:r>
              <a:rPr lang="en-US" sz="1600" dirty="0"/>
              <a:t>-extends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533400" y="34290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2209800" y="3200400"/>
            <a:ext cx="0" cy="2362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H="1">
            <a:off x="2971800" y="41910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H="1">
            <a:off x="533400" y="3200400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304800" y="4495800"/>
            <a:ext cx="1754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ArrayList</a:t>
            </a:r>
          </a:p>
          <a:p>
            <a:pPr eaLnBrk="0" hangingPunct="0"/>
            <a:r>
              <a:rPr lang="en-US" sz="2400"/>
              <a:t>LinkedList</a:t>
            </a:r>
          </a:p>
          <a:p>
            <a:pPr eaLnBrk="0" hangingPunct="0"/>
            <a:r>
              <a:rPr lang="en-US" sz="2400"/>
              <a:t>Vector</a:t>
            </a: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1447800" y="5486400"/>
            <a:ext cx="2473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AbstractSet</a:t>
            </a:r>
          </a:p>
          <a:p>
            <a:pPr eaLnBrk="0" hangingPunct="0"/>
            <a:r>
              <a:rPr lang="en-US" sz="2400"/>
              <a:t>HashSet</a:t>
            </a:r>
          </a:p>
          <a:p>
            <a:pPr eaLnBrk="0" hangingPunct="0"/>
            <a:r>
              <a:rPr lang="en-US" sz="2400"/>
              <a:t>LinkedHashSet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2819400" y="495300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TreeSet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2667000" y="3733800"/>
            <a:ext cx="170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SortedSet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2743200" y="2971800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Sub </a:t>
            </a:r>
          </a:p>
          <a:p>
            <a:pPr eaLnBrk="0" hangingPunct="0"/>
            <a:r>
              <a:rPr lang="en-US" sz="1600"/>
              <a:t>Interfaces</a:t>
            </a:r>
          </a:p>
          <a:p>
            <a:pPr eaLnBrk="0" hangingPunct="0"/>
            <a:r>
              <a:rPr lang="en-US" sz="1600"/>
              <a:t>-extends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3048000" y="43434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5943600" y="609600"/>
            <a:ext cx="3810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5715000" y="609600"/>
            <a:ext cx="0" cy="1524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6477000" y="33528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TreeMap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6248400" y="10668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SortedMap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77000" y="228600"/>
            <a:ext cx="12398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Sub </a:t>
            </a:r>
          </a:p>
          <a:p>
            <a:pPr eaLnBrk="0" hangingPunct="0"/>
            <a:r>
              <a:rPr lang="en-US" sz="1600"/>
              <a:t>Interfaces</a:t>
            </a:r>
          </a:p>
          <a:p>
            <a:pPr eaLnBrk="0" hangingPunct="0"/>
            <a:r>
              <a:rPr lang="en-US" sz="1600"/>
              <a:t>-extends</a:t>
            </a: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7239000" y="21336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4114800" y="1143000"/>
            <a:ext cx="1697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Implementing </a:t>
            </a:r>
          </a:p>
          <a:p>
            <a:pPr eaLnBrk="0" hangingPunct="0"/>
            <a:r>
              <a:rPr lang="en-US" sz="1600"/>
              <a:t>Classes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 flipH="1">
            <a:off x="7162800" y="1524000"/>
            <a:ext cx="0" cy="1828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4724400" y="2057400"/>
            <a:ext cx="1787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HashMap</a:t>
            </a:r>
          </a:p>
          <a:p>
            <a:pPr eaLnBrk="0" hangingPunct="0"/>
            <a:r>
              <a:rPr lang="en-US" sz="2400"/>
              <a:t>HashTable</a:t>
            </a:r>
          </a:p>
        </p:txBody>
      </p:sp>
      <p:sp>
        <p:nvSpPr>
          <p:cNvPr id="14367" name="Line 30"/>
          <p:cNvSpPr>
            <a:spLocks noChangeShapeType="1"/>
          </p:cNvSpPr>
          <p:nvPr/>
        </p:nvSpPr>
        <p:spPr bwMode="auto">
          <a:xfrm>
            <a:off x="3200400" y="1295400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1066800" y="7315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381000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Collections     </a:t>
            </a:r>
            <a:endParaRPr lang="en-US" sz="4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treemapputtwo.java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762000" y="1295400"/>
            <a:ext cx="7735888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dirty="0"/>
          </a:p>
          <a:p>
            <a:r>
              <a:rPr lang="en-US" sz="2800" dirty="0" err="1"/>
              <a:t>Iterator</a:t>
            </a:r>
            <a:r>
              <a:rPr lang="en-US" sz="2800" dirty="0"/>
              <a:t>&lt;Character&gt; it;</a:t>
            </a:r>
          </a:p>
          <a:p>
            <a:r>
              <a:rPr lang="en-US" sz="2800" dirty="0"/>
              <a:t>it = </a:t>
            </a:r>
            <a:r>
              <a:rPr lang="en-US" sz="2800" dirty="0" err="1"/>
              <a:t>map.keySet</a:t>
            </a:r>
            <a:r>
              <a:rPr lang="en-US" sz="2800" dirty="0"/>
              <a:t>().</a:t>
            </a:r>
            <a:r>
              <a:rPr lang="en-US" sz="2800" dirty="0" err="1"/>
              <a:t>iterator</a:t>
            </a:r>
            <a:r>
              <a:rPr lang="en-US" sz="2800" dirty="0"/>
              <a:t>();</a:t>
            </a:r>
          </a:p>
          <a:p>
            <a:r>
              <a:rPr lang="en-US" sz="2800" dirty="0"/>
              <a:t>while(</a:t>
            </a:r>
            <a:r>
              <a:rPr lang="en-US" sz="2800" dirty="0" err="1"/>
              <a:t>it.hasNext</a:t>
            </a:r>
            <a:r>
              <a:rPr lang="en-US" sz="2800" dirty="0"/>
              <a:t>())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char c = </a:t>
            </a:r>
            <a:r>
              <a:rPr lang="en-US" sz="2800" dirty="0" err="1"/>
              <a:t>it.next</a:t>
            </a:r>
            <a:r>
              <a:rPr lang="en-US" sz="2800" dirty="0"/>
              <a:t>();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System.out.println</a:t>
            </a:r>
            <a:r>
              <a:rPr lang="en-US" sz="2800" dirty="0"/>
              <a:t>(c+" - "+</a:t>
            </a:r>
            <a:r>
              <a:rPr lang="en-US" sz="2800" dirty="0" err="1"/>
              <a:t>map.get</a:t>
            </a:r>
            <a:r>
              <a:rPr lang="en-US" sz="2800" dirty="0"/>
              <a:t>(c));</a:t>
            </a:r>
          </a:p>
          <a:p>
            <a:r>
              <a:rPr lang="en-US" sz="2800" dirty="0"/>
              <a:t>}</a:t>
            </a:r>
            <a:r>
              <a:rPr lang="en-US" sz="24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Map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840663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for(char c : </a:t>
            </a:r>
            <a:r>
              <a:rPr lang="en-US" sz="2800" dirty="0" err="1"/>
              <a:t>map.keySet</a:t>
            </a:r>
            <a:r>
              <a:rPr lang="en-US" sz="2800" dirty="0"/>
              <a:t>())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(c+" - "+</a:t>
            </a:r>
            <a:r>
              <a:rPr lang="en-US" sz="2800" dirty="0" err="1"/>
              <a:t>map.get</a:t>
            </a:r>
            <a:r>
              <a:rPr lang="en-US" sz="2800" dirty="0"/>
              <a:t>(c));</a:t>
            </a:r>
          </a:p>
          <a:p>
            <a:r>
              <a:rPr lang="en-US" sz="2800" dirty="0"/>
              <a:t>}</a:t>
            </a:r>
            <a:r>
              <a:rPr lang="en-US" sz="2400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Map Output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343400"/>
            <a:ext cx="2957512" cy="19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treemapoutput.java</a:t>
            </a:r>
            <a:br>
              <a:rPr lang="en-US" sz="48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48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treemapoutputforeach.java</a:t>
            </a:r>
            <a:endParaRPr lang="en-US" sz="4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04800" y="2057400"/>
            <a:ext cx="5376863" cy="2246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  <a:p>
            <a:r>
              <a:rPr lang="en-US" sz="2800"/>
              <a:t>for(double  d : map.values())</a:t>
            </a:r>
          </a:p>
          <a:p>
            <a:r>
              <a:rPr lang="en-US" sz="2800"/>
              <a:t>{</a:t>
            </a:r>
          </a:p>
          <a:p>
            <a:r>
              <a:rPr lang="en-US" sz="2800"/>
              <a:t>    System.out.println(c);</a:t>
            </a:r>
          </a:p>
          <a:p>
            <a:r>
              <a:rPr lang="en-US" sz="2800"/>
              <a:t>}</a:t>
            </a:r>
            <a:r>
              <a:rPr lang="en-US" sz="2400"/>
              <a:t>	</a:t>
            </a:r>
          </a:p>
        </p:txBody>
      </p:sp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6172200" y="2667000"/>
          <a:ext cx="2438400" cy="2267601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614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539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72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1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886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4343400" cy="10160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 u="sng">
                <a:solidFill>
                  <a:srgbClr val="FF0000"/>
                </a:solidFill>
              </a:rPr>
            </a:br>
            <a:r>
              <a:rPr lang="en-US" sz="2800"/>
              <a:t>7.0  2.0  6.0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Output Map Values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treemapoutputvalues.java</a:t>
            </a:r>
            <a:br>
              <a:rPr lang="en-US" sz="48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48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hashmapoutput.java</a:t>
            </a:r>
            <a:endParaRPr lang="en-US" sz="4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Java maps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295400" y="1447800"/>
            <a:ext cx="632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The Map interface does not extend any </a:t>
            </a:r>
          </a:p>
          <a:p>
            <a:r>
              <a:rPr lang="en-US" sz="2400"/>
              <a:t>other interface.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71800" y="2819400"/>
            <a:ext cx="1447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Map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2514600" y="3352800"/>
            <a:ext cx="5334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343400" y="33528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295400" y="3886200"/>
            <a:ext cx="18288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HashMap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267200" y="3886200"/>
            <a:ext cx="2362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SortedMap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5562600" y="44196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486400" y="4953000"/>
            <a:ext cx="2362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0"/>
              <a:t>TreeMap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951788" cy="3503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A Map stores pairs of keys and values.</a:t>
            </a:r>
          </a:p>
          <a:p>
            <a:r>
              <a:rPr lang="en-US" sz="3200"/>
              <a:t>Each key – value pair is unique.</a:t>
            </a:r>
          </a:p>
          <a:p>
            <a:endParaRPr lang="en-US" sz="3200"/>
          </a:p>
          <a:p>
            <a:r>
              <a:rPr lang="en-US" sz="3200"/>
              <a:t>A translation program could be </a:t>
            </a:r>
          </a:p>
          <a:p>
            <a:r>
              <a:rPr lang="en-US" sz="3200"/>
              <a:t>written using a map.</a:t>
            </a:r>
          </a:p>
          <a:p>
            <a:endParaRPr lang="en-US" sz="3200"/>
          </a:p>
          <a:p>
            <a:r>
              <a:rPr lang="en-US" sz="3200"/>
              <a:t>Maps cannot store duplicates.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338977" name="Group 33"/>
          <p:cNvGraphicFramePr>
            <a:graphicFrameLocks noGrp="1"/>
          </p:cNvGraphicFramePr>
          <p:nvPr/>
        </p:nvGraphicFramePr>
        <p:xfrm>
          <a:off x="2438400" y="1828800"/>
          <a:ext cx="4191000" cy="3868740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restroom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bano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cat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gato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boy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muchacho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casa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toad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sapo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water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agua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8534400" cy="3503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Because Map is an interface, you cannot instantiate it.</a:t>
            </a:r>
          </a:p>
          <a:p>
            <a:endParaRPr lang="en-US" sz="3200">
              <a:solidFill>
                <a:schemeClr val="tx2"/>
              </a:solidFill>
            </a:endParaRPr>
          </a:p>
          <a:p>
            <a:r>
              <a:rPr lang="en-US" sz="3200">
                <a:solidFill>
                  <a:schemeClr val="tx2"/>
                </a:solidFill>
              </a:rPr>
              <a:t>Map bad = new Map();		</a:t>
            </a:r>
            <a:r>
              <a:rPr lang="en-US" sz="3200">
                <a:solidFill>
                  <a:srgbClr val="FF0000"/>
                </a:solidFill>
              </a:rPr>
              <a:t>//illegal</a:t>
            </a:r>
          </a:p>
          <a:p>
            <a:endParaRPr lang="en-US" sz="3200">
              <a:solidFill>
                <a:srgbClr val="FF0000"/>
              </a:solidFill>
            </a:endParaRPr>
          </a:p>
          <a:p>
            <a:r>
              <a:rPr lang="en-US" sz="3200">
                <a:solidFill>
                  <a:schemeClr val="tx2"/>
                </a:solidFill>
              </a:rPr>
              <a:t>Map hash = new HashMap();   	</a:t>
            </a:r>
            <a:r>
              <a:rPr lang="en-US" sz="3200">
                <a:solidFill>
                  <a:srgbClr val="009900"/>
                </a:solidFill>
              </a:rPr>
              <a:t>//legal</a:t>
            </a:r>
          </a:p>
          <a:p>
            <a:r>
              <a:rPr lang="en-US" sz="3200">
                <a:solidFill>
                  <a:schemeClr val="tx2"/>
                </a:solidFill>
              </a:rPr>
              <a:t>Map tree = new TreeMap();    	</a:t>
            </a:r>
            <a:r>
              <a:rPr lang="en-US" sz="3200">
                <a:solidFill>
                  <a:srgbClr val="009900"/>
                </a:solidFill>
              </a:rPr>
              <a:t>//legal</a:t>
            </a: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7086600" cy="531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3333CC"/>
                </a:solidFill>
              </a:rPr>
              <a:t>hash and tree store Object references.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991600" cy="4784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With Java 5, you can now specify which</a:t>
            </a:r>
          </a:p>
          <a:p>
            <a:r>
              <a:rPr lang="en-US" sz="3200">
                <a:solidFill>
                  <a:schemeClr val="tx2"/>
                </a:solidFill>
              </a:rPr>
              <a:t>type of references you want to store in </a:t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the TreeMap or HashMap.</a:t>
            </a:r>
          </a:p>
          <a:p>
            <a:endParaRPr lang="en-US" sz="3200">
              <a:solidFill>
                <a:srgbClr val="FF0000"/>
              </a:solidFill>
            </a:endParaRPr>
          </a:p>
          <a:p>
            <a:r>
              <a:rPr lang="en-US" sz="3000">
                <a:solidFill>
                  <a:schemeClr val="tx2"/>
                </a:solidFill>
              </a:rPr>
              <a:t>Map&lt;</a:t>
            </a:r>
            <a:r>
              <a:rPr lang="en-US" sz="3000">
                <a:solidFill>
                  <a:srgbClr val="009900"/>
                </a:solidFill>
              </a:rPr>
              <a:t>String, Integer</a:t>
            </a:r>
            <a:r>
              <a:rPr lang="en-US" sz="3000">
                <a:solidFill>
                  <a:schemeClr val="tx2"/>
                </a:solidFill>
              </a:rPr>
              <a:t>&gt; hash;</a:t>
            </a:r>
          </a:p>
          <a:p>
            <a:r>
              <a:rPr lang="en-US" sz="3000">
                <a:solidFill>
                  <a:schemeClr val="tx2"/>
                </a:solidFill>
              </a:rPr>
              <a:t>hash = new HashMap&lt;</a:t>
            </a:r>
            <a:r>
              <a:rPr lang="en-US" sz="3000">
                <a:solidFill>
                  <a:srgbClr val="009900"/>
                </a:solidFill>
              </a:rPr>
              <a:t>String, Integer</a:t>
            </a:r>
            <a:r>
              <a:rPr lang="en-US" sz="3000">
                <a:solidFill>
                  <a:schemeClr val="tx2"/>
                </a:solidFill>
              </a:rPr>
              <a:t>&gt;();</a:t>
            </a:r>
            <a:br>
              <a:rPr lang="en-US" sz="3000">
                <a:solidFill>
                  <a:schemeClr val="tx2"/>
                </a:solidFill>
              </a:rPr>
            </a:br>
            <a:endParaRPr lang="en-US" sz="3000">
              <a:solidFill>
                <a:schemeClr val="tx2"/>
              </a:solidFill>
            </a:endParaRPr>
          </a:p>
          <a:p>
            <a:r>
              <a:rPr lang="en-US" sz="3000">
                <a:solidFill>
                  <a:schemeClr val="tx2"/>
                </a:solidFill>
              </a:rPr>
              <a:t>Map&lt;</a:t>
            </a:r>
            <a:r>
              <a:rPr lang="en-US" sz="3000">
                <a:solidFill>
                  <a:srgbClr val="009900"/>
                </a:solidFill>
              </a:rPr>
              <a:t>String, Set</a:t>
            </a:r>
            <a:r>
              <a:rPr lang="en-US" sz="3000">
                <a:solidFill>
                  <a:schemeClr val="tx2"/>
                </a:solidFill>
              </a:rPr>
              <a:t>&gt; tree;</a:t>
            </a:r>
          </a:p>
          <a:p>
            <a:r>
              <a:rPr lang="en-US" sz="3000">
                <a:solidFill>
                  <a:schemeClr val="tx2"/>
                </a:solidFill>
              </a:rPr>
              <a:t>tree = </a:t>
            </a:r>
          </a:p>
          <a:p>
            <a:r>
              <a:rPr lang="en-US" sz="3000">
                <a:solidFill>
                  <a:schemeClr val="tx2"/>
                </a:solidFill>
              </a:rPr>
              <a:t>  new TreeMap&lt;</a:t>
            </a:r>
            <a:r>
              <a:rPr lang="en-US" sz="3000">
                <a:solidFill>
                  <a:srgbClr val="009900"/>
                </a:solidFill>
              </a:rPr>
              <a:t>String, TreeSet&lt;String&gt;</a:t>
            </a:r>
            <a:r>
              <a:rPr lang="en-US" sz="3000">
                <a:solidFill>
                  <a:schemeClr val="tx2"/>
                </a:solidFill>
              </a:rPr>
              <a:t>&gt;();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14400" y="1828800"/>
            <a:ext cx="7543800" cy="3503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/>
              <a:t>HashMap – a map ordered by each</a:t>
            </a:r>
          </a:p>
          <a:p>
            <a:r>
              <a:rPr lang="en-US" sz="3200"/>
              <a:t>item’s hashCode that is extremely time efficient.</a:t>
            </a:r>
          </a:p>
          <a:p>
            <a:endParaRPr lang="en-US" sz="3200"/>
          </a:p>
          <a:p>
            <a:r>
              <a:rPr lang="en-US" sz="3200"/>
              <a:t>TreeMap – a naturally ordered map </a:t>
            </a:r>
            <a:br>
              <a:rPr lang="en-US" sz="3200"/>
            </a:br>
            <a:r>
              <a:rPr lang="en-US" sz="3200"/>
              <a:t>that is very efficient, but not as </a:t>
            </a:r>
            <a:br>
              <a:rPr lang="en-US" sz="3200"/>
            </a:br>
            <a:r>
              <a:rPr lang="en-US" sz="3200"/>
              <a:t>efficient as HashMap.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95400" y="1828800"/>
            <a:ext cx="6442075" cy="2654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/>
              <a:t>HashSet and HashMap were both </a:t>
            </a:r>
          </a:p>
          <a:p>
            <a:r>
              <a:rPr lang="en-US" sz="2800"/>
              <a:t>created around hash tables.</a:t>
            </a:r>
          </a:p>
          <a:p>
            <a:endParaRPr lang="en-US" sz="2800"/>
          </a:p>
          <a:p>
            <a:r>
              <a:rPr lang="en-US" sz="2800"/>
              <a:t>A hash table is a giant array.  Each </a:t>
            </a:r>
          </a:p>
          <a:p>
            <a:r>
              <a:rPr lang="en-US" sz="2800"/>
              <a:t>item is inserted into the array </a:t>
            </a:r>
          </a:p>
          <a:p>
            <a:r>
              <a:rPr lang="en-US" sz="2800"/>
              <a:t>according to a hash formula.</a:t>
            </a:r>
          </a:p>
        </p:txBody>
      </p:sp>
      <p:graphicFrame>
        <p:nvGraphicFramePr>
          <p:cNvPr id="346116" name="Group 4"/>
          <p:cNvGraphicFramePr>
            <a:graphicFrameLocks noGrp="1"/>
          </p:cNvGraphicFramePr>
          <p:nvPr/>
        </p:nvGraphicFramePr>
        <p:xfrm>
          <a:off x="914400" y="5257800"/>
          <a:ext cx="7162800" cy="518160"/>
        </p:xfrm>
        <a:graphic>
          <a:graphicData uri="http://schemas.openxmlformats.org/drawingml/2006/table">
            <a:tbl>
              <a:tblPr/>
              <a:tblGrid>
                <a:gridCol w="1431925"/>
                <a:gridCol w="1433513"/>
                <a:gridCol w="1431925"/>
                <a:gridCol w="1433512"/>
                <a:gridCol w="14319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1143000" y="47244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0"/>
              <a:t>   0	       1	    2		3	     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Java Map Class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1255</Words>
  <Application>Microsoft Office PowerPoint</Application>
  <PresentationFormat>On-screen Show (4:3)</PresentationFormat>
  <Paragraphs>386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</dc:title>
  <dc:subject>Maps</dc:subject>
  <dc:creator>A+ Computer Science</dc:creator>
  <cp:keywords>www.apluscompsci.com</cp:keywords>
  <dc:description>Maps_x000d_
©A+ Computer Science_x000d_
www.apluscompsci.com</dc:description>
  <cp:lastModifiedBy>jrr</cp:lastModifiedBy>
  <cp:revision>392</cp:revision>
  <cp:lastPrinted>2000-05-16T18:55:37Z</cp:lastPrinted>
  <dcterms:created xsi:type="dcterms:W3CDTF">1997-11-19T18:53:48Z</dcterms:created>
  <dcterms:modified xsi:type="dcterms:W3CDTF">2016-09-01T02:42:02Z</dcterms:modified>
  <cp:category>www.apluscompsci.com</cp:category>
</cp:coreProperties>
</file>