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2" r:id="rId2"/>
    <p:sldId id="256" r:id="rId3"/>
    <p:sldId id="289" r:id="rId4"/>
    <p:sldId id="309" r:id="rId5"/>
    <p:sldId id="258" r:id="rId6"/>
    <p:sldId id="257" r:id="rId7"/>
    <p:sldId id="288" r:id="rId8"/>
    <p:sldId id="260" r:id="rId9"/>
    <p:sldId id="261" r:id="rId10"/>
    <p:sldId id="262" r:id="rId11"/>
    <p:sldId id="300" r:id="rId12"/>
    <p:sldId id="263" r:id="rId13"/>
    <p:sldId id="271" r:id="rId14"/>
    <p:sldId id="297" r:id="rId15"/>
    <p:sldId id="306" r:id="rId16"/>
    <p:sldId id="310" r:id="rId17"/>
    <p:sldId id="295" r:id="rId18"/>
    <p:sldId id="281" r:id="rId19"/>
    <p:sldId id="301" r:id="rId20"/>
    <p:sldId id="290" r:id="rId21"/>
    <p:sldId id="282" r:id="rId22"/>
    <p:sldId id="283" r:id="rId23"/>
    <p:sldId id="307" r:id="rId24"/>
    <p:sldId id="284" r:id="rId25"/>
    <p:sldId id="299" r:id="rId26"/>
    <p:sldId id="308" r:id="rId27"/>
    <p:sldId id="304" r:id="rId28"/>
    <p:sldId id="30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6600"/>
    <a:srgbClr val="663300"/>
    <a:srgbClr val="000066"/>
    <a:srgbClr val="0000FF"/>
    <a:srgbClr val="CDDCF7"/>
    <a:srgbClr val="CC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D0229B0-3AB4-4D4C-A69D-4F601FADB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0179C-F805-4AB5-8D63-88772BC97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99D3-C48B-48C4-97BB-5D0F6FD51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79E27-D327-4443-ABFC-DD9C44DB1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7ADCE-7B47-4BC5-BF62-736CF122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E8C66-EFD3-4807-A47D-BFF561D50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BC93B-DEED-4571-A4D4-BDF53707F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209AA-1F10-4C5A-B152-32F5EE11D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94262-DAC7-4EFA-8ECA-391F1B8CD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8B050-10BC-44EE-9737-D668EF5C0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3DEC4-25C7-476E-A2D2-272FF1B5F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E2414-23B7-41E8-91D2-D0C0A96BB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24BB4B09-97F4-40C0-ADAD-83CB02799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5334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Number Systems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9304" name="Group 88"/>
          <p:cNvGraphicFramePr>
            <a:graphicFrameLocks noGrp="1"/>
          </p:cNvGraphicFramePr>
          <p:nvPr/>
        </p:nvGraphicFramePr>
        <p:xfrm>
          <a:off x="2133600" y="1447800"/>
          <a:ext cx="5410200" cy="4578350"/>
        </p:xfrm>
        <a:graphic>
          <a:graphicData uri="http://schemas.openxmlformats.org/drawingml/2006/table">
            <a:tbl>
              <a:tblPr/>
              <a:tblGrid>
                <a:gridCol w="1630363"/>
                <a:gridCol w="944562"/>
                <a:gridCol w="946150"/>
                <a:gridCol w="944563"/>
                <a:gridCol w="944562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ahoma" pitchFamily="34" charset="0"/>
                        </a:rPr>
                        <a:t>Binary digits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Base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Binary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33400" y="1905000"/>
            <a:ext cx="8001000" cy="224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/>
              <a:t>There is a direct </a:t>
            </a:r>
            <a:r>
              <a:rPr lang="en-US" sz="2800" dirty="0" smtClean="0"/>
              <a:t>conversion from </a:t>
            </a:r>
            <a:r>
              <a:rPr lang="en-US" sz="2800" dirty="0"/>
              <a:t>base </a:t>
            </a:r>
            <a:r>
              <a:rPr lang="en-US" sz="2800" dirty="0" smtClean="0"/>
              <a:t>2 to </a:t>
            </a:r>
            <a:r>
              <a:rPr lang="en-US" sz="2800" dirty="0"/>
              <a:t>base 8 &amp; </a:t>
            </a:r>
            <a:r>
              <a:rPr lang="en-US" sz="2800" dirty="0" smtClean="0"/>
              <a:t>base </a:t>
            </a:r>
            <a:r>
              <a:rPr lang="en-US" sz="2800" dirty="0"/>
              <a:t>16 without using </a:t>
            </a:r>
            <a:r>
              <a:rPr lang="en-US" sz="2800" dirty="0" smtClean="0"/>
              <a:t>base </a:t>
            </a:r>
            <a:r>
              <a:rPr lang="en-US" sz="2800" dirty="0"/>
              <a:t>10.</a:t>
            </a:r>
          </a:p>
          <a:p>
            <a:endParaRPr lang="en-US" sz="2800" dirty="0"/>
          </a:p>
          <a:p>
            <a:r>
              <a:rPr lang="en-US" sz="2800" dirty="0"/>
              <a:t>8 and 16 are powers of </a:t>
            </a:r>
            <a:r>
              <a:rPr lang="en-US" sz="2800" dirty="0" smtClean="0"/>
              <a:t>2 </a:t>
            </a:r>
            <a:r>
              <a:rPr lang="en-US" sz="2800" dirty="0"/>
              <a:t>so they convert</a:t>
            </a:r>
          </a:p>
          <a:p>
            <a:r>
              <a:rPr lang="en-US" sz="2800" dirty="0"/>
              <a:t>directly.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Base 2 to Base 16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343400"/>
            <a:ext cx="31337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990600" y="1447800"/>
            <a:ext cx="725328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Base 2 converts directly to base 16 as each </a:t>
            </a:r>
          </a:p>
          <a:p>
            <a:r>
              <a:rPr lang="en-US"/>
              <a:t>4 bit section of base 2 equals one base 16</a:t>
            </a:r>
          </a:p>
          <a:p>
            <a:r>
              <a:rPr lang="en-US"/>
              <a:t>digit.</a:t>
            </a:r>
          </a:p>
          <a:p>
            <a:endParaRPr lang="en-US"/>
          </a:p>
          <a:p>
            <a:r>
              <a:rPr lang="en-US"/>
              <a:t>1111 = 15   15 is maximum single digit for 16 </a:t>
            </a:r>
          </a:p>
          <a:p>
            <a:endParaRPr lang="en-US"/>
          </a:p>
          <a:p>
            <a:r>
              <a:rPr lang="en-US"/>
              <a:t>  </a:t>
            </a:r>
            <a:r>
              <a:rPr lang="en-US">
                <a:solidFill>
                  <a:srgbClr val="FF3300"/>
                </a:solidFill>
              </a:rPr>
              <a:t>10      11</a:t>
            </a:r>
          </a:p>
          <a:p>
            <a:r>
              <a:rPr lang="en-US"/>
              <a:t>1010 1011 = </a:t>
            </a:r>
            <a:r>
              <a:rPr lang="en-US">
                <a:solidFill>
                  <a:schemeClr val="accent2"/>
                </a:solidFill>
              </a:rPr>
              <a:t>AB</a:t>
            </a:r>
            <a:r>
              <a:rPr lang="en-US"/>
              <a:t> in base 16</a:t>
            </a:r>
          </a:p>
          <a:p>
            <a:endParaRPr lang="en-US"/>
          </a:p>
          <a:p>
            <a:r>
              <a:rPr lang="en-US"/>
              <a:t>   </a:t>
            </a:r>
            <a:r>
              <a:rPr lang="en-US">
                <a:solidFill>
                  <a:srgbClr val="FF3300"/>
                </a:solidFill>
              </a:rPr>
              <a:t>1         4      10</a:t>
            </a:r>
          </a:p>
          <a:p>
            <a:r>
              <a:rPr lang="en-US"/>
              <a:t>0001 0100 1010 = </a:t>
            </a:r>
            <a:r>
              <a:rPr lang="en-US">
                <a:solidFill>
                  <a:schemeClr val="accent2"/>
                </a:solidFill>
              </a:rPr>
              <a:t>14A</a:t>
            </a:r>
            <a:r>
              <a:rPr lang="en-US"/>
              <a:t> in base 16</a:t>
            </a:r>
          </a:p>
          <a:p>
            <a:endParaRPr lang="en-US"/>
          </a:p>
          <a:p>
            <a:endParaRPr lang="en-US">
              <a:latin typeface="Courier New" pitchFamily="49" charset="0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7162800" y="3581400"/>
            <a:ext cx="1219200" cy="21875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HEX</a:t>
            </a:r>
          </a:p>
          <a:p>
            <a:pPr>
              <a:spcBef>
                <a:spcPct val="50000"/>
              </a:spcBef>
            </a:pPr>
            <a:r>
              <a:rPr lang="en-US" sz="1400"/>
              <a:t>A – 10</a:t>
            </a:r>
          </a:p>
          <a:p>
            <a:r>
              <a:rPr lang="en-US" sz="1400"/>
              <a:t>B – 11</a:t>
            </a:r>
          </a:p>
          <a:p>
            <a:r>
              <a:rPr lang="en-US" sz="1400"/>
              <a:t>C – 12</a:t>
            </a:r>
          </a:p>
          <a:p>
            <a:r>
              <a:rPr lang="en-US" sz="1400"/>
              <a:t>D – 13</a:t>
            </a:r>
          </a:p>
          <a:p>
            <a:r>
              <a:rPr lang="en-US" sz="1400"/>
              <a:t>E – 14</a:t>
            </a:r>
          </a:p>
          <a:p>
            <a:r>
              <a:rPr lang="en-US" sz="1400"/>
              <a:t>F – 15</a:t>
            </a:r>
          </a:p>
          <a:p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Base 2 to Base 16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990600" y="1600200"/>
            <a:ext cx="8413750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Base 2 converts directly to base 16 as each </a:t>
            </a:r>
          </a:p>
          <a:p>
            <a:r>
              <a:rPr lang="en-US"/>
              <a:t>3 bit section of base 2 equals one base 8</a:t>
            </a:r>
          </a:p>
          <a:p>
            <a:r>
              <a:rPr lang="en-US"/>
              <a:t>digit.</a:t>
            </a:r>
          </a:p>
          <a:p>
            <a:endParaRPr lang="en-US" sz="2800"/>
          </a:p>
          <a:p>
            <a:r>
              <a:rPr lang="en-US"/>
              <a:t>111 = 7   7 is maximum single digit for base 8</a:t>
            </a:r>
            <a:r>
              <a:rPr lang="en-US" sz="2800"/>
              <a:t>		</a:t>
            </a:r>
          </a:p>
          <a:p>
            <a:endParaRPr lang="en-US" sz="2800"/>
          </a:p>
          <a:p>
            <a:r>
              <a:rPr lang="en-US">
                <a:solidFill>
                  <a:srgbClr val="FF3300"/>
                </a:solidFill>
              </a:rPr>
              <a:t>  5      3</a:t>
            </a:r>
          </a:p>
          <a:p>
            <a:r>
              <a:rPr lang="en-US"/>
              <a:t>101 011 = </a:t>
            </a:r>
            <a:r>
              <a:rPr lang="en-US">
                <a:solidFill>
                  <a:schemeClr val="accent2"/>
                </a:solidFill>
              </a:rPr>
              <a:t>53</a:t>
            </a:r>
            <a:r>
              <a:rPr lang="en-US"/>
              <a:t> in base 8</a:t>
            </a:r>
          </a:p>
          <a:p>
            <a:endParaRPr lang="en-US"/>
          </a:p>
          <a:p>
            <a:r>
              <a:rPr lang="en-US"/>
              <a:t>   </a:t>
            </a:r>
            <a:r>
              <a:rPr lang="en-US">
                <a:solidFill>
                  <a:srgbClr val="FF3300"/>
                </a:solidFill>
              </a:rPr>
              <a:t>1     2     7     </a:t>
            </a:r>
          </a:p>
          <a:p>
            <a:r>
              <a:rPr lang="en-US"/>
              <a:t>001 010 111 = </a:t>
            </a:r>
            <a:r>
              <a:rPr lang="en-US">
                <a:solidFill>
                  <a:schemeClr val="accent2"/>
                </a:solidFill>
              </a:rPr>
              <a:t>127</a:t>
            </a:r>
            <a:r>
              <a:rPr lang="en-US"/>
              <a:t> in base 8</a:t>
            </a:r>
          </a:p>
          <a:p>
            <a:endParaRPr lang="en-US"/>
          </a:p>
          <a:p>
            <a:r>
              <a:rPr lang="en-US" sz="2800"/>
              <a:t>     </a:t>
            </a:r>
          </a:p>
          <a:p>
            <a:endParaRPr lang="en-US">
              <a:latin typeface="Courier New" pitchFamily="49" charset="0"/>
            </a:endParaRPr>
          </a:p>
        </p:txBody>
      </p:sp>
      <p:sp>
        <p:nvSpPr>
          <p:cNvPr id="24580" name="WordArt 4" descr="Narrow vertical"/>
          <p:cNvSpPr>
            <a:spLocks noChangeArrowheads="1" noChangeShapeType="1" noTextEdit="1"/>
          </p:cNvSpPr>
          <p:nvPr/>
        </p:nvSpPr>
        <p:spPr bwMode="auto">
          <a:xfrm>
            <a:off x="7086600" y="3657600"/>
            <a:ext cx="1524000" cy="22098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Base 2 to Base 8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8534400" cy="3441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200"/>
              <a:t>int base10 = Integer.parseInt("324",6);</a:t>
            </a:r>
          </a:p>
          <a:p>
            <a:r>
              <a:rPr lang="en-US" sz="2200"/>
              <a:t>out.print("324 base 6 == ");</a:t>
            </a:r>
          </a:p>
          <a:p>
            <a:r>
              <a:rPr lang="en-US" sz="2200"/>
              <a:t>out.println(base10 + " base10");</a:t>
            </a:r>
          </a:p>
          <a:p>
            <a:endParaRPr lang="en-US" sz="2200"/>
          </a:p>
          <a:p>
            <a:r>
              <a:rPr lang="en-US" sz="2200"/>
              <a:t>out.print("124 base10 == "); out.println(Integer.toString(base10,16)+" base16\n\n");</a:t>
            </a:r>
          </a:p>
          <a:p>
            <a:endParaRPr lang="en-US" sz="2200"/>
          </a:p>
          <a:p>
            <a:r>
              <a:rPr lang="en-US" sz="2200"/>
              <a:t>out.println(Integer.toBinaryString(90));</a:t>
            </a:r>
          </a:p>
          <a:p>
            <a:r>
              <a:rPr lang="en-US" sz="2200"/>
              <a:t>out.println(Integer.toOctalString(90));</a:t>
            </a:r>
          </a:p>
          <a:p>
            <a:r>
              <a:rPr lang="en-US" sz="2200"/>
              <a:t>out.println(Integer.toHexString(90).toUpperCase());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172200" y="1371600"/>
            <a:ext cx="2743200" cy="2081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1400"/>
              <a:t>324 base 6 == 124 base10</a:t>
            </a:r>
          </a:p>
          <a:p>
            <a:r>
              <a:rPr lang="en-US" sz="1400"/>
              <a:t>124 base10 == 7c base16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1011010</a:t>
            </a:r>
          </a:p>
          <a:p>
            <a:r>
              <a:rPr lang="en-US" sz="1400"/>
              <a:t>132</a:t>
            </a:r>
          </a:p>
          <a:p>
            <a:r>
              <a:rPr lang="en-US" sz="1400"/>
              <a:t>5A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Base Conversion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javabase.java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447800"/>
            <a:ext cx="7467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Addition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err="1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Substraction</a:t>
            </a:r>
            <a:endParaRPr lang="en-US" sz="7200" dirty="0" smtClean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Any Base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38200" y="2057400"/>
            <a:ext cx="3200400" cy="12001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1600200" algn="l"/>
              </a:tabLst>
            </a:pPr>
            <a:r>
              <a:rPr lang="en-US">
                <a:solidFill>
                  <a:schemeClr val="accent2"/>
                </a:solidFill>
              </a:rPr>
              <a:t>      145</a:t>
            </a:r>
          </a:p>
          <a:p>
            <a:pPr>
              <a:tabLst>
                <a:tab pos="1600200" algn="l"/>
              </a:tabLst>
            </a:pPr>
            <a:r>
              <a:rPr lang="en-US" u="sng">
                <a:solidFill>
                  <a:schemeClr val="accent2"/>
                </a:solidFill>
              </a:rPr>
              <a:t>+   345</a:t>
            </a:r>
            <a:r>
              <a:rPr lang="en-US">
                <a:solidFill>
                  <a:schemeClr val="accent2"/>
                </a:solidFill>
              </a:rPr>
              <a:t>    	base  8</a:t>
            </a:r>
          </a:p>
          <a:p>
            <a:pPr>
              <a:tabLst>
                <a:tab pos="1600200" algn="l"/>
              </a:tabLst>
            </a:pPr>
            <a:r>
              <a:rPr lang="en-US">
                <a:solidFill>
                  <a:schemeClr val="accent2"/>
                </a:solidFill>
              </a:rPr>
              <a:t>      512    	base  8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4724400" y="2057400"/>
            <a:ext cx="3200400" cy="12001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1600200" algn="l"/>
              </a:tabLst>
            </a:pPr>
            <a:r>
              <a:rPr lang="en-US">
                <a:solidFill>
                  <a:schemeClr val="accent2"/>
                </a:solidFill>
              </a:rPr>
              <a:t>      149</a:t>
            </a:r>
          </a:p>
          <a:p>
            <a:pPr>
              <a:tabLst>
                <a:tab pos="1600200" algn="l"/>
              </a:tabLst>
            </a:pPr>
            <a:r>
              <a:rPr lang="en-US" u="sng">
                <a:solidFill>
                  <a:schemeClr val="accent2"/>
                </a:solidFill>
              </a:rPr>
              <a:t>+   345</a:t>
            </a:r>
            <a:r>
              <a:rPr lang="en-US">
                <a:solidFill>
                  <a:schemeClr val="accent2"/>
                </a:solidFill>
              </a:rPr>
              <a:t>   	base  12</a:t>
            </a:r>
          </a:p>
          <a:p>
            <a:pPr>
              <a:tabLst>
                <a:tab pos="1600200" algn="l"/>
              </a:tabLst>
            </a:pPr>
            <a:r>
              <a:rPr lang="en-US">
                <a:solidFill>
                  <a:schemeClr val="accent2"/>
                </a:solidFill>
              </a:rPr>
              <a:t>      492   	base  12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2819400" y="3962400"/>
            <a:ext cx="3200400" cy="12001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1600200" algn="l"/>
              </a:tabLst>
            </a:pPr>
            <a:r>
              <a:rPr lang="en-US">
                <a:solidFill>
                  <a:schemeClr val="accent2"/>
                </a:solidFill>
              </a:rPr>
              <a:t>      427</a:t>
            </a:r>
          </a:p>
          <a:p>
            <a:pPr>
              <a:buFontTx/>
              <a:buChar char="-"/>
              <a:tabLst>
                <a:tab pos="1600200" algn="l"/>
              </a:tabLst>
            </a:pPr>
            <a:r>
              <a:rPr lang="en-US" u="sng">
                <a:solidFill>
                  <a:schemeClr val="accent2"/>
                </a:solidFill>
              </a:rPr>
              <a:t>     345</a:t>
            </a:r>
            <a:r>
              <a:rPr lang="en-US">
                <a:solidFill>
                  <a:schemeClr val="accent2"/>
                </a:solidFill>
              </a:rPr>
              <a:t>    	base  9</a:t>
            </a:r>
          </a:p>
          <a:p>
            <a:pPr>
              <a:tabLst>
                <a:tab pos="1600200" algn="l"/>
              </a:tabLst>
            </a:pPr>
            <a:r>
              <a:rPr lang="en-US">
                <a:solidFill>
                  <a:schemeClr val="accent2"/>
                </a:solidFill>
              </a:rPr>
              <a:t>        72    	base  9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Any Base Math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648200"/>
            <a:ext cx="1656588" cy="152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914400" y="2514600"/>
            <a:ext cx="48387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/>
              <a:t>&amp;     |    ^   &lt;&lt;    &gt;&gt;</a:t>
            </a:r>
            <a:endParaRPr lang="en-US" dirty="0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38200" y="3505200"/>
            <a:ext cx="70675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These operators manipulate the binary digits</a:t>
            </a:r>
          </a:p>
          <a:p>
            <a:r>
              <a:rPr lang="en-US" dirty="0"/>
              <a:t>of variables.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Bitwise – Binary</a:t>
            </a:r>
            <a:b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Operators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343400"/>
            <a:ext cx="1371599" cy="19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90115" name="Group 3"/>
          <p:cNvGraphicFramePr>
            <a:graphicFrameLocks noGrp="1"/>
          </p:cNvGraphicFramePr>
          <p:nvPr/>
        </p:nvGraphicFramePr>
        <p:xfrm>
          <a:off x="1905000" y="1447800"/>
          <a:ext cx="4876800" cy="4693920"/>
        </p:xfrm>
        <a:graphic>
          <a:graphicData uri="http://schemas.openxmlformats.org/drawingml/2006/table">
            <a:tbl>
              <a:tblPr/>
              <a:tblGrid>
                <a:gridCol w="3805238"/>
                <a:gridCol w="1071562"/>
              </a:tblGrid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!   ++   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*   /  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+ 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&lt;&lt;   &gt;&gt;  (bitwise shifts)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&lt;   &lt;=   &gt;  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==  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&amp; (bitwise and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^ (bitwise xor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|  (bitwise or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=   +=   -=   *=   /=   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747" name="Line 50"/>
          <p:cNvSpPr>
            <a:spLocks noChangeShapeType="1"/>
          </p:cNvSpPr>
          <p:nvPr/>
        </p:nvSpPr>
        <p:spPr bwMode="auto">
          <a:xfrm>
            <a:off x="6172200" y="1981200"/>
            <a:ext cx="0" cy="3657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Operator Precedence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914400" y="2057400"/>
            <a:ext cx="6788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>
                <a:solidFill>
                  <a:srgbClr val="A50021"/>
                </a:solidFill>
              </a:rPr>
              <a:t>What is the Standard Base we </a:t>
            </a:r>
          </a:p>
          <a:p>
            <a:r>
              <a:rPr lang="en-US" sz="3200">
                <a:solidFill>
                  <a:srgbClr val="A50021"/>
                </a:solidFill>
              </a:rPr>
              <a:t>work with in our everyday lives</a:t>
            </a:r>
            <a:r>
              <a:rPr lang="en-US" sz="3200">
                <a:solidFill>
                  <a:srgbClr val="A50021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1066800" y="3733800"/>
            <a:ext cx="6356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>
                <a:solidFill>
                  <a:srgbClr val="A50021"/>
                </a:solidFill>
              </a:rPr>
              <a:t>Why do we work in that base?</a:t>
            </a:r>
            <a:endParaRPr lang="en-US" sz="3200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Number Systems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648200"/>
            <a:ext cx="31337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37513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3200"/>
          </a:p>
          <a:p>
            <a:r>
              <a:rPr lang="en-US" sz="3200"/>
              <a:t>int one=8;    </a:t>
            </a:r>
            <a:endParaRPr lang="en-US" sz="2000">
              <a:solidFill>
                <a:srgbClr val="669900"/>
              </a:solidFill>
            </a:endParaRPr>
          </a:p>
          <a:p>
            <a:r>
              <a:rPr lang="en-US" sz="3200"/>
              <a:t>int two=7;    </a:t>
            </a:r>
          </a:p>
          <a:p>
            <a:endParaRPr lang="en-US" sz="3200"/>
          </a:p>
          <a:p>
            <a:r>
              <a:rPr lang="en-US" sz="3200"/>
              <a:t>out.println("8 &amp; 7 == " + (one&amp;two));</a:t>
            </a:r>
          </a:p>
          <a:p>
            <a:endParaRPr lang="en-US" sz="320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429000" y="4648200"/>
            <a:ext cx="2514600" cy="16605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2800"/>
              <a:t>8 &amp; 7 == 0</a:t>
            </a:r>
            <a:br>
              <a:rPr lang="en-US" sz="2800"/>
            </a:br>
            <a:endParaRPr lang="en-US" sz="2800"/>
          </a:p>
        </p:txBody>
      </p:sp>
      <p:graphicFrame>
        <p:nvGraphicFramePr>
          <p:cNvPr id="45228" name="Group 172"/>
          <p:cNvGraphicFramePr>
            <a:graphicFrameLocks noGrp="1"/>
          </p:cNvGraphicFramePr>
          <p:nvPr/>
        </p:nvGraphicFramePr>
        <p:xfrm>
          <a:off x="3886200" y="1828800"/>
          <a:ext cx="2952750" cy="1828800"/>
        </p:xfrm>
        <a:graphic>
          <a:graphicData uri="http://schemas.openxmlformats.org/drawingml/2006/table">
            <a:tbl>
              <a:tblPr/>
              <a:tblGrid>
                <a:gridCol w="962025"/>
                <a:gridCol w="485775"/>
                <a:gridCol w="533400"/>
                <a:gridCol w="457200"/>
                <a:gridCol w="514350"/>
              </a:tblGrid>
              <a:tr h="303213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binary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two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Bitwise AND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609600" y="2362200"/>
            <a:ext cx="7920038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int one=8;     </a:t>
            </a:r>
            <a:endParaRPr lang="en-US" sz="3200">
              <a:solidFill>
                <a:srgbClr val="669900"/>
              </a:solidFill>
            </a:endParaRPr>
          </a:p>
          <a:p>
            <a:r>
              <a:rPr lang="en-US" sz="3200"/>
              <a:t>int two=7;     </a:t>
            </a:r>
          </a:p>
          <a:p>
            <a:endParaRPr lang="en-US" sz="3200"/>
          </a:p>
          <a:p>
            <a:r>
              <a:rPr lang="en-US" sz="3200"/>
              <a:t>out.println("8 | 7 == " + (one|two));</a:t>
            </a:r>
          </a:p>
          <a:p>
            <a:endParaRPr lang="en-US" sz="3200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3505200" y="4648200"/>
            <a:ext cx="2514600" cy="16605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2800"/>
              <a:t>8 | 7 == 15</a:t>
            </a:r>
            <a:br>
              <a:rPr lang="en-US" sz="2800"/>
            </a:br>
            <a:endParaRPr lang="en-US" sz="2800"/>
          </a:p>
        </p:txBody>
      </p:sp>
      <p:graphicFrame>
        <p:nvGraphicFramePr>
          <p:cNvPr id="36995" name="Group 131"/>
          <p:cNvGraphicFramePr>
            <a:graphicFrameLocks noGrp="1"/>
          </p:cNvGraphicFramePr>
          <p:nvPr/>
        </p:nvGraphicFramePr>
        <p:xfrm>
          <a:off x="3886200" y="1828800"/>
          <a:ext cx="2952750" cy="1828800"/>
        </p:xfrm>
        <a:graphic>
          <a:graphicData uri="http://schemas.openxmlformats.org/drawingml/2006/table">
            <a:tbl>
              <a:tblPr/>
              <a:tblGrid>
                <a:gridCol w="962025"/>
                <a:gridCol w="485775"/>
                <a:gridCol w="533400"/>
                <a:gridCol w="457200"/>
                <a:gridCol w="514350"/>
              </a:tblGrid>
              <a:tr h="303213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binary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two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Bitwise OR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609600" y="2362200"/>
            <a:ext cx="8069263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int one=8;     </a:t>
            </a:r>
            <a:endParaRPr lang="en-US" sz="3200">
              <a:solidFill>
                <a:srgbClr val="669900"/>
              </a:solidFill>
            </a:endParaRPr>
          </a:p>
          <a:p>
            <a:r>
              <a:rPr lang="en-US" sz="3200"/>
              <a:t>int two=7;     </a:t>
            </a:r>
          </a:p>
          <a:p>
            <a:endParaRPr lang="en-US" sz="3200"/>
          </a:p>
          <a:p>
            <a:r>
              <a:rPr lang="en-US" sz="3200"/>
              <a:t>out.println("8 ^ 7 == " + (one^two));</a:t>
            </a:r>
          </a:p>
          <a:p>
            <a:endParaRPr lang="en-US" sz="3200"/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4038600" y="4572000"/>
            <a:ext cx="2514600" cy="16605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2800"/>
              <a:t>8 ^ 7 == 15</a:t>
            </a:r>
            <a:br>
              <a:rPr lang="en-US" sz="2800"/>
            </a:br>
            <a:endParaRPr lang="en-US" sz="2800"/>
          </a:p>
        </p:txBody>
      </p:sp>
      <p:graphicFrame>
        <p:nvGraphicFramePr>
          <p:cNvPr id="38039" name="Group 151"/>
          <p:cNvGraphicFramePr>
            <a:graphicFrameLocks noGrp="1"/>
          </p:cNvGraphicFramePr>
          <p:nvPr/>
        </p:nvGraphicFramePr>
        <p:xfrm>
          <a:off x="3886200" y="1828800"/>
          <a:ext cx="2952750" cy="1828800"/>
        </p:xfrm>
        <a:graphic>
          <a:graphicData uri="http://schemas.openxmlformats.org/drawingml/2006/table">
            <a:tbl>
              <a:tblPr/>
              <a:tblGrid>
                <a:gridCol w="962025"/>
                <a:gridCol w="485775"/>
                <a:gridCol w="533400"/>
                <a:gridCol w="457200"/>
                <a:gridCol w="514350"/>
              </a:tblGrid>
              <a:tr h="303213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binary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two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Bitwise XOR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bitwiseand.java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bitwiseor.java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bitwisexor.java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33400" y="2286000"/>
            <a:ext cx="8382000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/>
              <a:t>int one=8;</a:t>
            </a:r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out.println("8 &lt;&lt; 1 == " + (one&lt;&lt;1));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334000" y="4724400"/>
            <a:ext cx="3352800" cy="12334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2800"/>
              <a:t>8 &lt;&lt; 1 == 16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609600" y="4724400"/>
            <a:ext cx="4191000" cy="12334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006600"/>
                </a:solidFill>
              </a:rPr>
              <a:t>SHORTCUT</a:t>
            </a:r>
          </a:p>
          <a:p>
            <a:pPr>
              <a:spcBef>
                <a:spcPct val="50000"/>
              </a:spcBef>
            </a:pPr>
            <a:r>
              <a:rPr lang="en-US" sz="2800"/>
              <a:t>&lt;&lt; 1   multiplies by 2</a:t>
            </a:r>
          </a:p>
        </p:txBody>
      </p:sp>
      <p:graphicFrame>
        <p:nvGraphicFramePr>
          <p:cNvPr id="38997" name="Group 85"/>
          <p:cNvGraphicFramePr>
            <a:graphicFrameLocks noGrp="1"/>
          </p:cNvGraphicFramePr>
          <p:nvPr/>
        </p:nvGraphicFramePr>
        <p:xfrm>
          <a:off x="4343400" y="2057400"/>
          <a:ext cx="2762250" cy="109728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Bitwise SHIFT LEFT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533400" y="2286000"/>
            <a:ext cx="8382000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/>
              <a:t>int one=8;</a:t>
            </a:r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out.println("8 &gt;&gt; 1 == " + (one&gt;&gt;1));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334000" y="4724400"/>
            <a:ext cx="3352800" cy="12334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2800"/>
              <a:t>8 &gt;&gt; 1 == 4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609600" y="4724400"/>
            <a:ext cx="3886200" cy="12334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006600"/>
                </a:solidFill>
              </a:rPr>
              <a:t>SHORTCUT</a:t>
            </a:r>
          </a:p>
          <a:p>
            <a:pPr>
              <a:spcBef>
                <a:spcPct val="50000"/>
              </a:spcBef>
            </a:pPr>
            <a:r>
              <a:rPr lang="en-US" sz="2800"/>
              <a:t>&gt;&gt; 1   divides by 2</a:t>
            </a:r>
          </a:p>
        </p:txBody>
      </p:sp>
      <p:graphicFrame>
        <p:nvGraphicFramePr>
          <p:cNvPr id="86078" name="Group 62"/>
          <p:cNvGraphicFramePr>
            <a:graphicFrameLocks noGrp="1"/>
          </p:cNvGraphicFramePr>
          <p:nvPr/>
        </p:nvGraphicFramePr>
        <p:xfrm>
          <a:off x="4343400" y="2057400"/>
          <a:ext cx="2762250" cy="109728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Bitwise SHIFT RIGHT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shiftleft.java</a:t>
            </a:r>
          </a:p>
          <a:p>
            <a:pPr algn="ctr"/>
            <a:r>
              <a:rPr lang="en-US" sz="6600" b="1" cap="none" spc="50" dirty="0" err="1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shiftright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5334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Number Systems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8" name="Text Box 1027"/>
          <p:cNvSpPr txBox="1">
            <a:spLocks noChangeArrowheads="1"/>
          </p:cNvSpPr>
          <p:nvPr/>
        </p:nvSpPr>
        <p:spPr bwMode="auto">
          <a:xfrm>
            <a:off x="838200" y="1752600"/>
            <a:ext cx="3321743" cy="40318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2 – </a:t>
            </a:r>
            <a:r>
              <a:rPr lang="en-US" sz="3200" dirty="0" smtClean="0"/>
              <a:t>10100100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8 -  5672  </a:t>
            </a:r>
          </a:p>
          <a:p>
            <a:endParaRPr lang="en-US" sz="3200" dirty="0"/>
          </a:p>
          <a:p>
            <a:r>
              <a:rPr lang="en-US" sz="3200" dirty="0"/>
              <a:t>10 – 78645</a:t>
            </a:r>
          </a:p>
          <a:p>
            <a:endParaRPr lang="en-US" sz="3200" dirty="0"/>
          </a:p>
          <a:p>
            <a:r>
              <a:rPr lang="en-US" sz="3200" dirty="0"/>
              <a:t>16 – ABC983EF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Number Systems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8352" y="2514600"/>
            <a:ext cx="41159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bases.java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533400" y="762000"/>
            <a:ext cx="7531100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800" dirty="0">
              <a:solidFill>
                <a:srgbClr val="330099"/>
              </a:solidFill>
            </a:endParaRPr>
          </a:p>
          <a:p>
            <a:endParaRPr lang="en-US" sz="2800" dirty="0">
              <a:solidFill>
                <a:srgbClr val="330099"/>
              </a:solidFill>
            </a:endParaRPr>
          </a:p>
          <a:p>
            <a:r>
              <a:rPr lang="en-US" sz="2800" dirty="0">
                <a:solidFill>
                  <a:srgbClr val="990033"/>
                </a:solidFill>
              </a:rPr>
              <a:t>What is 235 really?</a:t>
            </a:r>
            <a:endParaRPr lang="en-US" sz="2800" dirty="0">
              <a:solidFill>
                <a:srgbClr val="330099"/>
              </a:solidFill>
            </a:endParaRPr>
          </a:p>
          <a:p>
            <a:endParaRPr lang="en-US" sz="2800" dirty="0">
              <a:solidFill>
                <a:srgbClr val="330099"/>
              </a:solidFill>
            </a:endParaRPr>
          </a:p>
          <a:p>
            <a:r>
              <a:rPr lang="en-US" sz="2800" dirty="0">
                <a:solidFill>
                  <a:srgbClr val="3333FF"/>
                </a:solidFill>
              </a:rPr>
              <a:t>Is it 235 or is there more to it?</a:t>
            </a:r>
            <a:endParaRPr lang="en-US" sz="2800" dirty="0">
              <a:solidFill>
                <a:srgbClr val="990033"/>
              </a:solidFill>
            </a:endParaRPr>
          </a:p>
          <a:p>
            <a:endParaRPr lang="en-US" sz="2800" dirty="0">
              <a:solidFill>
                <a:srgbClr val="330099"/>
              </a:solidFill>
            </a:endParaRPr>
          </a:p>
          <a:p>
            <a:r>
              <a:rPr lang="en-US" sz="2800" dirty="0">
                <a:solidFill>
                  <a:srgbClr val="330099"/>
                </a:solidFill>
              </a:rPr>
              <a:t>In actuality, 235 is</a:t>
            </a:r>
          </a:p>
          <a:p>
            <a:endParaRPr lang="en-US" sz="2800" dirty="0">
              <a:solidFill>
                <a:srgbClr val="330099"/>
              </a:solidFill>
            </a:endParaRPr>
          </a:p>
          <a:p>
            <a:r>
              <a:rPr lang="en-US" sz="2800" dirty="0">
                <a:solidFill>
                  <a:srgbClr val="330099"/>
                </a:solidFill>
              </a:rPr>
              <a:t>  </a:t>
            </a:r>
            <a:r>
              <a:rPr lang="en-US" sz="2800" dirty="0">
                <a:solidFill>
                  <a:srgbClr val="006600"/>
                </a:solidFill>
              </a:rPr>
              <a:t>2    *    10  to  the  2nd power (100)    +</a:t>
            </a:r>
          </a:p>
          <a:p>
            <a:r>
              <a:rPr lang="en-US" sz="2800" dirty="0">
                <a:solidFill>
                  <a:srgbClr val="006600"/>
                </a:solidFill>
              </a:rPr>
              <a:t>  3    *    10  to  the  1st  power    (10)   +</a:t>
            </a:r>
          </a:p>
          <a:p>
            <a:r>
              <a:rPr lang="en-US" sz="2800" dirty="0">
                <a:solidFill>
                  <a:srgbClr val="006600"/>
                </a:solidFill>
              </a:rPr>
              <a:t>  5    *    10  to  the  0th  power      (1).</a:t>
            </a:r>
          </a:p>
          <a:p>
            <a:endParaRPr lang="en-US" sz="2800" dirty="0">
              <a:solidFill>
                <a:srgbClr val="330099"/>
              </a:solidFill>
            </a:endParaRPr>
          </a:p>
          <a:p>
            <a:r>
              <a:rPr lang="en-US" sz="2800" dirty="0">
                <a:solidFill>
                  <a:srgbClr val="330099"/>
                </a:solidFill>
              </a:rPr>
              <a:t>If you add these up you end up with 235.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Base 10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09600" y="3946525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>
                <a:solidFill>
                  <a:srgbClr val="003366"/>
                </a:solidFill>
              </a:rPr>
              <a:t>You can convert any base to base 10 by following the power system.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203325" y="2576513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0">
                <a:latin typeface="Times New Roman" pitchFamily="18" charset="0"/>
              </a:rPr>
              <a:t>	 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96888" y="1951038"/>
            <a:ext cx="834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>
                <a:solidFill>
                  <a:srgbClr val="660066"/>
                </a:solidFill>
              </a:rPr>
              <a:t>All number systems regardless of the base work off of the same principles.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Any base to base 10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05788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6666"/>
                </a:solidFill>
              </a:rPr>
              <a:t>Given 32 in base 4, you could convert it by</a:t>
            </a:r>
          </a:p>
          <a:p>
            <a:pPr>
              <a:defRPr/>
            </a:pPr>
            <a:endParaRPr lang="en-US" sz="2800" dirty="0">
              <a:solidFill>
                <a:srgbClr val="006666"/>
              </a:solidFill>
            </a:endParaRPr>
          </a:p>
          <a:p>
            <a:pPr>
              <a:defRPr/>
            </a:pPr>
            <a:r>
              <a:rPr lang="en-US" sz="2800" dirty="0">
                <a:solidFill>
                  <a:srgbClr val="006666"/>
                </a:solidFill>
              </a:rPr>
              <a:t>  	4</a:t>
            </a:r>
            <a:r>
              <a:rPr lang="en-US" sz="2800" baseline="30000" dirty="0">
                <a:solidFill>
                  <a:srgbClr val="006666"/>
                </a:solidFill>
              </a:rPr>
              <a:t>3</a:t>
            </a:r>
            <a:r>
              <a:rPr lang="en-US" sz="2800" dirty="0">
                <a:solidFill>
                  <a:srgbClr val="006666"/>
                </a:solidFill>
              </a:rPr>
              <a:t>       4</a:t>
            </a:r>
            <a:r>
              <a:rPr lang="en-US" sz="2800" baseline="30000" dirty="0">
                <a:solidFill>
                  <a:srgbClr val="006666"/>
                </a:solidFill>
              </a:rPr>
              <a:t>2</a:t>
            </a:r>
            <a:r>
              <a:rPr lang="en-US" sz="2800" dirty="0">
                <a:solidFill>
                  <a:srgbClr val="006666"/>
                </a:solidFill>
              </a:rPr>
              <a:t>       4</a:t>
            </a:r>
            <a:r>
              <a:rPr lang="en-US" sz="2800" baseline="30000" dirty="0">
                <a:solidFill>
                  <a:srgbClr val="006666"/>
                </a:solidFill>
              </a:rPr>
              <a:t>1</a:t>
            </a:r>
            <a:r>
              <a:rPr lang="en-US" sz="2800" dirty="0">
                <a:solidFill>
                  <a:srgbClr val="006666"/>
                </a:solidFill>
              </a:rPr>
              <a:t>      4</a:t>
            </a:r>
            <a:r>
              <a:rPr lang="en-US" sz="2800" baseline="30000" dirty="0">
                <a:solidFill>
                  <a:srgbClr val="006666"/>
                </a:solidFill>
              </a:rPr>
              <a:t>0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   	</a:t>
            </a: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       *        *        *</a:t>
            </a:r>
          </a:p>
          <a:p>
            <a:pPr>
              <a:defRPr/>
            </a:pP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	0  +   0  +   3    +  2</a:t>
            </a:r>
          </a:p>
          <a:p>
            <a:pPr>
              <a:defRPr/>
            </a:pPr>
            <a:endParaRPr lang="en-US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800" dirty="0">
                <a:solidFill>
                  <a:srgbClr val="006666"/>
                </a:solidFill>
              </a:rPr>
              <a:t>   0 * 64  +   0 * 16  +   3 * 4    +  2 * 1</a:t>
            </a:r>
          </a:p>
          <a:p>
            <a:pPr>
              <a:defRPr/>
            </a:pPr>
            <a:endParaRPr lang="en-US" sz="2800" dirty="0">
              <a:solidFill>
                <a:srgbClr val="006666"/>
              </a:solidFill>
            </a:endParaRPr>
          </a:p>
          <a:p>
            <a:pPr>
              <a:defRPr/>
            </a:pPr>
            <a:endParaRPr lang="en-US" sz="2800" dirty="0">
              <a:solidFill>
                <a:srgbClr val="006666"/>
              </a:solidFill>
            </a:endParaRPr>
          </a:p>
          <a:p>
            <a:pPr>
              <a:defRPr/>
            </a:pPr>
            <a:r>
              <a:rPr lang="en-US" sz="4400" dirty="0">
                <a:solidFill>
                  <a:srgbClr val="006666"/>
                </a:solidFill>
              </a:rPr>
              <a:t>32 in base 4 is 14 in base 10</a:t>
            </a:r>
            <a:r>
              <a:rPr lang="en-US" sz="2800" dirty="0">
                <a:solidFill>
                  <a:srgbClr val="006666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Any base to base 10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600200"/>
            <a:ext cx="8037513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rgbClr val="336633"/>
                </a:solidFill>
              </a:rPr>
              <a:t>Given the base 10 number 70, you could convert</a:t>
            </a:r>
          </a:p>
          <a:p>
            <a:pPr>
              <a:defRPr/>
            </a:pPr>
            <a:r>
              <a:rPr lang="en-US">
                <a:solidFill>
                  <a:srgbClr val="336633"/>
                </a:solidFill>
              </a:rPr>
              <a:t>it to base 5 following these easy steps :</a:t>
            </a:r>
          </a:p>
          <a:p>
            <a:pPr>
              <a:defRPr/>
            </a:pPr>
            <a:endParaRPr lang="en-US">
              <a:solidFill>
                <a:srgbClr val="336633"/>
              </a:solidFill>
            </a:endParaRPr>
          </a:p>
          <a:p>
            <a:pPr>
              <a:defRPr/>
            </a:pPr>
            <a:r>
              <a:rPr lang="en-US">
                <a:solidFill>
                  <a:srgbClr val="336633"/>
                </a:solidFill>
              </a:rPr>
              <a:t>                                       base to   </a:t>
            </a:r>
            <a:r>
              <a:rPr lang="en-US" u="sng">
                <a:solidFill>
                  <a:srgbClr val="336633"/>
                </a:solidFill>
              </a:rPr>
              <a:t> num10</a:t>
            </a:r>
            <a:r>
              <a:rPr lang="en-US">
                <a:solidFill>
                  <a:srgbClr val="336633"/>
                </a:solidFill>
              </a:rPr>
              <a:t>   remainder</a:t>
            </a:r>
          </a:p>
          <a:p>
            <a:pPr>
              <a:defRPr/>
            </a:pPr>
            <a:r>
              <a:rPr lang="en-US">
                <a:solidFill>
                  <a:srgbClr val="336633"/>
                </a:solidFill>
              </a:rPr>
              <a:t>1st    divide   </a:t>
            </a:r>
            <a:r>
              <a:rPr lang="en-US">
                <a:solidFill>
                  <a:srgbClr val="CC3300"/>
                </a:solidFill>
              </a:rPr>
              <a:t>70</a:t>
            </a:r>
            <a:r>
              <a:rPr lang="en-US">
                <a:solidFill>
                  <a:srgbClr val="336633"/>
                </a:solidFill>
              </a:rPr>
              <a:t> by 5            5    |      </a:t>
            </a:r>
            <a:r>
              <a:rPr lang="en-US">
                <a:solidFill>
                  <a:srgbClr val="CC3300"/>
                </a:solidFill>
              </a:rPr>
              <a:t>70</a:t>
            </a:r>
            <a:r>
              <a:rPr lang="en-US">
                <a:solidFill>
                  <a:srgbClr val="336633"/>
                </a:solidFill>
              </a:rPr>
              <a:t>          </a:t>
            </a:r>
            <a:r>
              <a:rPr 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>
              <a:defRPr/>
            </a:pPr>
            <a:r>
              <a:rPr lang="en-US">
                <a:solidFill>
                  <a:srgbClr val="336633"/>
                </a:solidFill>
              </a:rPr>
              <a:t>2nd   divide   </a:t>
            </a:r>
            <a:r>
              <a:rPr lang="en-US">
                <a:solidFill>
                  <a:srgbClr val="CC3300"/>
                </a:solidFill>
              </a:rPr>
              <a:t>14</a:t>
            </a:r>
            <a:r>
              <a:rPr lang="en-US">
                <a:solidFill>
                  <a:srgbClr val="336633"/>
                </a:solidFill>
              </a:rPr>
              <a:t> by 5            5    |      </a:t>
            </a:r>
            <a:r>
              <a:rPr lang="en-US">
                <a:solidFill>
                  <a:srgbClr val="CC3300"/>
                </a:solidFill>
              </a:rPr>
              <a:t>14</a:t>
            </a:r>
            <a:r>
              <a:rPr lang="en-US">
                <a:solidFill>
                  <a:srgbClr val="336633"/>
                </a:solidFill>
              </a:rPr>
              <a:t>           </a:t>
            </a:r>
            <a:r>
              <a:rPr 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  <a:p>
            <a:pPr>
              <a:defRPr/>
            </a:pPr>
            <a:r>
              <a:rPr lang="en-US">
                <a:solidFill>
                  <a:srgbClr val="336633"/>
                </a:solidFill>
              </a:rPr>
              <a:t>3rd    divide     </a:t>
            </a:r>
            <a:r>
              <a:rPr lang="en-US">
                <a:solidFill>
                  <a:srgbClr val="CC3300"/>
                </a:solidFill>
              </a:rPr>
              <a:t>2</a:t>
            </a:r>
            <a:r>
              <a:rPr lang="en-US">
                <a:solidFill>
                  <a:srgbClr val="336633"/>
                </a:solidFill>
              </a:rPr>
              <a:t> by 5            5    |        </a:t>
            </a:r>
            <a:r>
              <a:rPr lang="en-US">
                <a:solidFill>
                  <a:srgbClr val="CC3300"/>
                </a:solidFill>
              </a:rPr>
              <a:t>2</a:t>
            </a:r>
            <a:r>
              <a:rPr lang="en-US">
                <a:solidFill>
                  <a:srgbClr val="336633"/>
                </a:solidFill>
              </a:rPr>
              <a:t>           </a:t>
            </a:r>
            <a:r>
              <a:rPr 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  <a:p>
            <a:pPr>
              <a:defRPr/>
            </a:pPr>
            <a:r>
              <a:rPr lang="en-US">
                <a:solidFill>
                  <a:srgbClr val="336633"/>
                </a:solidFill>
              </a:rPr>
              <a:t>                                                                </a:t>
            </a:r>
            <a:r>
              <a:rPr 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>
                <a:solidFill>
                  <a:srgbClr val="336633"/>
                </a:solidFill>
              </a:rPr>
              <a:t>  </a:t>
            </a:r>
          </a:p>
          <a:p>
            <a:pPr>
              <a:defRPr/>
            </a:pPr>
            <a:endParaRPr lang="en-US">
              <a:solidFill>
                <a:srgbClr val="336633"/>
              </a:solidFill>
            </a:endParaRPr>
          </a:p>
          <a:p>
            <a:pPr>
              <a:defRPr/>
            </a:pPr>
            <a:r>
              <a:rPr lang="en-US">
                <a:solidFill>
                  <a:srgbClr val="336633"/>
                </a:solidFill>
              </a:rPr>
              <a:t>The number </a:t>
            </a:r>
            <a:r>
              <a:rPr lang="en-US">
                <a:solidFill>
                  <a:srgbClr val="CC3300"/>
                </a:solidFill>
              </a:rPr>
              <a:t>70</a:t>
            </a:r>
            <a:r>
              <a:rPr lang="en-US">
                <a:solidFill>
                  <a:srgbClr val="336633"/>
                </a:solidFill>
              </a:rPr>
              <a:t> base 10   =   </a:t>
            </a:r>
            <a:r>
              <a:rPr 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240</a:t>
            </a:r>
            <a:r>
              <a:rPr lang="en-US">
                <a:solidFill>
                  <a:srgbClr val="336633"/>
                </a:solidFill>
              </a:rPr>
              <a:t> in base 5.</a:t>
            </a:r>
          </a:p>
          <a:p>
            <a:pPr>
              <a:defRPr/>
            </a:pPr>
            <a:r>
              <a:rPr lang="en-US">
                <a:latin typeface="Bookman Old Style" pitchFamily="18" charset="0"/>
              </a:rPr>
              <a:t>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Base 10 to any base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90600" y="1905000"/>
            <a:ext cx="72358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/>
              <a:t>1st  -  Convert the number you want</a:t>
            </a:r>
          </a:p>
          <a:p>
            <a:r>
              <a:rPr lang="en-US" sz="2800"/>
              <a:t>             to convert to Base 10.</a:t>
            </a:r>
          </a:p>
          <a:p>
            <a:endParaRPr lang="en-US" sz="2800"/>
          </a:p>
          <a:p>
            <a:r>
              <a:rPr lang="en-US" sz="2800"/>
              <a:t>2nd -  Convert the Base 10 result to the</a:t>
            </a:r>
          </a:p>
          <a:p>
            <a:r>
              <a:rPr lang="en-US" sz="2800"/>
              <a:t>                  new base you want.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Any base to any base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267200"/>
            <a:ext cx="2400300" cy="221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umsysboo">
  <a:themeElements>
    <a:clrScheme name="numsysbo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umsysbo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numsysbo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sysbo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msysbo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sysbo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sysbo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sysbo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sysbo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A:\numsysboo.ppt</Template>
  <TotalTime>544</TotalTime>
  <Words>1007</Words>
  <Application>Microsoft Office PowerPoint</Application>
  <PresentationFormat>On-screen Show (4:3)</PresentationFormat>
  <Paragraphs>435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numsysboo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numbersystems</dc:title>
  <dc:subject>Number Systems</dc:subject>
  <dc:creator>A+ Computer Science</dc:creator>
  <cp:keywords>www.apluscompsci.com</cp:keywords>
  <dc:description>Number Systems_x000d_
©A+ Computer Science_x000d_
www.apluscompsci.com</dc:description>
  <cp:lastModifiedBy>jrr</cp:lastModifiedBy>
  <cp:revision>177</cp:revision>
  <dcterms:created xsi:type="dcterms:W3CDTF">1995-06-17T23:31:02Z</dcterms:created>
  <dcterms:modified xsi:type="dcterms:W3CDTF">2016-09-01T02:44:33Z</dcterms:modified>
  <cp:category>www.apluscompsci.com</cp:category>
</cp:coreProperties>
</file>