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404" r:id="rId2"/>
    <p:sldId id="405" r:id="rId3"/>
    <p:sldId id="365" r:id="rId4"/>
    <p:sldId id="366" r:id="rId5"/>
    <p:sldId id="367" r:id="rId6"/>
    <p:sldId id="368" r:id="rId7"/>
    <p:sldId id="369" r:id="rId8"/>
    <p:sldId id="370" r:id="rId9"/>
    <p:sldId id="371" r:id="rId10"/>
    <p:sldId id="413" r:id="rId11"/>
    <p:sldId id="373" r:id="rId12"/>
    <p:sldId id="374" r:id="rId13"/>
    <p:sldId id="408" r:id="rId14"/>
    <p:sldId id="377" r:id="rId15"/>
    <p:sldId id="409" r:id="rId16"/>
    <p:sldId id="379" r:id="rId17"/>
    <p:sldId id="410" r:id="rId18"/>
    <p:sldId id="381" r:id="rId19"/>
    <p:sldId id="411" r:id="rId20"/>
    <p:sldId id="383" r:id="rId21"/>
    <p:sldId id="412" r:id="rId22"/>
    <p:sldId id="414" r:id="rId23"/>
    <p:sldId id="386" r:id="rId24"/>
    <p:sldId id="387" r:id="rId25"/>
    <p:sldId id="388" r:id="rId26"/>
    <p:sldId id="389" r:id="rId27"/>
    <p:sldId id="390" r:id="rId28"/>
    <p:sldId id="391" r:id="rId29"/>
    <p:sldId id="392" r:id="rId30"/>
    <p:sldId id="415" r:id="rId31"/>
    <p:sldId id="394" r:id="rId32"/>
    <p:sldId id="395" r:id="rId33"/>
    <p:sldId id="396" r:id="rId34"/>
    <p:sldId id="397" r:id="rId35"/>
    <p:sldId id="398" r:id="rId36"/>
    <p:sldId id="399" r:id="rId37"/>
    <p:sldId id="400" r:id="rId38"/>
    <p:sldId id="401" r:id="rId39"/>
    <p:sldId id="406" r:id="rId40"/>
    <p:sldId id="407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0099"/>
    <a:srgbClr val="FF6600"/>
    <a:srgbClr val="CCECFF"/>
    <a:srgbClr val="00FF00"/>
    <a:srgbClr val="009900"/>
    <a:srgbClr val="FF5050"/>
    <a:srgbClr val="CC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7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63E92E0F-BBDD-42B2-A598-DA932DB0BA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38BA5725-68AE-4D2E-97DB-2235B30FCC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dirty="0" smtClean="0"/>
              <a:t>©A+ Computer Science     www.apluscompsci.com                 </a:t>
            </a:r>
            <a:fld id="{DC5D744A-5FC4-41A5-895E-95E35C9166FC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A076A2-77F0-45E7-BA5D-062EEA2558D5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53F744-ACC5-4C9F-8FF1-681E187E0C66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07BA58-D4F2-4BC9-B923-9990F11D1BA8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506D75-6637-4FF7-83E3-78F9CFF34F93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42F022-5501-4420-B6F0-AACB3C9E09B6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41050C-821D-4456-9D25-301A74A4527A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2AAA75-570D-4435-9E3B-2AE2172858C8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FB2623-5158-46C2-B364-6EE67B6714B9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4D41B8-3129-4788-9003-95F503EAE0FC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A44423-4ADD-44B9-8111-9710F7C444B8}" type="slidenum">
              <a:rPr lang="en-US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88CFB2-50A4-4F89-B996-4D563D91B580}" type="slidenum">
              <a:rPr lang="en-US" smtClean="0"/>
              <a:pPr/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C8E256-DD6C-481A-B2C9-A312628465A8}" type="slidenum">
              <a:rPr lang="en-US" smtClean="0"/>
              <a:pPr/>
              <a:t>28</a:t>
            </a:fld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CEC00D-23DB-4337-9A18-33C19CC8B734}" type="slidenum">
              <a:rPr lang="en-US" smtClean="0"/>
              <a:pPr/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C546D3-7DD9-48B0-850C-969C6FB80109}" type="slidenum">
              <a:rPr lang="en-US" smtClean="0"/>
              <a:pPr/>
              <a:t>3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C54858-081A-4BC5-AC09-2BC8569FC3BE}" type="slidenum">
              <a:rPr lang="en-US" smtClean="0"/>
              <a:pPr/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E6DBF1-8D49-4708-8F63-A7CFA009C053}" type="slidenum">
              <a:rPr lang="en-US" smtClean="0"/>
              <a:pPr/>
              <a:t>32</a:t>
            </a:fld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41DDCD-F422-4D34-A575-DCF66CCB67DC}" type="slidenum">
              <a:rPr lang="en-US" smtClean="0"/>
              <a:pPr/>
              <a:t>33</a:t>
            </a:fld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2F833C-26DF-4167-944F-EFEFE1084385}" type="slidenum">
              <a:rPr lang="en-US" smtClean="0"/>
              <a:pPr/>
              <a:t>34</a:t>
            </a:fld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320034-0CAB-40D8-8AD2-F67584FCC0F3}" type="slidenum">
              <a:rPr lang="en-US" smtClean="0"/>
              <a:pPr/>
              <a:t>35</a:t>
            </a:fld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6B0C5E-38F9-49B3-91AF-1B3D38E12866}" type="slidenum">
              <a:rPr lang="en-US" smtClean="0"/>
              <a:pPr/>
              <a:t>36</a:t>
            </a:fld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8F79C7-0C7C-4C32-84DE-2F744CC41A3B}" type="slidenum">
              <a:rPr lang="en-US" smtClean="0"/>
              <a:pPr/>
              <a:t>37</a:t>
            </a:fld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9E5A7E-D05D-4968-BB17-81EE51BA630B}" type="slidenum">
              <a:rPr lang="en-US" smtClean="0"/>
              <a:pPr/>
              <a:t>38</a:t>
            </a:fld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EFAF7C-F109-43B2-A295-D68849CAB79A}" type="slidenum">
              <a:rPr lang="en-US" smtClean="0"/>
              <a:pPr/>
              <a:t>4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DC5D744A-5FC4-41A5-895E-95E35C9166FC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4ABF89-6904-431E-9CFC-5F78BA02EB50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C6239F-8AE2-46FF-AE0A-EE7F0BA807D9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807F12-DBAB-4D11-A090-C380002466DE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7CC960-7826-45E9-BE04-1D9700CCFD6E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878E92-8A3B-485D-BF9B-2AC2F243F09A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3AA62B-AB52-4D8B-AC82-65B5768D5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86CA3A-F319-4C2F-91EE-5955D2DDAA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F2CC4-FB44-4A1B-B464-53AB65A50F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0A0BB-6C54-4E71-B094-DCCA3B70D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067180-8170-4B6B-8873-D05CBBDEF2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26E92-0DBC-46B4-B865-864718CCFE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DA83B-8993-43F1-AD1F-FCE88BAA12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C39AA1-AC53-4457-AB67-C8F85843BD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55FF3D-4832-490D-8F77-131DF831A1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6400800"/>
            <a:ext cx="1905000" cy="258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A9DC80-FDEB-4E07-8EE6-9A45EBEFFE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95F7F2-C53E-4806-BFD1-02653C1658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0">
                <a:latin typeface="+mn-lt"/>
              </a:defRPr>
            </a:lvl1pPr>
          </a:lstStyle>
          <a:p>
            <a:pPr>
              <a:defRPr/>
            </a:pPr>
            <a:fld id="{28C52D9C-4A83-4FD5-A32E-1AC60E74CB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8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b="0" dirty="0" smtClean="0">
              <a:latin typeface="Times New Roman" pitchFamily="18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1219200"/>
            <a:ext cx="8153400" cy="4401205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4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A+ Computer Science</a:t>
            </a:r>
          </a:p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STACKS</a:t>
            </a:r>
          </a:p>
          <a:p>
            <a:pPr algn="ctr"/>
            <a:endParaRPr lang="en-US" sz="80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1600200"/>
            <a:ext cx="5638800" cy="2308324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Stack</a:t>
            </a:r>
            <a:b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methods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graphicFrame>
        <p:nvGraphicFramePr>
          <p:cNvPr id="145410" name="Group 2"/>
          <p:cNvGraphicFramePr>
            <a:graphicFrameLocks noGrp="1"/>
          </p:cNvGraphicFramePr>
          <p:nvPr/>
        </p:nvGraphicFramePr>
        <p:xfrm>
          <a:off x="609600" y="533400"/>
          <a:ext cx="8077200" cy="4870451"/>
        </p:xfrm>
        <a:graphic>
          <a:graphicData uri="http://schemas.openxmlformats.org/drawingml/2006/table">
            <a:tbl>
              <a:tblPr/>
              <a:tblGrid>
                <a:gridCol w="2720975"/>
                <a:gridCol w="5356225"/>
              </a:tblGrid>
              <a:tr h="14763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Stack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</a:rPr>
                        <a:t>frequently used methods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4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0099"/>
                          </a:solidFill>
                          <a:effectLst/>
                          <a:latin typeface="Tahoma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0099"/>
                          </a:solidFill>
                          <a:effectLst/>
                          <a:latin typeface="Tahoma" pitchFamily="34" charset="0"/>
                        </a:rPr>
                        <a:t>Use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>
                        <a:alpha val="50000"/>
                      </a:srgbClr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push(x)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adds item x to the stack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add(x)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adds item x to the stack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pop()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removes and returns an item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peek()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returns the top item with no remove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size()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returns the # of items in the stack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isEmpty()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checks to see if the stack is empty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59" name="Text Box 30"/>
          <p:cNvSpPr txBox="1">
            <a:spLocks noChangeArrowheads="1"/>
          </p:cNvSpPr>
          <p:nvPr/>
        </p:nvSpPr>
        <p:spPr bwMode="auto">
          <a:xfrm>
            <a:off x="2133600" y="5715000"/>
            <a:ext cx="4495800" cy="531813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import  java.util.Stack;</a:t>
            </a:r>
            <a:endParaRPr 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685800" y="2133600"/>
            <a:ext cx="6477000" cy="350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dirty="0" smtClean="0"/>
              <a:t>Stack&lt;Integer&gt; s;</a:t>
            </a:r>
          </a:p>
          <a:p>
            <a:pPr eaLnBrk="0" hangingPunct="0"/>
            <a:r>
              <a:rPr lang="en-US" dirty="0" smtClean="0"/>
              <a:t>s = new Stack&lt;Integer&gt;();</a:t>
            </a:r>
          </a:p>
          <a:p>
            <a:pPr eaLnBrk="0" hangingPunct="0"/>
            <a:r>
              <a:rPr lang="en-US" dirty="0" err="1" smtClean="0"/>
              <a:t>s.push</a:t>
            </a:r>
            <a:r>
              <a:rPr lang="en-US" dirty="0" smtClean="0"/>
              <a:t>(55);</a:t>
            </a:r>
          </a:p>
          <a:p>
            <a:pPr eaLnBrk="0" hangingPunct="0"/>
            <a:r>
              <a:rPr lang="en-US" dirty="0" err="1" smtClean="0"/>
              <a:t>s.push</a:t>
            </a:r>
            <a:r>
              <a:rPr lang="en-US" dirty="0" smtClean="0"/>
              <a:t>(-45);</a:t>
            </a:r>
          </a:p>
          <a:p>
            <a:pPr eaLnBrk="0" hangingPunct="0"/>
            <a:r>
              <a:rPr lang="en-US" dirty="0" err="1" smtClean="0"/>
              <a:t>s.push</a:t>
            </a:r>
            <a:r>
              <a:rPr lang="en-US" dirty="0" smtClean="0"/>
              <a:t>(39);		</a:t>
            </a:r>
          </a:p>
          <a:p>
            <a:pPr eaLnBrk="0" hangingPunct="0"/>
            <a:r>
              <a:rPr lang="en-US" dirty="0" err="1" smtClean="0"/>
              <a:t>s.push</a:t>
            </a:r>
            <a:r>
              <a:rPr lang="en-US" dirty="0" smtClean="0"/>
              <a:t>(9);</a:t>
            </a:r>
          </a:p>
          <a:p>
            <a:pPr eaLnBrk="0" hangingPunct="0"/>
            <a:r>
              <a:rPr lang="en-US" dirty="0" err="1" smtClean="0"/>
              <a:t>System.out.println</a:t>
            </a:r>
            <a:r>
              <a:rPr lang="en-US" dirty="0" smtClean="0"/>
              <a:t>(s);</a:t>
            </a:r>
            <a:endParaRPr lang="en-US" dirty="0" smtClean="0"/>
          </a:p>
          <a:p>
            <a:pPr eaLnBrk="0" hangingPunct="0"/>
            <a:endParaRPr lang="en-US" dirty="0"/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5257800" y="3429000"/>
            <a:ext cx="3352800" cy="1323439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u="sng" dirty="0">
                <a:solidFill>
                  <a:srgbClr val="FF0000"/>
                </a:solidFill>
              </a:rPr>
              <a:t>OUTPUT</a:t>
            </a:r>
          </a:p>
          <a:p>
            <a:pPr eaLnBrk="0" hangingPunct="0">
              <a:spcBef>
                <a:spcPct val="50000"/>
              </a:spcBef>
            </a:pPr>
            <a:r>
              <a:rPr lang="en-US" sz="3200" dirty="0" smtClean="0"/>
              <a:t>[55, -45, 39, 9</a:t>
            </a:r>
            <a:r>
              <a:rPr lang="en-US" sz="3200" dirty="0" smtClean="0"/>
              <a:t>]</a:t>
            </a:r>
            <a:endParaRPr lang="en-US" sz="32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push() method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895600"/>
            <a:ext cx="91440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stackpush.java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381000" y="1595021"/>
            <a:ext cx="85344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dirty="0" smtClean="0"/>
              <a:t>Stack&lt;Integer&gt; s;</a:t>
            </a:r>
          </a:p>
          <a:p>
            <a:pPr eaLnBrk="0" hangingPunct="0"/>
            <a:r>
              <a:rPr lang="en-US" dirty="0" smtClean="0"/>
              <a:t>s = new Stack&lt;Integer&gt;();</a:t>
            </a:r>
          </a:p>
          <a:p>
            <a:pPr eaLnBrk="0" hangingPunct="0"/>
            <a:r>
              <a:rPr lang="en-US" dirty="0" err="1" smtClean="0"/>
              <a:t>s.push</a:t>
            </a:r>
            <a:r>
              <a:rPr lang="en-US" dirty="0" smtClean="0"/>
              <a:t>(55);</a:t>
            </a:r>
          </a:p>
          <a:p>
            <a:pPr eaLnBrk="0" hangingPunct="0"/>
            <a:r>
              <a:rPr lang="en-US" dirty="0" err="1" smtClean="0"/>
              <a:t>s.push</a:t>
            </a:r>
            <a:r>
              <a:rPr lang="en-US" dirty="0" smtClean="0"/>
              <a:t>(-45);</a:t>
            </a:r>
          </a:p>
          <a:p>
            <a:pPr eaLnBrk="0" hangingPunct="0"/>
            <a:r>
              <a:rPr lang="en-US" dirty="0" err="1" smtClean="0"/>
              <a:t>s.push</a:t>
            </a:r>
            <a:r>
              <a:rPr lang="en-US" dirty="0" smtClean="0"/>
              <a:t>(39);		</a:t>
            </a:r>
          </a:p>
          <a:p>
            <a:pPr eaLnBrk="0" hangingPunct="0"/>
            <a:r>
              <a:rPr lang="en-US" dirty="0" err="1" smtClean="0"/>
              <a:t>s.push</a:t>
            </a:r>
            <a:r>
              <a:rPr lang="en-US" dirty="0" smtClean="0"/>
              <a:t>(9</a:t>
            </a:r>
            <a:r>
              <a:rPr lang="en-US" dirty="0" smtClean="0"/>
              <a:t>);</a:t>
            </a:r>
          </a:p>
          <a:p>
            <a:pPr eaLnBrk="0" hangingPunct="0"/>
            <a:endParaRPr lang="en-US" dirty="0" smtClean="0"/>
          </a:p>
          <a:p>
            <a:pPr eaLnBrk="0" hangingPunct="0"/>
            <a:r>
              <a:rPr lang="en-US" dirty="0" err="1" smtClean="0"/>
              <a:t>System.out.println</a:t>
            </a:r>
            <a:r>
              <a:rPr lang="en-US" dirty="0" smtClean="0"/>
              <a:t>("stack before pop :: "+s);</a:t>
            </a:r>
          </a:p>
          <a:p>
            <a:pPr eaLnBrk="0" hangingPunct="0"/>
            <a:r>
              <a:rPr lang="en-US" dirty="0" smtClean="0"/>
              <a:t>s.pop();</a:t>
            </a:r>
          </a:p>
          <a:p>
            <a:pPr eaLnBrk="0" hangingPunct="0"/>
            <a:r>
              <a:rPr lang="en-US" dirty="0" err="1" smtClean="0"/>
              <a:t>System.out.println</a:t>
            </a:r>
            <a:r>
              <a:rPr lang="en-US" dirty="0" smtClean="0"/>
              <a:t>("stack after pop :: "+s);</a:t>
            </a:r>
            <a:endParaRPr lang="en-US" dirty="0"/>
          </a:p>
          <a:p>
            <a:pPr eaLnBrk="0" hangingPunct="0"/>
            <a:endParaRPr lang="en-US" dirty="0"/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3352800" y="2819400"/>
            <a:ext cx="5562600" cy="1508105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u="sng" dirty="0">
                <a:solidFill>
                  <a:srgbClr val="FF0000"/>
                </a:solidFill>
              </a:rPr>
              <a:t>OUTPUT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 smtClean="0"/>
              <a:t>stack before pop :: [55, -45, 39, </a:t>
            </a:r>
            <a:r>
              <a:rPr lang="en-US" sz="2400" dirty="0" smtClean="0"/>
              <a:t>9]</a:t>
            </a:r>
            <a:br>
              <a:rPr lang="en-US" sz="2400" dirty="0" smtClean="0"/>
            </a:br>
            <a:r>
              <a:rPr lang="en-US" sz="2400" dirty="0" smtClean="0"/>
              <a:t>stack </a:t>
            </a:r>
            <a:r>
              <a:rPr lang="en-US" sz="2400" dirty="0" smtClean="0"/>
              <a:t>after pop :: [55, -45, 39</a:t>
            </a:r>
            <a:r>
              <a:rPr lang="en-US" sz="2400" dirty="0" smtClean="0"/>
              <a:t>]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pop() method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895600"/>
            <a:ext cx="91440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stockpop.java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685800" y="2133600"/>
            <a:ext cx="64770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dirty="0"/>
              <a:t>Stack&lt;Integer&gt; s;</a:t>
            </a:r>
          </a:p>
          <a:p>
            <a:pPr eaLnBrk="0" hangingPunct="0"/>
            <a:r>
              <a:rPr lang="en-US" dirty="0"/>
              <a:t>s = new Stack&lt;Integer&gt;();</a:t>
            </a:r>
          </a:p>
          <a:p>
            <a:pPr eaLnBrk="0" hangingPunct="0"/>
            <a:r>
              <a:rPr lang="en-US" dirty="0" err="1" smtClean="0"/>
              <a:t>s.push</a:t>
            </a:r>
            <a:r>
              <a:rPr lang="en-US" dirty="0" smtClean="0"/>
              <a:t>(55);</a:t>
            </a:r>
          </a:p>
          <a:p>
            <a:pPr eaLnBrk="0" hangingPunct="0"/>
            <a:r>
              <a:rPr lang="en-US" dirty="0" err="1" smtClean="0"/>
              <a:t>s.push</a:t>
            </a:r>
            <a:r>
              <a:rPr lang="en-US" dirty="0" smtClean="0"/>
              <a:t>(-45);</a:t>
            </a:r>
          </a:p>
          <a:p>
            <a:pPr eaLnBrk="0" hangingPunct="0"/>
            <a:r>
              <a:rPr lang="en-US" dirty="0" err="1" smtClean="0"/>
              <a:t>s.push</a:t>
            </a:r>
            <a:r>
              <a:rPr lang="en-US" dirty="0" smtClean="0"/>
              <a:t>(39);		</a:t>
            </a:r>
          </a:p>
          <a:p>
            <a:pPr eaLnBrk="0" hangingPunct="0"/>
            <a:r>
              <a:rPr lang="en-US" dirty="0" err="1" smtClean="0"/>
              <a:t>s.push</a:t>
            </a:r>
            <a:r>
              <a:rPr lang="en-US" dirty="0" smtClean="0"/>
              <a:t>(9);</a:t>
            </a:r>
          </a:p>
          <a:p>
            <a:pPr eaLnBrk="0" hangingPunct="0"/>
            <a:r>
              <a:rPr lang="en-US" dirty="0" smtClean="0"/>
              <a:t>s.pop</a:t>
            </a:r>
            <a:r>
              <a:rPr lang="en-US" dirty="0"/>
              <a:t>();</a:t>
            </a:r>
          </a:p>
          <a:p>
            <a:pPr eaLnBrk="0" hangingPunct="0"/>
            <a:r>
              <a:rPr lang="en-US" dirty="0"/>
              <a:t>s.pop();</a:t>
            </a:r>
          </a:p>
          <a:p>
            <a:pPr eaLnBrk="0" hangingPunct="0"/>
            <a:r>
              <a:rPr lang="en-US" dirty="0" err="1" smtClean="0"/>
              <a:t>System.out.println</a:t>
            </a:r>
            <a:r>
              <a:rPr lang="en-US" dirty="0" smtClean="0"/>
              <a:t>( </a:t>
            </a:r>
            <a:r>
              <a:rPr lang="en-US" dirty="0" err="1" smtClean="0"/>
              <a:t>s.peek</a:t>
            </a:r>
            <a:r>
              <a:rPr lang="en-US" dirty="0" smtClean="0"/>
              <a:t>() );</a:t>
            </a:r>
            <a:endParaRPr lang="en-US" dirty="0"/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6019800" y="3429000"/>
            <a:ext cx="2057400" cy="1323975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u="sng" dirty="0">
                <a:solidFill>
                  <a:srgbClr val="FF0000"/>
                </a:solidFill>
              </a:rPr>
              <a:t>OUTPUT</a:t>
            </a:r>
          </a:p>
          <a:p>
            <a:pPr eaLnBrk="0" hangingPunct="0">
              <a:spcBef>
                <a:spcPct val="50000"/>
              </a:spcBef>
            </a:pPr>
            <a:r>
              <a:rPr lang="en-US" sz="3200" dirty="0" smtClean="0"/>
              <a:t>[</a:t>
            </a:r>
            <a:r>
              <a:rPr lang="en-US" sz="3200" dirty="0" smtClean="0"/>
              <a:t>-45</a:t>
            </a:r>
            <a:r>
              <a:rPr lang="en-US" sz="3200" dirty="0" smtClean="0"/>
              <a:t>]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push/pop method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895600"/>
            <a:ext cx="91440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stackpushpop.java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457200" y="1752600"/>
            <a:ext cx="6477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dirty="0"/>
              <a:t>Stack&lt;Integer&gt; s;</a:t>
            </a:r>
          </a:p>
          <a:p>
            <a:pPr eaLnBrk="0" hangingPunct="0"/>
            <a:r>
              <a:rPr lang="en-US" dirty="0"/>
              <a:t>s = new Stack&lt;Integer</a:t>
            </a:r>
            <a:r>
              <a:rPr lang="en-US" dirty="0" smtClean="0"/>
              <a:t>&gt;();</a:t>
            </a:r>
          </a:p>
          <a:p>
            <a:pPr eaLnBrk="0" hangingPunct="0"/>
            <a:endParaRPr lang="en-US" dirty="0"/>
          </a:p>
          <a:p>
            <a:pPr eaLnBrk="0" hangingPunct="0"/>
            <a:r>
              <a:rPr lang="en-US" dirty="0" err="1" smtClean="0"/>
              <a:t>s.push</a:t>
            </a:r>
            <a:r>
              <a:rPr lang="en-US" dirty="0" smtClean="0"/>
              <a:t>(55);</a:t>
            </a:r>
          </a:p>
          <a:p>
            <a:pPr eaLnBrk="0" hangingPunct="0"/>
            <a:r>
              <a:rPr lang="en-US" dirty="0" err="1" smtClean="0"/>
              <a:t>s.push</a:t>
            </a:r>
            <a:r>
              <a:rPr lang="en-US" dirty="0" smtClean="0"/>
              <a:t>(-45);</a:t>
            </a:r>
          </a:p>
          <a:p>
            <a:pPr eaLnBrk="0" hangingPunct="0"/>
            <a:r>
              <a:rPr lang="en-US" dirty="0" err="1" smtClean="0"/>
              <a:t>s.push</a:t>
            </a:r>
            <a:r>
              <a:rPr lang="en-US" dirty="0" smtClean="0"/>
              <a:t>(39);		</a:t>
            </a:r>
          </a:p>
          <a:p>
            <a:pPr eaLnBrk="0" hangingPunct="0"/>
            <a:r>
              <a:rPr lang="en-US" dirty="0" err="1" smtClean="0"/>
              <a:t>s.push</a:t>
            </a:r>
            <a:r>
              <a:rPr lang="en-US" dirty="0" smtClean="0"/>
              <a:t>(9</a:t>
            </a:r>
            <a:r>
              <a:rPr lang="en-US" dirty="0" smtClean="0"/>
              <a:t>);</a:t>
            </a:r>
          </a:p>
          <a:p>
            <a:pPr eaLnBrk="0" hangingPunct="0"/>
            <a:endParaRPr lang="en-US" dirty="0" smtClean="0"/>
          </a:p>
          <a:p>
            <a:pPr eaLnBrk="0" hangingPunct="0"/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s.peek</a:t>
            </a:r>
            <a:r>
              <a:rPr lang="en-US" dirty="0"/>
              <a:t>());</a:t>
            </a:r>
          </a:p>
          <a:p>
            <a:pPr eaLnBrk="0" hangingPunct="0"/>
            <a:r>
              <a:rPr lang="en-US" dirty="0" err="1" smtClean="0"/>
              <a:t>System.out.println</a:t>
            </a:r>
            <a:r>
              <a:rPr lang="en-US" dirty="0" smtClean="0"/>
              <a:t>(s);</a:t>
            </a:r>
            <a:endParaRPr lang="en-US" dirty="0"/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5105400" y="2971800"/>
            <a:ext cx="3505200" cy="1815882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u="sng" dirty="0">
                <a:solidFill>
                  <a:srgbClr val="FF0000"/>
                </a:solidFill>
              </a:rPr>
              <a:t>OUTPUT</a:t>
            </a:r>
          </a:p>
          <a:p>
            <a:pPr eaLnBrk="0" hangingPunct="0">
              <a:spcBef>
                <a:spcPct val="50000"/>
              </a:spcBef>
            </a:pPr>
            <a:r>
              <a:rPr lang="en-US" sz="3200" dirty="0" smtClean="0"/>
              <a:t>9</a:t>
            </a:r>
            <a:br>
              <a:rPr lang="en-US" sz="3200" dirty="0" smtClean="0"/>
            </a:br>
            <a:r>
              <a:rPr lang="en-US" sz="3200" dirty="0" smtClean="0"/>
              <a:t>[55</a:t>
            </a:r>
            <a:r>
              <a:rPr lang="en-US" sz="3200" dirty="0" smtClean="0"/>
              <a:t>, -45, 39, 9</a:t>
            </a:r>
            <a:r>
              <a:rPr lang="en-US" sz="3200" dirty="0" smtClean="0"/>
              <a:t>]</a:t>
            </a:r>
            <a:endParaRPr lang="en-US" sz="32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peek() method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895600"/>
            <a:ext cx="91440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stackpeep.java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 </a:t>
            </a:r>
            <a:endParaRPr lang="en-US" b="0" dirty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1600200"/>
            <a:ext cx="5638800" cy="3416320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What </a:t>
            </a:r>
            <a:endParaRPr lang="en-US" sz="720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en-US" sz="7200" b="1" cap="none" spc="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is a</a:t>
            </a:r>
            <a:br>
              <a:rPr lang="en-US" sz="7200" b="1" cap="none" spc="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b="1" cap="none" spc="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stack?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533400" y="1600200"/>
            <a:ext cx="6477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dirty="0"/>
              <a:t>Stack&lt;Integer&gt; s;</a:t>
            </a:r>
          </a:p>
          <a:p>
            <a:pPr eaLnBrk="0" hangingPunct="0"/>
            <a:r>
              <a:rPr lang="en-US" dirty="0"/>
              <a:t>s = new Stack&lt;Integer&gt;();</a:t>
            </a:r>
          </a:p>
          <a:p>
            <a:pPr eaLnBrk="0" hangingPunct="0"/>
            <a:r>
              <a:rPr lang="en-US" dirty="0" err="1" smtClean="0"/>
              <a:t>s.push</a:t>
            </a:r>
            <a:r>
              <a:rPr lang="en-US" dirty="0" smtClean="0"/>
              <a:t>(55);</a:t>
            </a:r>
          </a:p>
          <a:p>
            <a:pPr eaLnBrk="0" hangingPunct="0"/>
            <a:r>
              <a:rPr lang="en-US" dirty="0" err="1" smtClean="0"/>
              <a:t>s.push</a:t>
            </a:r>
            <a:r>
              <a:rPr lang="en-US" dirty="0" smtClean="0"/>
              <a:t>(-45);</a:t>
            </a:r>
          </a:p>
          <a:p>
            <a:pPr eaLnBrk="0" hangingPunct="0"/>
            <a:r>
              <a:rPr lang="en-US" dirty="0" err="1" smtClean="0"/>
              <a:t>s.push</a:t>
            </a:r>
            <a:r>
              <a:rPr lang="en-US" dirty="0" smtClean="0"/>
              <a:t>(39);		</a:t>
            </a:r>
          </a:p>
          <a:p>
            <a:pPr eaLnBrk="0" hangingPunct="0"/>
            <a:r>
              <a:rPr lang="en-US" dirty="0" err="1" smtClean="0"/>
              <a:t>s.push</a:t>
            </a:r>
            <a:r>
              <a:rPr lang="en-US" dirty="0" smtClean="0"/>
              <a:t>(9);</a:t>
            </a:r>
          </a:p>
          <a:p>
            <a:pPr eaLnBrk="0" hangingPunct="0"/>
            <a:r>
              <a:rPr lang="en-US" dirty="0" smtClean="0"/>
              <a:t>while</a:t>
            </a:r>
            <a:r>
              <a:rPr lang="en-US" dirty="0"/>
              <a:t>(!</a:t>
            </a:r>
            <a:r>
              <a:rPr lang="en-US" dirty="0" err="1"/>
              <a:t>s.isEmpty</a:t>
            </a:r>
            <a:r>
              <a:rPr lang="en-US" dirty="0"/>
              <a:t>())</a:t>
            </a:r>
          </a:p>
          <a:p>
            <a:pPr eaLnBrk="0" hangingPunct="0"/>
            <a:r>
              <a:rPr lang="en-US" dirty="0"/>
              <a:t>{</a:t>
            </a:r>
          </a:p>
          <a:p>
            <a:pPr eaLnBrk="0" hangingPunct="0"/>
            <a:r>
              <a:rPr lang="en-US" dirty="0"/>
              <a:t>   </a:t>
            </a:r>
            <a:r>
              <a:rPr lang="en-US" dirty="0" err="1" smtClean="0"/>
              <a:t>System.out.println</a:t>
            </a:r>
            <a:r>
              <a:rPr lang="en-US" dirty="0" smtClean="0"/>
              <a:t>(s.pop</a:t>
            </a:r>
            <a:r>
              <a:rPr lang="en-US" dirty="0"/>
              <a:t>());</a:t>
            </a:r>
          </a:p>
          <a:p>
            <a:pPr eaLnBrk="0" hangingPunct="0"/>
            <a:r>
              <a:rPr lang="en-US" dirty="0"/>
              <a:t>}</a:t>
            </a:r>
          </a:p>
        </p:txBody>
      </p:sp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6553200" y="2133600"/>
            <a:ext cx="1981200" cy="2800767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u="sng" dirty="0" smtClean="0">
                <a:solidFill>
                  <a:srgbClr val="FF0000"/>
                </a:solidFill>
              </a:rPr>
              <a:t>OUTPUT</a:t>
            </a:r>
          </a:p>
          <a:p>
            <a:pPr eaLnBrk="0" hangingPunct="0">
              <a:spcBef>
                <a:spcPct val="50000"/>
              </a:spcBef>
            </a:pPr>
            <a:r>
              <a:rPr lang="en-US" sz="3200" dirty="0" smtClean="0"/>
              <a:t>9</a:t>
            </a:r>
            <a:br>
              <a:rPr lang="en-US" sz="3200" dirty="0" smtClean="0"/>
            </a:br>
            <a:r>
              <a:rPr lang="en-US" sz="3200" dirty="0" smtClean="0"/>
              <a:t>39</a:t>
            </a:r>
            <a:br>
              <a:rPr lang="en-US" sz="3200" dirty="0" smtClean="0"/>
            </a:br>
            <a:r>
              <a:rPr lang="en-US" sz="3200" dirty="0" smtClean="0"/>
              <a:t>-45</a:t>
            </a:r>
            <a:br>
              <a:rPr lang="en-US" sz="3200" dirty="0" smtClean="0"/>
            </a:br>
            <a:r>
              <a:rPr lang="en-US" sz="3200" dirty="0" smtClean="0"/>
              <a:t>55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isEmpty</a:t>
            </a:r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() method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895600"/>
            <a:ext cx="91440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stackisempty.java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1600200"/>
            <a:ext cx="5638800" cy="2308324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Stack</a:t>
            </a:r>
            <a:b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Algorithms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1295400" y="1524000"/>
            <a:ext cx="6351588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Expressions are made up of values</a:t>
            </a:r>
          </a:p>
          <a:p>
            <a:pPr eaLnBrk="0" hangingPunct="0"/>
            <a:r>
              <a:rPr lang="en-US"/>
              <a:t>and symbols.  Many symbols come</a:t>
            </a:r>
          </a:p>
          <a:p>
            <a:pPr eaLnBrk="0" hangingPunct="0"/>
            <a:r>
              <a:rPr lang="en-US"/>
              <a:t>in pairs.</a:t>
            </a:r>
          </a:p>
          <a:p>
            <a:pPr eaLnBrk="0" hangingPunct="0"/>
            <a:endParaRPr lang="en-US"/>
          </a:p>
          <a:p>
            <a:pPr eaLnBrk="0" hangingPunct="0"/>
            <a:r>
              <a:rPr lang="en-US" sz="4000">
                <a:solidFill>
                  <a:schemeClr val="accent2"/>
                </a:solidFill>
              </a:rPr>
              <a:t>( )</a:t>
            </a:r>
          </a:p>
          <a:p>
            <a:pPr eaLnBrk="0" hangingPunct="0"/>
            <a:r>
              <a:rPr lang="en-US" sz="4000">
                <a:solidFill>
                  <a:schemeClr val="accent2"/>
                </a:solidFill>
              </a:rPr>
              <a:t>{ }</a:t>
            </a:r>
          </a:p>
          <a:p>
            <a:pPr eaLnBrk="0" hangingPunct="0"/>
            <a:endParaRPr lang="en-US" sz="4000">
              <a:solidFill>
                <a:schemeClr val="accent2"/>
              </a:solidFill>
            </a:endParaRPr>
          </a:p>
          <a:p>
            <a:pPr eaLnBrk="0" hangingPunct="0"/>
            <a:r>
              <a:rPr lang="en-US"/>
              <a:t>A stack can be used to match up</a:t>
            </a:r>
          </a:p>
          <a:p>
            <a:pPr eaLnBrk="0" hangingPunct="0"/>
            <a:r>
              <a:rPr lang="en-US"/>
              <a:t>opening and closing symbols.</a:t>
            </a:r>
          </a:p>
          <a:p>
            <a:pPr eaLnBrk="0" hangingPunct="0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Expression Tester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1295400" y="1676400"/>
            <a:ext cx="6910388" cy="308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( ( ) )</a:t>
            </a:r>
            <a:r>
              <a:rPr lang="en-US"/>
              <a:t>     is a valid expression</a:t>
            </a:r>
          </a:p>
          <a:p>
            <a:pPr eaLnBrk="0" hangingPunct="0"/>
            <a:endParaRPr lang="en-US"/>
          </a:p>
          <a:p>
            <a:pPr eaLnBrk="0" hangingPunct="0"/>
            <a:r>
              <a:rPr lang="en-US">
                <a:solidFill>
                  <a:srgbClr val="CC0000"/>
                </a:solidFill>
              </a:rPr>
              <a:t>{ ( } )</a:t>
            </a:r>
            <a:r>
              <a:rPr lang="en-US"/>
              <a:t>    is an invalid expression</a:t>
            </a:r>
          </a:p>
          <a:p>
            <a:pPr eaLnBrk="0" hangingPunct="0"/>
            <a:endParaRPr lang="en-US"/>
          </a:p>
          <a:p>
            <a:pPr eaLnBrk="0" hangingPunct="0"/>
            <a:r>
              <a:rPr lang="en-US"/>
              <a:t>Open and closing symbol pairs</a:t>
            </a:r>
          </a:p>
          <a:p>
            <a:pPr eaLnBrk="0" hangingPunct="0"/>
            <a:r>
              <a:rPr lang="en-US"/>
              <a:t>have to occur in the proper sequence.</a:t>
            </a:r>
          </a:p>
          <a:p>
            <a:pPr eaLnBrk="0" hangingPunct="0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Expression Tester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4648200"/>
            <a:ext cx="2667000" cy="163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1447800" y="2667000"/>
            <a:ext cx="12668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{ ( ) }</a:t>
            </a:r>
          </a:p>
          <a:p>
            <a:pPr eaLnBrk="0" hangingPunct="0"/>
            <a:endParaRPr lang="en-US"/>
          </a:p>
        </p:txBody>
      </p:sp>
      <p:sp>
        <p:nvSpPr>
          <p:cNvPr id="36868" name="Text Box 5"/>
          <p:cNvSpPr txBox="1">
            <a:spLocks noChangeArrowheads="1"/>
          </p:cNvSpPr>
          <p:nvPr/>
        </p:nvSpPr>
        <p:spPr bwMode="auto">
          <a:xfrm>
            <a:off x="2438400" y="4953000"/>
            <a:ext cx="373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/>
              <a:t>Push { onto the stack.</a:t>
            </a:r>
          </a:p>
        </p:txBody>
      </p:sp>
      <p:sp>
        <p:nvSpPr>
          <p:cNvPr id="36869" name="Text Box 6"/>
          <p:cNvSpPr txBox="1">
            <a:spLocks noChangeArrowheads="1"/>
          </p:cNvSpPr>
          <p:nvPr/>
        </p:nvSpPr>
        <p:spPr bwMode="auto">
          <a:xfrm>
            <a:off x="7908925" y="46815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en-US" sz="2400"/>
          </a:p>
        </p:txBody>
      </p:sp>
      <p:sp>
        <p:nvSpPr>
          <p:cNvPr id="36871" name="Rectangle 9"/>
          <p:cNvSpPr>
            <a:spLocks noChangeArrowheads="1"/>
          </p:cNvSpPr>
          <p:nvPr/>
        </p:nvSpPr>
        <p:spPr bwMode="auto">
          <a:xfrm>
            <a:off x="1447800" y="2667000"/>
            <a:ext cx="381000" cy="609600"/>
          </a:xfrm>
          <a:prstGeom prst="rect">
            <a:avLst/>
          </a:prstGeom>
          <a:solidFill>
            <a:srgbClr val="CCFFCC">
              <a:alpha val="4196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0797" name="Group 29"/>
          <p:cNvGraphicFramePr>
            <a:graphicFrameLocks noGrp="1"/>
          </p:cNvGraphicFramePr>
          <p:nvPr/>
        </p:nvGraphicFramePr>
        <p:xfrm>
          <a:off x="4572000" y="3352800"/>
          <a:ext cx="1524000" cy="949325"/>
        </p:xfrm>
        <a:graphic>
          <a:graphicData uri="http://schemas.openxmlformats.org/drawingml/2006/table">
            <a:tbl>
              <a:tblPr/>
              <a:tblGrid>
                <a:gridCol w="1524000"/>
              </a:tblGrid>
              <a:tr h="949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Expression Tester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1447800" y="2667000"/>
            <a:ext cx="12668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{ ( ) }</a:t>
            </a:r>
          </a:p>
          <a:p>
            <a:pPr eaLnBrk="0" hangingPunct="0"/>
            <a:endParaRPr lang="en-US"/>
          </a:p>
        </p:txBody>
      </p:sp>
      <p:sp>
        <p:nvSpPr>
          <p:cNvPr id="37892" name="Text Box 5"/>
          <p:cNvSpPr txBox="1">
            <a:spLocks noChangeArrowheads="1"/>
          </p:cNvSpPr>
          <p:nvPr/>
        </p:nvSpPr>
        <p:spPr bwMode="auto">
          <a:xfrm>
            <a:off x="2438400" y="4953000"/>
            <a:ext cx="373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/>
              <a:t>Push ( onto the stack.</a:t>
            </a:r>
          </a:p>
        </p:txBody>
      </p:sp>
      <p:sp>
        <p:nvSpPr>
          <p:cNvPr id="37893" name="Text Box 6"/>
          <p:cNvSpPr txBox="1">
            <a:spLocks noChangeArrowheads="1"/>
          </p:cNvSpPr>
          <p:nvPr/>
        </p:nvSpPr>
        <p:spPr bwMode="auto">
          <a:xfrm>
            <a:off x="7908925" y="46815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en-US" sz="2400"/>
          </a:p>
        </p:txBody>
      </p:sp>
      <p:sp>
        <p:nvSpPr>
          <p:cNvPr id="37895" name="Rectangle 10"/>
          <p:cNvSpPr>
            <a:spLocks noChangeArrowheads="1"/>
          </p:cNvSpPr>
          <p:nvPr/>
        </p:nvSpPr>
        <p:spPr bwMode="auto">
          <a:xfrm>
            <a:off x="1447800" y="2667000"/>
            <a:ext cx="609600" cy="609600"/>
          </a:xfrm>
          <a:prstGeom prst="rect">
            <a:avLst/>
          </a:prstGeom>
          <a:solidFill>
            <a:srgbClr val="CCFFCC">
              <a:alpha val="4196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1827" name="Group 35"/>
          <p:cNvGraphicFramePr>
            <a:graphicFrameLocks noGrp="1"/>
          </p:cNvGraphicFramePr>
          <p:nvPr/>
        </p:nvGraphicFramePr>
        <p:xfrm>
          <a:off x="4572000" y="2438400"/>
          <a:ext cx="1524000" cy="1900238"/>
        </p:xfrm>
        <a:graphic>
          <a:graphicData uri="http://schemas.openxmlformats.org/drawingml/2006/table">
            <a:tbl>
              <a:tblPr/>
              <a:tblGrid>
                <a:gridCol w="1524000"/>
              </a:tblGrid>
              <a:tr h="950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  <a:tr h="949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Expression Tester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1447800" y="2667000"/>
            <a:ext cx="12668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{ ( ) }</a:t>
            </a:r>
          </a:p>
          <a:p>
            <a:pPr eaLnBrk="0" hangingPunct="0"/>
            <a:endParaRPr lang="en-US"/>
          </a:p>
        </p:txBody>
      </p:sp>
      <p:sp>
        <p:nvSpPr>
          <p:cNvPr id="38916" name="Text Box 5"/>
          <p:cNvSpPr txBox="1">
            <a:spLocks noChangeArrowheads="1"/>
          </p:cNvSpPr>
          <p:nvPr/>
        </p:nvSpPr>
        <p:spPr bwMode="auto">
          <a:xfrm>
            <a:off x="1600200" y="4953000"/>
            <a:ext cx="6705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/>
              <a:t>A close ) was encountered.  Pop the top</a:t>
            </a:r>
            <a:br>
              <a:rPr lang="en-US" sz="2400"/>
            </a:br>
            <a:r>
              <a:rPr lang="en-US" sz="2400"/>
              <a:t>symbol off the stack and see if it matches.</a:t>
            </a:r>
          </a:p>
        </p:txBody>
      </p:sp>
      <p:sp>
        <p:nvSpPr>
          <p:cNvPr id="38917" name="Text Box 6"/>
          <p:cNvSpPr txBox="1">
            <a:spLocks noChangeArrowheads="1"/>
          </p:cNvSpPr>
          <p:nvPr/>
        </p:nvSpPr>
        <p:spPr bwMode="auto">
          <a:xfrm>
            <a:off x="7908925" y="46815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en-US" sz="2400"/>
          </a:p>
        </p:txBody>
      </p:sp>
      <p:sp>
        <p:nvSpPr>
          <p:cNvPr id="38919" name="Rectangle 9"/>
          <p:cNvSpPr>
            <a:spLocks noChangeArrowheads="1"/>
          </p:cNvSpPr>
          <p:nvPr/>
        </p:nvSpPr>
        <p:spPr bwMode="auto">
          <a:xfrm>
            <a:off x="1447800" y="2667000"/>
            <a:ext cx="914400" cy="609600"/>
          </a:xfrm>
          <a:prstGeom prst="rect">
            <a:avLst/>
          </a:prstGeom>
          <a:solidFill>
            <a:srgbClr val="CCFFCC">
              <a:alpha val="4196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2842" name="Group 26"/>
          <p:cNvGraphicFramePr>
            <a:graphicFrameLocks noGrp="1"/>
          </p:cNvGraphicFramePr>
          <p:nvPr/>
        </p:nvGraphicFramePr>
        <p:xfrm>
          <a:off x="4572000" y="3352800"/>
          <a:ext cx="1524000" cy="949325"/>
        </p:xfrm>
        <a:graphic>
          <a:graphicData uri="http://schemas.openxmlformats.org/drawingml/2006/table">
            <a:tbl>
              <a:tblPr/>
              <a:tblGrid>
                <a:gridCol w="1524000"/>
              </a:tblGrid>
              <a:tr h="949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Expression Tester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1447800" y="2667000"/>
            <a:ext cx="12668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{ ( ) }</a:t>
            </a:r>
          </a:p>
          <a:p>
            <a:pPr eaLnBrk="0" hangingPunct="0"/>
            <a:endParaRPr lang="en-US"/>
          </a:p>
        </p:txBody>
      </p:sp>
      <p:sp>
        <p:nvSpPr>
          <p:cNvPr id="39940" name="Text Box 5"/>
          <p:cNvSpPr txBox="1">
            <a:spLocks noChangeArrowheads="1"/>
          </p:cNvSpPr>
          <p:nvPr/>
        </p:nvSpPr>
        <p:spPr bwMode="auto">
          <a:xfrm>
            <a:off x="1600200" y="4953000"/>
            <a:ext cx="6705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/>
              <a:t>A close } was encountered.  Pop the top</a:t>
            </a:r>
            <a:br>
              <a:rPr lang="en-US" sz="2400"/>
            </a:br>
            <a:r>
              <a:rPr lang="en-US" sz="2400"/>
              <a:t>symbol off the stack and see if it matches.</a:t>
            </a:r>
          </a:p>
        </p:txBody>
      </p:sp>
      <p:sp>
        <p:nvSpPr>
          <p:cNvPr id="39941" name="Text Box 6"/>
          <p:cNvSpPr txBox="1">
            <a:spLocks noChangeArrowheads="1"/>
          </p:cNvSpPr>
          <p:nvPr/>
        </p:nvSpPr>
        <p:spPr bwMode="auto">
          <a:xfrm>
            <a:off x="7908925" y="46815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en-US" sz="2400"/>
          </a:p>
        </p:txBody>
      </p:sp>
      <p:sp>
        <p:nvSpPr>
          <p:cNvPr id="39943" name="Rectangle 9"/>
          <p:cNvSpPr>
            <a:spLocks noChangeArrowheads="1"/>
          </p:cNvSpPr>
          <p:nvPr/>
        </p:nvSpPr>
        <p:spPr bwMode="auto">
          <a:xfrm>
            <a:off x="1447800" y="2667000"/>
            <a:ext cx="1295400" cy="609600"/>
          </a:xfrm>
          <a:prstGeom prst="rect">
            <a:avLst/>
          </a:prstGeom>
          <a:solidFill>
            <a:srgbClr val="CCFFCC">
              <a:alpha val="4196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3856" name="Group 16"/>
          <p:cNvGraphicFramePr>
            <a:graphicFrameLocks noGrp="1"/>
          </p:cNvGraphicFramePr>
          <p:nvPr/>
        </p:nvGraphicFramePr>
        <p:xfrm>
          <a:off x="4572000" y="3352800"/>
          <a:ext cx="1524000" cy="949325"/>
        </p:xfrm>
        <a:graphic>
          <a:graphicData uri="http://schemas.openxmlformats.org/drawingml/2006/table">
            <a:tbl>
              <a:tblPr/>
              <a:tblGrid>
                <a:gridCol w="1524000"/>
              </a:tblGrid>
              <a:tr h="949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Expression Tester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1447800" y="2667000"/>
            <a:ext cx="12668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{ ( ) }</a:t>
            </a:r>
          </a:p>
          <a:p>
            <a:pPr eaLnBrk="0" hangingPunct="0"/>
            <a:endParaRPr lang="en-US"/>
          </a:p>
        </p:txBody>
      </p:sp>
      <p:sp>
        <p:nvSpPr>
          <p:cNvPr id="40964" name="Text Box 5"/>
          <p:cNvSpPr txBox="1">
            <a:spLocks noChangeArrowheads="1"/>
          </p:cNvSpPr>
          <p:nvPr/>
        </p:nvSpPr>
        <p:spPr bwMode="auto">
          <a:xfrm>
            <a:off x="1524000" y="3657600"/>
            <a:ext cx="6705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/>
              <a:t>All symbols have been processed.  All symbols matched up and the stack is empty.   The expression is valid.</a:t>
            </a:r>
          </a:p>
        </p:txBody>
      </p:sp>
      <p:sp>
        <p:nvSpPr>
          <p:cNvPr id="40965" name="Text Box 6"/>
          <p:cNvSpPr txBox="1">
            <a:spLocks noChangeArrowheads="1"/>
          </p:cNvSpPr>
          <p:nvPr/>
        </p:nvSpPr>
        <p:spPr bwMode="auto">
          <a:xfrm>
            <a:off x="7908925" y="46815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en-US" sz="2400"/>
          </a:p>
        </p:txBody>
      </p:sp>
      <p:sp>
        <p:nvSpPr>
          <p:cNvPr id="40967" name="Rectangle 8"/>
          <p:cNvSpPr>
            <a:spLocks noChangeArrowheads="1"/>
          </p:cNvSpPr>
          <p:nvPr/>
        </p:nvSpPr>
        <p:spPr bwMode="auto">
          <a:xfrm>
            <a:off x="1447800" y="2667000"/>
            <a:ext cx="1295400" cy="609600"/>
          </a:xfrm>
          <a:prstGeom prst="rect">
            <a:avLst/>
          </a:prstGeom>
          <a:solidFill>
            <a:srgbClr val="CCFFCC">
              <a:alpha val="4196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Expression Tester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  <p:sp>
        <p:nvSpPr>
          <p:cNvPr id="137218" name="Text Box 2"/>
          <p:cNvSpPr txBox="1">
            <a:spLocks noChangeArrowheads="1"/>
          </p:cNvSpPr>
          <p:nvPr/>
        </p:nvSpPr>
        <p:spPr bwMode="auto">
          <a:xfrm>
            <a:off x="990600" y="1905000"/>
            <a:ext cx="7315200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dirty="0"/>
              <a:t>A stack is a group of items all of the same type where items are added to the top of the stack and removed from the top. </a:t>
            </a:r>
          </a:p>
          <a:p>
            <a:pPr eaLnBrk="0" hangingPunct="0"/>
            <a:endParaRPr lang="en-US" dirty="0"/>
          </a:p>
          <a:p>
            <a:pPr eaLnBrk="0" hangingPunct="0"/>
            <a:r>
              <a:rPr lang="en-US" dirty="0"/>
              <a:t>Stacks work in a LIFO manner.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stack?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8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1600200"/>
            <a:ext cx="5638800" cy="2308324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Stack</a:t>
            </a:r>
            <a:b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Algorithms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1371600" y="4800600"/>
            <a:ext cx="65532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/>
              <a:t>Stacks work great for solving many types</a:t>
            </a:r>
            <a:br>
              <a:rPr lang="en-US" sz="2400"/>
            </a:br>
            <a:r>
              <a:rPr lang="en-US" sz="2400"/>
              <a:t>of expressions.   Postfix expressions are </a:t>
            </a:r>
            <a:br>
              <a:rPr lang="en-US" sz="2400"/>
            </a:br>
            <a:r>
              <a:rPr lang="en-US" sz="2400"/>
              <a:t>well suited for solutions using stacks.</a:t>
            </a:r>
          </a:p>
        </p:txBody>
      </p:sp>
      <p:sp>
        <p:nvSpPr>
          <p:cNvPr id="43012" name="Text Box 3"/>
          <p:cNvSpPr txBox="1">
            <a:spLocks noChangeArrowheads="1"/>
          </p:cNvSpPr>
          <p:nvPr/>
        </p:nvSpPr>
        <p:spPr bwMode="auto">
          <a:xfrm>
            <a:off x="2057400" y="2667000"/>
            <a:ext cx="197008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3 6 + =  9</a:t>
            </a:r>
          </a:p>
          <a:p>
            <a:pPr eaLnBrk="0" hangingPunct="0"/>
            <a:endParaRPr lang="en-US"/>
          </a:p>
        </p:txBody>
      </p:sp>
      <p:graphicFrame>
        <p:nvGraphicFramePr>
          <p:cNvPr id="166930" name="Group 18"/>
          <p:cNvGraphicFramePr>
            <a:graphicFrameLocks noGrp="1"/>
          </p:cNvGraphicFramePr>
          <p:nvPr/>
        </p:nvGraphicFramePr>
        <p:xfrm>
          <a:off x="4495800" y="1524000"/>
          <a:ext cx="1524000" cy="2851151"/>
        </p:xfrm>
        <a:graphic>
          <a:graphicData uri="http://schemas.openxmlformats.org/drawingml/2006/table">
            <a:tbl>
              <a:tblPr/>
              <a:tblGrid>
                <a:gridCol w="1524000"/>
              </a:tblGrid>
              <a:tr h="950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>
                        <a:alpha val="50000"/>
                      </a:srgbClr>
                    </a:solidFill>
                  </a:tcPr>
                </a:tc>
              </a:tr>
              <a:tr h="950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>
                        <a:alpha val="50000"/>
                      </a:srgbClr>
                    </a:solidFill>
                  </a:tcPr>
                </a:tc>
              </a:tr>
              <a:tr h="949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Postfix Solver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4191000" y="2057400"/>
            <a:ext cx="2514600" cy="3429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1143000" y="2362200"/>
            <a:ext cx="23923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1 6 + 7 4 - *</a:t>
            </a: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14400" y="2362200"/>
            <a:ext cx="152400" cy="5334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1066800" y="4800600"/>
            <a:ext cx="693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/>
              <a:t>You would never need more than one stack!</a:t>
            </a:r>
          </a:p>
        </p:txBody>
      </p:sp>
      <p:graphicFrame>
        <p:nvGraphicFramePr>
          <p:cNvPr id="167954" name="Group 18"/>
          <p:cNvGraphicFramePr>
            <a:graphicFrameLocks noGrp="1"/>
          </p:cNvGraphicFramePr>
          <p:nvPr/>
        </p:nvGraphicFramePr>
        <p:xfrm>
          <a:off x="4495800" y="1524000"/>
          <a:ext cx="1524000" cy="2851151"/>
        </p:xfrm>
        <a:graphic>
          <a:graphicData uri="http://schemas.openxmlformats.org/drawingml/2006/table">
            <a:tbl>
              <a:tblPr/>
              <a:tblGrid>
                <a:gridCol w="1524000"/>
              </a:tblGrid>
              <a:tr h="950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>
                        <a:alpha val="50000"/>
                      </a:srgbClr>
                    </a:solidFill>
                  </a:tcPr>
                </a:tc>
              </a:tr>
              <a:tr h="950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>
                        <a:alpha val="50000"/>
                      </a:srgbClr>
                    </a:solidFill>
                  </a:tcPr>
                </a:tc>
              </a:tr>
              <a:tr h="949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Postfix Solver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1143000" y="2362200"/>
            <a:ext cx="23923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1 6 + 7 4 - *</a:t>
            </a:r>
          </a:p>
        </p:txBody>
      </p:sp>
      <p:sp>
        <p:nvSpPr>
          <p:cNvPr id="45060" name="Rectangle 5"/>
          <p:cNvSpPr>
            <a:spLocks noChangeArrowheads="1"/>
          </p:cNvSpPr>
          <p:nvPr/>
        </p:nvSpPr>
        <p:spPr bwMode="auto">
          <a:xfrm>
            <a:off x="914400" y="2362200"/>
            <a:ext cx="609600" cy="5334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1" name="Text Box 6"/>
          <p:cNvSpPr txBox="1">
            <a:spLocks noChangeArrowheads="1"/>
          </p:cNvSpPr>
          <p:nvPr/>
        </p:nvSpPr>
        <p:spPr bwMode="auto">
          <a:xfrm>
            <a:off x="762000" y="48006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/>
              <a:t>Get the 1.  1 is a digit and is pushed on the stack.</a:t>
            </a:r>
          </a:p>
        </p:txBody>
      </p:sp>
      <p:graphicFrame>
        <p:nvGraphicFramePr>
          <p:cNvPr id="168982" name="Group 22"/>
          <p:cNvGraphicFramePr>
            <a:graphicFrameLocks noGrp="1"/>
          </p:cNvGraphicFramePr>
          <p:nvPr/>
        </p:nvGraphicFramePr>
        <p:xfrm>
          <a:off x="4495800" y="3352800"/>
          <a:ext cx="1524000" cy="949325"/>
        </p:xfrm>
        <a:graphic>
          <a:graphicData uri="http://schemas.openxmlformats.org/drawingml/2006/table">
            <a:tbl>
              <a:tblPr/>
              <a:tblGrid>
                <a:gridCol w="1524000"/>
              </a:tblGrid>
              <a:tr h="949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Postfix Solver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6083" name="Text Box 4"/>
          <p:cNvSpPr txBox="1">
            <a:spLocks noChangeArrowheads="1"/>
          </p:cNvSpPr>
          <p:nvPr/>
        </p:nvSpPr>
        <p:spPr bwMode="auto">
          <a:xfrm>
            <a:off x="1143000" y="2362200"/>
            <a:ext cx="23923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1 6 + 7 4 - *</a:t>
            </a:r>
          </a:p>
        </p:txBody>
      </p:sp>
      <p:sp>
        <p:nvSpPr>
          <p:cNvPr id="46084" name="Rectangle 5"/>
          <p:cNvSpPr>
            <a:spLocks noChangeArrowheads="1"/>
          </p:cNvSpPr>
          <p:nvPr/>
        </p:nvSpPr>
        <p:spPr bwMode="auto">
          <a:xfrm>
            <a:off x="914400" y="2362200"/>
            <a:ext cx="914400" cy="5334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5" name="Text Box 6"/>
          <p:cNvSpPr txBox="1">
            <a:spLocks noChangeArrowheads="1"/>
          </p:cNvSpPr>
          <p:nvPr/>
        </p:nvSpPr>
        <p:spPr bwMode="auto">
          <a:xfrm>
            <a:off x="381000" y="48006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/>
              <a:t>Next, get the 6.  6 is a digit and is pushed on the stack.</a:t>
            </a:r>
          </a:p>
        </p:txBody>
      </p:sp>
      <p:graphicFrame>
        <p:nvGraphicFramePr>
          <p:cNvPr id="170004" name="Group 20"/>
          <p:cNvGraphicFramePr>
            <a:graphicFrameLocks noGrp="1"/>
          </p:cNvGraphicFramePr>
          <p:nvPr/>
        </p:nvGraphicFramePr>
        <p:xfrm>
          <a:off x="4495800" y="2438400"/>
          <a:ext cx="1524000" cy="1900238"/>
        </p:xfrm>
        <a:graphic>
          <a:graphicData uri="http://schemas.openxmlformats.org/drawingml/2006/table">
            <a:tbl>
              <a:tblPr/>
              <a:tblGrid>
                <a:gridCol w="1524000"/>
              </a:tblGrid>
              <a:tr h="950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>
                        <a:alpha val="50000"/>
                      </a:srgbClr>
                    </a:solidFill>
                  </a:tcPr>
                </a:tc>
              </a:tr>
              <a:tr h="949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Postfix Solver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7107" name="Text Box 4"/>
          <p:cNvSpPr txBox="1">
            <a:spLocks noChangeArrowheads="1"/>
          </p:cNvSpPr>
          <p:nvPr/>
        </p:nvSpPr>
        <p:spPr bwMode="auto">
          <a:xfrm>
            <a:off x="1143000" y="2362200"/>
            <a:ext cx="23923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1 6 + 7 4 - *</a:t>
            </a:r>
          </a:p>
        </p:txBody>
      </p:sp>
      <p:sp>
        <p:nvSpPr>
          <p:cNvPr id="47108" name="Rectangle 5"/>
          <p:cNvSpPr>
            <a:spLocks noChangeArrowheads="1"/>
          </p:cNvSpPr>
          <p:nvPr/>
        </p:nvSpPr>
        <p:spPr bwMode="auto">
          <a:xfrm>
            <a:off x="914400" y="2362200"/>
            <a:ext cx="1295400" cy="5334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09" name="Text Box 7"/>
          <p:cNvSpPr txBox="1">
            <a:spLocks noChangeArrowheads="1"/>
          </p:cNvSpPr>
          <p:nvPr/>
        </p:nvSpPr>
        <p:spPr bwMode="auto">
          <a:xfrm>
            <a:off x="381000" y="4419600"/>
            <a:ext cx="83804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/>
              <a:t>Get the +.   + is an operator.  </a:t>
            </a:r>
            <a:br>
              <a:rPr lang="en-US" sz="2400"/>
            </a:br>
            <a:r>
              <a:rPr lang="en-US" sz="2400"/>
              <a:t>Pop 2 digits off the stack.   Push 1 + 6 onto the stack.</a:t>
            </a:r>
          </a:p>
        </p:txBody>
      </p:sp>
      <p:graphicFrame>
        <p:nvGraphicFramePr>
          <p:cNvPr id="171029" name="Group 21"/>
          <p:cNvGraphicFramePr>
            <a:graphicFrameLocks noGrp="1"/>
          </p:cNvGraphicFramePr>
          <p:nvPr/>
        </p:nvGraphicFramePr>
        <p:xfrm>
          <a:off x="4495800" y="3352800"/>
          <a:ext cx="1524000" cy="949325"/>
        </p:xfrm>
        <a:graphic>
          <a:graphicData uri="http://schemas.openxmlformats.org/drawingml/2006/table">
            <a:tbl>
              <a:tblPr/>
              <a:tblGrid>
                <a:gridCol w="1524000"/>
              </a:tblGrid>
              <a:tr h="949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Postfix Solver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8131" name="Text Box 4"/>
          <p:cNvSpPr txBox="1">
            <a:spLocks noChangeArrowheads="1"/>
          </p:cNvSpPr>
          <p:nvPr/>
        </p:nvSpPr>
        <p:spPr bwMode="auto">
          <a:xfrm>
            <a:off x="1143000" y="2362200"/>
            <a:ext cx="23923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1 6 + 7 4 - *</a:t>
            </a:r>
          </a:p>
        </p:txBody>
      </p:sp>
      <p:sp>
        <p:nvSpPr>
          <p:cNvPr id="48132" name="Rectangle 5"/>
          <p:cNvSpPr>
            <a:spLocks noChangeArrowheads="1"/>
          </p:cNvSpPr>
          <p:nvPr/>
        </p:nvSpPr>
        <p:spPr bwMode="auto">
          <a:xfrm>
            <a:off x="914400" y="2362200"/>
            <a:ext cx="1981200" cy="5334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3" name="Text Box 6"/>
          <p:cNvSpPr txBox="1">
            <a:spLocks noChangeArrowheads="1"/>
          </p:cNvSpPr>
          <p:nvPr/>
        </p:nvSpPr>
        <p:spPr bwMode="auto">
          <a:xfrm>
            <a:off x="762000" y="4800600"/>
            <a:ext cx="6283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/>
              <a:t>Get 7 and 4 and push both on the stack.</a:t>
            </a:r>
          </a:p>
        </p:txBody>
      </p:sp>
      <p:graphicFrame>
        <p:nvGraphicFramePr>
          <p:cNvPr id="172051" name="Group 19"/>
          <p:cNvGraphicFramePr>
            <a:graphicFrameLocks noGrp="1"/>
          </p:cNvGraphicFramePr>
          <p:nvPr/>
        </p:nvGraphicFramePr>
        <p:xfrm>
          <a:off x="4495800" y="1447800"/>
          <a:ext cx="1524000" cy="2851151"/>
        </p:xfrm>
        <a:graphic>
          <a:graphicData uri="http://schemas.openxmlformats.org/drawingml/2006/table">
            <a:tbl>
              <a:tblPr/>
              <a:tblGrid>
                <a:gridCol w="1524000"/>
              </a:tblGrid>
              <a:tr h="950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>
                        <a:alpha val="50000"/>
                      </a:srgbClr>
                    </a:solidFill>
                  </a:tcPr>
                </a:tc>
              </a:tr>
              <a:tr h="950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>
                        <a:alpha val="50000"/>
                      </a:srgbClr>
                    </a:solidFill>
                  </a:tcPr>
                </a:tc>
              </a:tr>
              <a:tr h="949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Postfix Solver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9155" name="Text Box 4"/>
          <p:cNvSpPr txBox="1">
            <a:spLocks noChangeArrowheads="1"/>
          </p:cNvSpPr>
          <p:nvPr/>
        </p:nvSpPr>
        <p:spPr bwMode="auto">
          <a:xfrm>
            <a:off x="381000" y="4800600"/>
            <a:ext cx="838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/>
              <a:t>Get the -.   Pop 2 digits.  Push 7 – 4 onto the stack.</a:t>
            </a:r>
          </a:p>
        </p:txBody>
      </p:sp>
      <p:sp>
        <p:nvSpPr>
          <p:cNvPr id="49156" name="Text Box 6"/>
          <p:cNvSpPr txBox="1">
            <a:spLocks noChangeArrowheads="1"/>
          </p:cNvSpPr>
          <p:nvPr/>
        </p:nvSpPr>
        <p:spPr bwMode="auto">
          <a:xfrm>
            <a:off x="1066800" y="2362200"/>
            <a:ext cx="23923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1 6 + 7 4 - *</a:t>
            </a:r>
          </a:p>
        </p:txBody>
      </p:sp>
      <p:sp>
        <p:nvSpPr>
          <p:cNvPr id="49157" name="Rectangle 7"/>
          <p:cNvSpPr>
            <a:spLocks noChangeArrowheads="1"/>
          </p:cNvSpPr>
          <p:nvPr/>
        </p:nvSpPr>
        <p:spPr bwMode="auto">
          <a:xfrm>
            <a:off x="914400" y="2362200"/>
            <a:ext cx="2209800" cy="5334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73076" name="Group 20"/>
          <p:cNvGraphicFramePr>
            <a:graphicFrameLocks noGrp="1"/>
          </p:cNvGraphicFramePr>
          <p:nvPr/>
        </p:nvGraphicFramePr>
        <p:xfrm>
          <a:off x="4495800" y="2438400"/>
          <a:ext cx="1524000" cy="1900238"/>
        </p:xfrm>
        <a:graphic>
          <a:graphicData uri="http://schemas.openxmlformats.org/drawingml/2006/table">
            <a:tbl>
              <a:tblPr/>
              <a:tblGrid>
                <a:gridCol w="1524000"/>
              </a:tblGrid>
              <a:tr h="950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>
                        <a:alpha val="50000"/>
                      </a:srgbClr>
                    </a:solidFill>
                  </a:tcPr>
                </a:tc>
              </a:tr>
              <a:tr h="949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Postfix Solver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50179" name="Text Box 4"/>
          <p:cNvSpPr txBox="1">
            <a:spLocks noChangeArrowheads="1"/>
          </p:cNvSpPr>
          <p:nvPr/>
        </p:nvSpPr>
        <p:spPr bwMode="auto">
          <a:xfrm>
            <a:off x="914400" y="4800600"/>
            <a:ext cx="708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/>
              <a:t>Get the *.   Pop 2 digits and push the result.  </a:t>
            </a:r>
          </a:p>
        </p:txBody>
      </p:sp>
      <p:sp>
        <p:nvSpPr>
          <p:cNvPr id="50181" name="Text Box 9"/>
          <p:cNvSpPr txBox="1">
            <a:spLocks noChangeArrowheads="1"/>
          </p:cNvSpPr>
          <p:nvPr/>
        </p:nvSpPr>
        <p:spPr bwMode="auto">
          <a:xfrm>
            <a:off x="1066800" y="2362200"/>
            <a:ext cx="23923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1 6 + 7 4 - *</a:t>
            </a:r>
          </a:p>
        </p:txBody>
      </p:sp>
      <p:sp>
        <p:nvSpPr>
          <p:cNvPr id="50182" name="Rectangle 10"/>
          <p:cNvSpPr>
            <a:spLocks noChangeArrowheads="1"/>
          </p:cNvSpPr>
          <p:nvPr/>
        </p:nvSpPr>
        <p:spPr bwMode="auto">
          <a:xfrm>
            <a:off x="914400" y="2362200"/>
            <a:ext cx="2590800" cy="5334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74103" name="Group 23"/>
          <p:cNvGraphicFramePr>
            <a:graphicFrameLocks noGrp="1"/>
          </p:cNvGraphicFramePr>
          <p:nvPr/>
        </p:nvGraphicFramePr>
        <p:xfrm>
          <a:off x="4495800" y="3352800"/>
          <a:ext cx="1524000" cy="949325"/>
        </p:xfrm>
        <a:graphic>
          <a:graphicData uri="http://schemas.openxmlformats.org/drawingml/2006/table">
            <a:tbl>
              <a:tblPr/>
              <a:tblGrid>
                <a:gridCol w="1524000"/>
              </a:tblGrid>
              <a:tr h="949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Postfix Solver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685800"/>
            <a:ext cx="7848600" cy="5632311"/>
          </a:xfrm>
          <a:prstGeom prst="rect">
            <a:avLst/>
          </a:prstGeom>
          <a:solidFill>
            <a:srgbClr val="FFFF61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Work on Programs!</a:t>
            </a:r>
            <a:b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</a:br>
            <a:endParaRPr lang="en-US" sz="7200" spc="300" dirty="0" smtClean="0">
              <a:ln w="11430" cmpd="sng">
                <a:solidFill>
                  <a:srgbClr val="4CB93D"/>
                </a:solidFill>
                <a:prstDash val="solid"/>
                <a:miter lim="800000"/>
              </a:ln>
              <a:solidFill>
                <a:srgbClr val="38A725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Eraser" pitchFamily="2" charset="0"/>
            </a:endParaRPr>
          </a:p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Crank </a:t>
            </a:r>
          </a:p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Some Code!</a:t>
            </a:r>
            <a:endParaRPr lang="en-US" sz="7200" b="1" cap="none" spc="300" dirty="0">
              <a:ln w="11430" cmpd="sng">
                <a:solidFill>
                  <a:srgbClr val="4CB93D"/>
                </a:solidFill>
                <a:prstDash val="solid"/>
                <a:miter lim="800000"/>
              </a:ln>
              <a:solidFill>
                <a:srgbClr val="38A725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Eraser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914400" y="1447800"/>
            <a:ext cx="655320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en-US" dirty="0"/>
          </a:p>
          <a:p>
            <a:pPr eaLnBrk="0" hangingPunct="0"/>
            <a:r>
              <a:rPr lang="en-US" dirty="0"/>
              <a:t>Stack&lt;</a:t>
            </a:r>
            <a:r>
              <a:rPr lang="en-US" dirty="0">
                <a:solidFill>
                  <a:srgbClr val="009900"/>
                </a:solidFill>
              </a:rPr>
              <a:t>Integer</a:t>
            </a:r>
            <a:r>
              <a:rPr lang="en-US" dirty="0"/>
              <a:t>&gt; stack;</a:t>
            </a:r>
          </a:p>
          <a:p>
            <a:pPr eaLnBrk="0" hangingPunct="0"/>
            <a:r>
              <a:rPr lang="en-US" dirty="0"/>
              <a:t>stack = new Stack&lt;</a:t>
            </a:r>
            <a:r>
              <a:rPr lang="en-US" dirty="0">
                <a:solidFill>
                  <a:srgbClr val="009900"/>
                </a:solidFill>
              </a:rPr>
              <a:t>Integer</a:t>
            </a:r>
            <a:r>
              <a:rPr lang="en-US" dirty="0"/>
              <a:t>&gt;();</a:t>
            </a:r>
          </a:p>
          <a:p>
            <a:pPr eaLnBrk="0" hangingPunct="0"/>
            <a:endParaRPr lang="en-US" dirty="0"/>
          </a:p>
          <a:p>
            <a:pPr eaLnBrk="0" hangingPunct="0"/>
            <a:endParaRPr lang="en-US" dirty="0"/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1295400" y="3733800"/>
            <a:ext cx="3429000" cy="8318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</a:rPr>
              <a:t>stack will only store</a:t>
            </a:r>
            <a:br>
              <a:rPr lang="en-US" sz="2400" dirty="0">
                <a:solidFill>
                  <a:schemeClr val="accent2"/>
                </a:solidFill>
              </a:rPr>
            </a:br>
            <a:r>
              <a:rPr lang="en-US" sz="2400" dirty="0">
                <a:solidFill>
                  <a:schemeClr val="accent2"/>
                </a:solidFill>
              </a:rPr>
              <a:t>Integer values.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stack?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b="0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1219200"/>
            <a:ext cx="8153400" cy="4401205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4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A+ Computer Science</a:t>
            </a:r>
          </a:p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STACKS</a:t>
            </a:r>
          </a:p>
          <a:p>
            <a:pPr algn="ctr"/>
            <a:endParaRPr lang="en-US" sz="80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1066800" y="2743200"/>
            <a:ext cx="30067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en-US" dirty="0"/>
          </a:p>
          <a:p>
            <a:pPr eaLnBrk="0" hangingPunct="0"/>
            <a:r>
              <a:rPr lang="en-US" dirty="0" err="1"/>
              <a:t>stack.push</a:t>
            </a:r>
            <a:r>
              <a:rPr lang="en-US"/>
              <a:t>(15);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1143000" y="4343400"/>
            <a:ext cx="3048000" cy="8318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solidFill>
                  <a:schemeClr val="accent2"/>
                </a:solidFill>
              </a:rPr>
              <a:t>push adds an item</a:t>
            </a:r>
            <a:br>
              <a:rPr lang="en-US" sz="2400">
                <a:solidFill>
                  <a:schemeClr val="accent2"/>
                </a:solidFill>
              </a:rPr>
            </a:br>
            <a:r>
              <a:rPr lang="en-US" sz="2400">
                <a:solidFill>
                  <a:schemeClr val="accent2"/>
                </a:solidFill>
              </a:rPr>
              <a:t>to the stack.</a:t>
            </a:r>
          </a:p>
        </p:txBody>
      </p:sp>
      <p:graphicFrame>
        <p:nvGraphicFramePr>
          <p:cNvPr id="139268" name="Group 4"/>
          <p:cNvGraphicFramePr>
            <a:graphicFrameLocks noGrp="1"/>
          </p:cNvGraphicFramePr>
          <p:nvPr/>
        </p:nvGraphicFramePr>
        <p:xfrm>
          <a:off x="5943600" y="4343400"/>
          <a:ext cx="1905000" cy="1130300"/>
        </p:xfrm>
        <a:graphic>
          <a:graphicData uri="http://schemas.openxmlformats.org/drawingml/2006/table">
            <a:tbl>
              <a:tblPr/>
              <a:tblGrid>
                <a:gridCol w="1905000"/>
              </a:tblGrid>
              <a:tr h="1130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stack?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1066800" y="2667000"/>
            <a:ext cx="30067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en-US"/>
          </a:p>
          <a:p>
            <a:pPr eaLnBrk="0" hangingPunct="0"/>
            <a:r>
              <a:rPr lang="en-US"/>
              <a:t>stack.push(47);</a:t>
            </a: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1143000" y="4343400"/>
            <a:ext cx="3048000" cy="8318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solidFill>
                  <a:schemeClr val="accent2"/>
                </a:solidFill>
              </a:rPr>
              <a:t>push adds an item</a:t>
            </a:r>
            <a:br>
              <a:rPr lang="en-US" sz="2400">
                <a:solidFill>
                  <a:schemeClr val="accent2"/>
                </a:solidFill>
              </a:rPr>
            </a:br>
            <a:r>
              <a:rPr lang="en-US" sz="2400">
                <a:solidFill>
                  <a:schemeClr val="accent2"/>
                </a:solidFill>
              </a:rPr>
              <a:t>to the stack.</a:t>
            </a:r>
          </a:p>
        </p:txBody>
      </p:sp>
      <p:graphicFrame>
        <p:nvGraphicFramePr>
          <p:cNvPr id="140292" name="Group 4"/>
          <p:cNvGraphicFramePr>
            <a:graphicFrameLocks noGrp="1"/>
          </p:cNvGraphicFramePr>
          <p:nvPr/>
        </p:nvGraphicFramePr>
        <p:xfrm>
          <a:off x="5943600" y="3200400"/>
          <a:ext cx="1905000" cy="2263775"/>
        </p:xfrm>
        <a:graphic>
          <a:graphicData uri="http://schemas.openxmlformats.org/drawingml/2006/table">
            <a:tbl>
              <a:tblPr/>
              <a:tblGrid>
                <a:gridCol w="1905000"/>
              </a:tblGrid>
              <a:tr h="1133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>
                        <a:alpha val="50000"/>
                      </a:srgbClr>
                    </a:solidFill>
                  </a:tcPr>
                </a:tc>
              </a:tr>
              <a:tr h="1130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stack?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1066800" y="2667000"/>
            <a:ext cx="30067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en-US"/>
          </a:p>
          <a:p>
            <a:pPr eaLnBrk="0" hangingPunct="0"/>
            <a:r>
              <a:rPr lang="en-US"/>
              <a:t>stack.push(11);</a:t>
            </a: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1143000" y="4343400"/>
            <a:ext cx="3048000" cy="8318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solidFill>
                  <a:schemeClr val="accent2"/>
                </a:solidFill>
              </a:rPr>
              <a:t>push adds an item</a:t>
            </a:r>
            <a:br>
              <a:rPr lang="en-US" sz="2400">
                <a:solidFill>
                  <a:schemeClr val="accent2"/>
                </a:solidFill>
              </a:rPr>
            </a:br>
            <a:r>
              <a:rPr lang="en-US" sz="2400">
                <a:solidFill>
                  <a:schemeClr val="accent2"/>
                </a:solidFill>
              </a:rPr>
              <a:t>to the stack.</a:t>
            </a:r>
          </a:p>
        </p:txBody>
      </p:sp>
      <p:graphicFrame>
        <p:nvGraphicFramePr>
          <p:cNvPr id="141316" name="Group 4"/>
          <p:cNvGraphicFramePr>
            <a:graphicFrameLocks noGrp="1"/>
          </p:cNvGraphicFramePr>
          <p:nvPr/>
        </p:nvGraphicFramePr>
        <p:xfrm>
          <a:off x="5943600" y="2133600"/>
          <a:ext cx="1905000" cy="3327400"/>
        </p:xfrm>
        <a:graphic>
          <a:graphicData uri="http://schemas.openxmlformats.org/drawingml/2006/table">
            <a:tbl>
              <a:tblPr/>
              <a:tblGrid>
                <a:gridCol w="1905000"/>
              </a:tblGrid>
              <a:tr h="1063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>
                        <a:alpha val="50000"/>
                      </a:srgbClr>
                    </a:solidFill>
                  </a:tcPr>
                </a:tc>
              </a:tr>
              <a:tr h="1133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>
                        <a:alpha val="50000"/>
                      </a:srgbClr>
                    </a:solidFill>
                  </a:tcPr>
                </a:tc>
              </a:tr>
              <a:tr h="1130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stack?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1066800" y="2667000"/>
            <a:ext cx="23590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en-US"/>
          </a:p>
          <a:p>
            <a:pPr eaLnBrk="0" hangingPunct="0"/>
            <a:r>
              <a:rPr lang="en-US"/>
              <a:t>stack.pop();</a:t>
            </a: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1143000" y="4343400"/>
            <a:ext cx="3048000" cy="11969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solidFill>
                  <a:schemeClr val="accent2"/>
                </a:solidFill>
              </a:rPr>
              <a:t>pop removes an item from the stack.</a:t>
            </a:r>
          </a:p>
        </p:txBody>
      </p:sp>
      <p:graphicFrame>
        <p:nvGraphicFramePr>
          <p:cNvPr id="142340" name="Group 4"/>
          <p:cNvGraphicFramePr>
            <a:graphicFrameLocks noGrp="1"/>
          </p:cNvGraphicFramePr>
          <p:nvPr/>
        </p:nvGraphicFramePr>
        <p:xfrm>
          <a:off x="5943600" y="3200400"/>
          <a:ext cx="1905000" cy="2263775"/>
        </p:xfrm>
        <a:graphic>
          <a:graphicData uri="http://schemas.openxmlformats.org/drawingml/2006/table">
            <a:tbl>
              <a:tblPr/>
              <a:tblGrid>
                <a:gridCol w="1905000"/>
              </a:tblGrid>
              <a:tr h="1133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>
                        <a:alpha val="50000"/>
                      </a:srgbClr>
                    </a:solidFill>
                  </a:tcPr>
                </a:tc>
              </a:tr>
              <a:tr h="1130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stack?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1066800" y="2667000"/>
            <a:ext cx="23590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en-US"/>
          </a:p>
          <a:p>
            <a:pPr eaLnBrk="0" hangingPunct="0"/>
            <a:r>
              <a:rPr lang="en-US"/>
              <a:t>stack.pop();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1143000" y="4343400"/>
            <a:ext cx="3048000" cy="11969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solidFill>
                  <a:schemeClr val="accent2"/>
                </a:solidFill>
              </a:rPr>
              <a:t>pop removes an item from the stack.</a:t>
            </a:r>
          </a:p>
        </p:txBody>
      </p:sp>
      <p:graphicFrame>
        <p:nvGraphicFramePr>
          <p:cNvPr id="143364" name="Group 4"/>
          <p:cNvGraphicFramePr>
            <a:graphicFrameLocks noGrp="1"/>
          </p:cNvGraphicFramePr>
          <p:nvPr/>
        </p:nvGraphicFramePr>
        <p:xfrm>
          <a:off x="5943600" y="4343400"/>
          <a:ext cx="1905000" cy="1130300"/>
        </p:xfrm>
        <a:graphic>
          <a:graphicData uri="http://schemas.openxmlformats.org/drawingml/2006/table">
            <a:tbl>
              <a:tblPr/>
              <a:tblGrid>
                <a:gridCol w="1905000"/>
              </a:tblGrid>
              <a:tr h="1130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stack?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1275</TotalTime>
  <Words>956</Words>
  <Application>Microsoft Office PowerPoint</Application>
  <PresentationFormat>On-screen Show (4:3)</PresentationFormat>
  <Paragraphs>389</Paragraphs>
  <Slides>40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Blank Presentation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</vt:vector>
  </TitlesOfParts>
  <Manager>www.apluscompsci.com</Manager>
  <Company>A+ Computer Science</Company>
  <LinksUpToDate>false</LinksUpToDate>
  <SharedDoc>false</SharedDoc>
  <HyperlinkBase>www.apluscompsci.com</HyperlinkBase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stacks</dc:title>
  <dc:subject>Stacks</dc:subject>
  <dc:creator>A+ Computer Science</dc:creator>
  <cp:keywords>www.apluscompsci.com</cp:keywords>
  <dc:description>Stacks_x000d_
©A+ Computer Science_x000d_
www.apluscompsci.com</dc:description>
  <cp:lastModifiedBy>jrr</cp:lastModifiedBy>
  <cp:revision>246</cp:revision>
  <cp:lastPrinted>1999-11-08T17:20:25Z</cp:lastPrinted>
  <dcterms:created xsi:type="dcterms:W3CDTF">1997-11-03T14:43:20Z</dcterms:created>
  <dcterms:modified xsi:type="dcterms:W3CDTF">2016-09-05T05:11:37Z</dcterms:modified>
  <cp:category>www.apluscompsci.com</cp:category>
</cp:coreProperties>
</file>