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412" r:id="rId3"/>
    <p:sldId id="397" r:id="rId4"/>
    <p:sldId id="399" r:id="rId5"/>
    <p:sldId id="401" r:id="rId6"/>
    <p:sldId id="366" r:id="rId7"/>
    <p:sldId id="414" r:id="rId8"/>
    <p:sldId id="402" r:id="rId9"/>
    <p:sldId id="405" r:id="rId10"/>
    <p:sldId id="415" r:id="rId11"/>
    <p:sldId id="385" r:id="rId12"/>
    <p:sldId id="386" r:id="rId13"/>
    <p:sldId id="406" r:id="rId14"/>
    <p:sldId id="416" r:id="rId15"/>
    <p:sldId id="394" r:id="rId16"/>
    <p:sldId id="396" r:id="rId17"/>
    <p:sldId id="358" r:id="rId18"/>
    <p:sldId id="375" r:id="rId19"/>
    <p:sldId id="359" r:id="rId20"/>
    <p:sldId id="388" r:id="rId21"/>
    <p:sldId id="410" r:id="rId22"/>
    <p:sldId id="417" r:id="rId23"/>
    <p:sldId id="413" r:id="rId24"/>
    <p:sldId id="41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CCFF"/>
    <a:srgbClr val="CCFFFF"/>
    <a:srgbClr val="0000FF"/>
    <a:srgbClr val="FFFFCC"/>
    <a:srgbClr val="003366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3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50780B-BC4D-45A5-BCC7-2156A83FF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6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6B7EEC-004A-48D3-82DF-4706CF49C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6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D130A-4B4A-4849-9FEE-1D4A85A89DC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E4F69-F97A-4F40-9FC1-1637FD71228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z="16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9E8829-D85F-4471-BE69-B7B0C859328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639A1-0CFA-4449-961D-575C84D3C67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z="16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0E9327-09A0-4E11-8910-82F2E3B6CDE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z="16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3A900-3065-4CF8-9FD7-9978E8D94AF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0EC4B-2387-4A80-B6FE-E4285C0BC31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C2302-F98E-45A0-84CC-CCCBE398DF4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z="16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D8FE8-3895-4E9F-B6A8-D4025C66F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CF104-96AE-460B-8EC5-AAC2904E5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58D0-AD9B-4592-9459-A644CB12D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866CF-672E-40AB-B463-152DD6335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9EF04-C453-4535-8F6D-A3F96DA2C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497D7-C831-47E1-9E55-E87E92BC7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3D86-C30B-460F-B4F5-D5E5F73C7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EBE4A-E4CA-4C13-A660-34F579473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E30F-8554-46DD-9E6E-706C6F8C3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4E2D7-0CDB-4271-B2E4-9B518746B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C9916-912E-463D-8B0E-CE58BA11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B1954-EFF6-459A-AAAF-93679DC67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A0BD3-A6D5-4E40-8BA0-01C819091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A786-2171-4BC6-B96B-B4223E283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BAB79-7B7B-4483-B975-99FCD191A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C1744-9AFA-46CE-B8C7-25FF1FC76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66C1-462E-4C3D-A8D0-270413E91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DD4BE-95B7-4E2C-8001-7C7E7D40C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F8B7-A1C1-4155-83F0-B4DACB021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CD71E-AFFF-42A0-8062-43B056E99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CB549-7DBA-42F9-BFCB-FE6EEFEDB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42642-C553-42C4-B941-D29E8ADEC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20E85AC-90BB-4138-85F8-E2AA15489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Created by Mr. Armstrong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81E7D6D-8769-413D-BDBC-F4783188B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Hash tables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467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Direct address tables run out of memory with lots of keys.  To improve this, hash </a:t>
            </a:r>
            <a:r>
              <a:rPr lang="en-US" b="1" dirty="0"/>
              <a:t>tables are built using </a:t>
            </a:r>
            <a:r>
              <a:rPr lang="en-US" b="1" dirty="0" smtClean="0"/>
              <a:t>an </a:t>
            </a:r>
            <a:r>
              <a:rPr lang="en-US" b="1" dirty="0"/>
              <a:t>array of linked lists</a:t>
            </a:r>
            <a:r>
              <a:rPr lang="en-US" b="1" dirty="0" smtClean="0"/>
              <a:t>.  </a:t>
            </a:r>
            <a:r>
              <a:rPr lang="en-US" b="1" dirty="0" smtClean="0"/>
              <a:t>The linked lists are often referred to as buckets or chains.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LinkedList</a:t>
            </a:r>
            <a:r>
              <a:rPr lang="en-US" b="1" dirty="0"/>
              <a:t>[]   table;</a:t>
            </a:r>
          </a:p>
          <a:p>
            <a:endParaRPr lang="en-US" b="1" dirty="0"/>
          </a:p>
          <a:p>
            <a:r>
              <a:rPr lang="en-US" b="1" dirty="0"/>
              <a:t>table  = new </a:t>
            </a:r>
            <a:r>
              <a:rPr lang="en-US" b="1" dirty="0" err="1"/>
              <a:t>LinkedList</a:t>
            </a:r>
            <a:r>
              <a:rPr lang="en-US" b="1" dirty="0"/>
              <a:t>[10];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table?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4579" name="Rectangle 9"/>
          <p:cNvSpPr>
            <a:spLocks noChangeArrowheads="1"/>
          </p:cNvSpPr>
          <p:nvPr/>
        </p:nvSpPr>
        <p:spPr bwMode="auto">
          <a:xfrm>
            <a:off x="2819400" y="21336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3429000" y="2133600"/>
            <a:ext cx="609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11"/>
          <p:cNvSpPr>
            <a:spLocks noChangeShapeType="1"/>
          </p:cNvSpPr>
          <p:nvPr/>
        </p:nvSpPr>
        <p:spPr bwMode="auto">
          <a:xfrm>
            <a:off x="3733800" y="24384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4343400" y="21336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583" name="Rectangle 13"/>
          <p:cNvSpPr>
            <a:spLocks noChangeArrowheads="1"/>
          </p:cNvSpPr>
          <p:nvPr/>
        </p:nvSpPr>
        <p:spPr bwMode="auto">
          <a:xfrm>
            <a:off x="4953000" y="2133600"/>
            <a:ext cx="609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14"/>
          <p:cNvSpPr>
            <a:spLocks noChangeShapeType="1"/>
          </p:cNvSpPr>
          <p:nvPr/>
        </p:nvSpPr>
        <p:spPr bwMode="auto">
          <a:xfrm>
            <a:off x="5257800" y="24384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5943600" y="2133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4586" name="Rectangle 21"/>
          <p:cNvSpPr>
            <a:spLocks noChangeArrowheads="1"/>
          </p:cNvSpPr>
          <p:nvPr/>
        </p:nvSpPr>
        <p:spPr bwMode="auto">
          <a:xfrm>
            <a:off x="2819400" y="38100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4587" name="Rectangle 22"/>
          <p:cNvSpPr>
            <a:spLocks noChangeArrowheads="1"/>
          </p:cNvSpPr>
          <p:nvPr/>
        </p:nvSpPr>
        <p:spPr bwMode="auto">
          <a:xfrm>
            <a:off x="3429000" y="3810000"/>
            <a:ext cx="609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23"/>
          <p:cNvSpPr>
            <a:spLocks noChangeShapeType="1"/>
          </p:cNvSpPr>
          <p:nvPr/>
        </p:nvSpPr>
        <p:spPr bwMode="auto">
          <a:xfrm>
            <a:off x="3733800" y="41148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Rectangle 24"/>
          <p:cNvSpPr>
            <a:spLocks noChangeArrowheads="1"/>
          </p:cNvSpPr>
          <p:nvPr/>
        </p:nvSpPr>
        <p:spPr bwMode="auto">
          <a:xfrm>
            <a:off x="4343400" y="38100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24590" name="Rectangle 25"/>
          <p:cNvSpPr>
            <a:spLocks noChangeArrowheads="1"/>
          </p:cNvSpPr>
          <p:nvPr/>
        </p:nvSpPr>
        <p:spPr bwMode="auto">
          <a:xfrm>
            <a:off x="4953000" y="3810000"/>
            <a:ext cx="609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26"/>
          <p:cNvSpPr>
            <a:spLocks noChangeShapeType="1"/>
          </p:cNvSpPr>
          <p:nvPr/>
        </p:nvSpPr>
        <p:spPr bwMode="auto">
          <a:xfrm>
            <a:off x="5257800" y="41148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27"/>
          <p:cNvSpPr txBox="1">
            <a:spLocks noChangeArrowheads="1"/>
          </p:cNvSpPr>
          <p:nvPr/>
        </p:nvSpPr>
        <p:spPr bwMode="auto">
          <a:xfrm>
            <a:off x="2803525" y="455295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4593" name="Text Box 28"/>
          <p:cNvSpPr txBox="1">
            <a:spLocks noChangeArrowheads="1"/>
          </p:cNvSpPr>
          <p:nvPr/>
        </p:nvSpPr>
        <p:spPr bwMode="auto">
          <a:xfrm>
            <a:off x="5943600" y="3810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4594" name="Rectangle 32"/>
          <p:cNvSpPr>
            <a:spLocks noChangeArrowheads="1"/>
          </p:cNvSpPr>
          <p:nvPr/>
        </p:nvSpPr>
        <p:spPr bwMode="auto">
          <a:xfrm>
            <a:off x="2819400" y="28956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4595" name="Rectangle 33"/>
          <p:cNvSpPr>
            <a:spLocks noChangeArrowheads="1"/>
          </p:cNvSpPr>
          <p:nvPr/>
        </p:nvSpPr>
        <p:spPr bwMode="auto">
          <a:xfrm>
            <a:off x="3429000" y="2895600"/>
            <a:ext cx="609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34"/>
          <p:cNvSpPr>
            <a:spLocks noChangeShapeType="1"/>
          </p:cNvSpPr>
          <p:nvPr/>
        </p:nvSpPr>
        <p:spPr bwMode="auto">
          <a:xfrm>
            <a:off x="3733800" y="32004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graphicFrame>
        <p:nvGraphicFramePr>
          <p:cNvPr id="148531" name="Group 51"/>
          <p:cNvGraphicFramePr>
            <a:graphicFrameLocks noGrp="1"/>
          </p:cNvGraphicFramePr>
          <p:nvPr/>
        </p:nvGraphicFramePr>
        <p:xfrm>
          <a:off x="1447800" y="2057400"/>
          <a:ext cx="685800" cy="31750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793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610" name="Line 52"/>
          <p:cNvSpPr>
            <a:spLocks noChangeShapeType="1"/>
          </p:cNvSpPr>
          <p:nvPr/>
        </p:nvSpPr>
        <p:spPr bwMode="auto">
          <a:xfrm>
            <a:off x="1828800" y="2438400"/>
            <a:ext cx="91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53"/>
          <p:cNvSpPr>
            <a:spLocks noChangeShapeType="1"/>
          </p:cNvSpPr>
          <p:nvPr/>
        </p:nvSpPr>
        <p:spPr bwMode="auto">
          <a:xfrm>
            <a:off x="1828800" y="3200400"/>
            <a:ext cx="91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54"/>
          <p:cNvSpPr>
            <a:spLocks noChangeShapeType="1"/>
          </p:cNvSpPr>
          <p:nvPr/>
        </p:nvSpPr>
        <p:spPr bwMode="auto">
          <a:xfrm>
            <a:off x="1828800" y="4114800"/>
            <a:ext cx="91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55"/>
          <p:cNvSpPr>
            <a:spLocks noChangeShapeType="1"/>
          </p:cNvSpPr>
          <p:nvPr/>
        </p:nvSpPr>
        <p:spPr bwMode="auto">
          <a:xfrm>
            <a:off x="1828800" y="4876800"/>
            <a:ext cx="91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table?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5857875" cy="496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LinkedList[] hashTable = new LinkedList[5];</a:t>
            </a:r>
          </a:p>
          <a:p>
            <a:endParaRPr lang="en-US" sz="2000" b="1"/>
          </a:p>
          <a:p>
            <a:r>
              <a:rPr lang="en-US" sz="2000" b="1"/>
              <a:t>for( LinkedList list : hashTable 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System.out.println(list);</a:t>
            </a:r>
          </a:p>
          <a:p>
            <a:r>
              <a:rPr lang="en-US" sz="2000" b="1"/>
              <a:t>}   			</a:t>
            </a:r>
          </a:p>
          <a:p>
            <a:r>
              <a:rPr lang="en-US" sz="2000" b="1"/>
              <a:t>	</a:t>
            </a:r>
          </a:p>
          <a:p>
            <a:r>
              <a:rPr lang="en-US" sz="2000" b="1"/>
              <a:t>for(int i = 0; i&lt; hashTable.length; i++)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hashTable[i] = new LinkedList();</a:t>
            </a:r>
          </a:p>
          <a:p>
            <a:r>
              <a:rPr lang="en-US" sz="2000" b="1"/>
              <a:t>}</a:t>
            </a:r>
          </a:p>
          <a:p>
            <a:endParaRPr lang="en-US" sz="2000" b="1"/>
          </a:p>
          <a:p>
            <a:r>
              <a:rPr lang="en-US" sz="2000" b="1"/>
              <a:t>for( LinkedList list : hashTable 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System.out.println(list);</a:t>
            </a:r>
          </a:p>
          <a:p>
            <a:r>
              <a:rPr lang="en-US" sz="2000" b="1"/>
              <a:t>}</a:t>
            </a:r>
            <a:r>
              <a:rPr lang="en-US" sz="2000"/>
              <a:t>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1981200" cy="48625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[]</a:t>
            </a:r>
          </a:p>
          <a:p>
            <a:r>
              <a:rPr lang="en-US" b="1"/>
              <a:t>[]</a:t>
            </a:r>
          </a:p>
          <a:p>
            <a:r>
              <a:rPr lang="en-US" b="1"/>
              <a:t>[]</a:t>
            </a:r>
          </a:p>
          <a:p>
            <a:r>
              <a:rPr lang="en-US" b="1"/>
              <a:t>[]</a:t>
            </a:r>
          </a:p>
          <a:p>
            <a:r>
              <a:rPr lang="en-US" b="1"/>
              <a:t>[]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table?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9144000" cy="3139321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hashtabletwo.java</a:t>
            </a:r>
          </a:p>
          <a:p>
            <a:pPr algn="ctr"/>
            <a:r>
              <a:rPr lang="en-US" sz="6600" b="1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h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ashtablethree.java</a:t>
            </a:r>
            <a:b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hashtablefour.java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600200" y="1828800"/>
            <a:ext cx="5543550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/>
              <a:t>HashSet and HashMap were both </a:t>
            </a:r>
          </a:p>
          <a:p>
            <a:pPr eaLnBrk="1" hangingPunct="1"/>
            <a:r>
              <a:rPr lang="en-US" sz="2400" b="1"/>
              <a:t>created around hash tables.</a:t>
            </a:r>
          </a:p>
          <a:p>
            <a:pPr eaLnBrk="1" hangingPunct="1"/>
            <a:endParaRPr lang="en-US" sz="2400" b="1"/>
          </a:p>
          <a:p>
            <a:pPr eaLnBrk="1" hangingPunct="1"/>
            <a:r>
              <a:rPr lang="en-US" sz="2400" b="1"/>
              <a:t>A hash table is a giant array.  Each </a:t>
            </a:r>
          </a:p>
          <a:p>
            <a:pPr eaLnBrk="1" hangingPunct="1"/>
            <a:r>
              <a:rPr lang="en-US" sz="2400" b="1"/>
              <a:t>item is inserted into the array </a:t>
            </a:r>
          </a:p>
          <a:p>
            <a:pPr eaLnBrk="1" hangingPunct="1"/>
            <a:r>
              <a:rPr lang="en-US" sz="2400" b="1"/>
              <a:t>according to a hash formula.</a:t>
            </a:r>
          </a:p>
        </p:txBody>
      </p:sp>
      <p:graphicFrame>
        <p:nvGraphicFramePr>
          <p:cNvPr id="156698" name="Group 26"/>
          <p:cNvGraphicFramePr>
            <a:graphicFrameLocks noGrp="1"/>
          </p:cNvGraphicFramePr>
          <p:nvPr/>
        </p:nvGraphicFramePr>
        <p:xfrm>
          <a:off x="914400" y="5029200"/>
          <a:ext cx="7162800" cy="518160"/>
        </p:xfrm>
        <a:graphic>
          <a:graphicData uri="http://schemas.openxmlformats.org/drawingml/2006/table">
            <a:tbl>
              <a:tblPr/>
              <a:tblGrid>
                <a:gridCol w="1431925"/>
                <a:gridCol w="1433513"/>
                <a:gridCol w="1431925"/>
                <a:gridCol w="1433512"/>
                <a:gridCol w="14319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715" name="Text Box 27"/>
          <p:cNvSpPr txBox="1">
            <a:spLocks noChangeArrowheads="1"/>
          </p:cNvSpPr>
          <p:nvPr/>
        </p:nvSpPr>
        <p:spPr bwMode="auto">
          <a:xfrm>
            <a:off x="1143000" y="44958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0	       1	    2		3	     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table?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graphicFrame>
        <p:nvGraphicFramePr>
          <p:cNvPr id="158722" name="Group 2"/>
          <p:cNvGraphicFramePr>
            <a:graphicFrameLocks noGrp="1"/>
          </p:cNvGraphicFramePr>
          <p:nvPr/>
        </p:nvGraphicFramePr>
        <p:xfrm>
          <a:off x="914400" y="1828800"/>
          <a:ext cx="4191000" cy="3868740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5638800" y="1981200"/>
            <a:ext cx="2971800" cy="3517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In most hash tables, the key involves some manipulation of the hash code and the value is just the thing being stored.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table?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85800" y="2209800"/>
            <a:ext cx="778192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Anytime you use a hash formula to generate </a:t>
            </a:r>
          </a:p>
          <a:p>
            <a:r>
              <a:rPr lang="en-US"/>
              <a:t>index positions, you could end up with the same</a:t>
            </a:r>
          </a:p>
          <a:p>
            <a:r>
              <a:rPr lang="en-US"/>
              <a:t>index position for several values.</a:t>
            </a:r>
          </a:p>
          <a:p>
            <a:endParaRPr lang="en-US"/>
          </a:p>
          <a:p>
            <a:r>
              <a:rPr lang="en-US"/>
              <a:t>Collisions are handled by putting all the values</a:t>
            </a:r>
          </a:p>
          <a:p>
            <a:r>
              <a:rPr lang="en-US"/>
              <a:t>with the same hash code in a list and storing</a:t>
            </a:r>
          </a:p>
          <a:p>
            <a:r>
              <a:rPr lang="en-US"/>
              <a:t>the list at the index position that matches the</a:t>
            </a:r>
          </a:p>
          <a:p>
            <a:r>
              <a:rPr lang="en-US"/>
              <a:t>hash code.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How are collisions handled?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62000" y="2438400"/>
            <a:ext cx="7632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Using a bucket or a chain is a common way to </a:t>
            </a:r>
          </a:p>
          <a:p>
            <a:r>
              <a:rPr lang="en-US"/>
              <a:t>describe putting all of the values with the same</a:t>
            </a:r>
          </a:p>
          <a:p>
            <a:r>
              <a:rPr lang="en-US"/>
              <a:t>hash code in one list.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14400" y="4114800"/>
            <a:ext cx="762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914400" y="4876800"/>
            <a:ext cx="762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1295400" y="4419600"/>
            <a:ext cx="91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1295400" y="5181600"/>
            <a:ext cx="91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2286000" y="41148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2895600" y="4114800"/>
            <a:ext cx="609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>
            <a:off x="3200400" y="44196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3810000" y="41148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3805" name="Rectangle 14"/>
          <p:cNvSpPr>
            <a:spLocks noChangeArrowheads="1"/>
          </p:cNvSpPr>
          <p:nvPr/>
        </p:nvSpPr>
        <p:spPr bwMode="auto">
          <a:xfrm>
            <a:off x="4419600" y="4114800"/>
            <a:ext cx="609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>
            <a:off x="4724400" y="44196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Text Box 16"/>
          <p:cNvSpPr txBox="1">
            <a:spLocks noChangeArrowheads="1"/>
          </p:cNvSpPr>
          <p:nvPr/>
        </p:nvSpPr>
        <p:spPr bwMode="auto">
          <a:xfrm>
            <a:off x="2270125" y="485775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5410200" y="4114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How are collisions handled?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90600" y="2249487"/>
            <a:ext cx="6611938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With only two buckets, this table would</a:t>
            </a:r>
          </a:p>
          <a:p>
            <a:r>
              <a:rPr lang="en-US" dirty="0"/>
              <a:t>have lots of collisions and very long</a:t>
            </a:r>
          </a:p>
          <a:p>
            <a:r>
              <a:rPr lang="en-US" dirty="0"/>
              <a:t>chains and be quite pointless.</a:t>
            </a:r>
          </a:p>
          <a:p>
            <a:endParaRPr lang="en-US" dirty="0"/>
          </a:p>
          <a:p>
            <a:r>
              <a:rPr lang="en-US" dirty="0" err="1"/>
              <a:t>LinkedList</a:t>
            </a:r>
            <a:r>
              <a:rPr lang="en-US" dirty="0"/>
              <a:t>[]   table  = new </a:t>
            </a:r>
            <a:r>
              <a:rPr lang="en-US" dirty="0" err="1"/>
              <a:t>LinkedList</a:t>
            </a:r>
            <a:r>
              <a:rPr lang="en-US" dirty="0"/>
              <a:t>[2];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143000" y="4572000"/>
            <a:ext cx="762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143000" y="5334000"/>
            <a:ext cx="762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1524000" y="5638800"/>
            <a:ext cx="91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Text Box 16"/>
          <p:cNvSpPr txBox="1">
            <a:spLocks noChangeArrowheads="1"/>
          </p:cNvSpPr>
          <p:nvPr/>
        </p:nvSpPr>
        <p:spPr bwMode="auto">
          <a:xfrm>
            <a:off x="2590800" y="5334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34826" name="Text Box 17"/>
          <p:cNvSpPr txBox="1">
            <a:spLocks noChangeArrowheads="1"/>
          </p:cNvSpPr>
          <p:nvPr/>
        </p:nvSpPr>
        <p:spPr bwMode="auto">
          <a:xfrm>
            <a:off x="2590800" y="4572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How are collisions handled?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609600" y="2068512"/>
            <a:ext cx="7756525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The larger the array, the less likely you are</a:t>
            </a:r>
          </a:p>
          <a:p>
            <a:r>
              <a:rPr lang="en-US" dirty="0"/>
              <a:t>to have collisions.  The table will be much more</a:t>
            </a:r>
          </a:p>
          <a:p>
            <a:r>
              <a:rPr lang="en-US" dirty="0"/>
              <a:t>efficient as well.</a:t>
            </a:r>
          </a:p>
          <a:p>
            <a:endParaRPr lang="en-US" dirty="0"/>
          </a:p>
          <a:p>
            <a:r>
              <a:rPr lang="en-US" dirty="0" err="1"/>
              <a:t>LinkedList</a:t>
            </a:r>
            <a:r>
              <a:rPr lang="en-US" dirty="0"/>
              <a:t>[]   table  = new </a:t>
            </a:r>
            <a:r>
              <a:rPr lang="en-US" dirty="0" err="1"/>
              <a:t>LinkedList</a:t>
            </a:r>
            <a:r>
              <a:rPr lang="en-US" dirty="0"/>
              <a:t>[100];</a:t>
            </a:r>
          </a:p>
          <a:p>
            <a:endParaRPr lang="en-US" dirty="0"/>
          </a:p>
          <a:p>
            <a:r>
              <a:rPr lang="en-US" dirty="0" err="1"/>
              <a:t>LinkedList</a:t>
            </a:r>
            <a:r>
              <a:rPr lang="en-US" dirty="0"/>
              <a:t>[]   </a:t>
            </a:r>
            <a:r>
              <a:rPr lang="en-US" dirty="0" err="1"/>
              <a:t>bigTable</a:t>
            </a:r>
            <a:r>
              <a:rPr lang="en-US" dirty="0"/>
              <a:t>  = new </a:t>
            </a:r>
            <a:r>
              <a:rPr lang="en-US" dirty="0" err="1"/>
              <a:t>LinkedList</a:t>
            </a:r>
            <a:r>
              <a:rPr lang="en-US" dirty="0"/>
              <a:t>[1000];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How are collisions handled?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90600" y="2209800"/>
            <a:ext cx="7358063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hashcode is used to create a key</a:t>
            </a:r>
          </a:p>
          <a:p>
            <a:r>
              <a:rPr lang="en-US" b="1"/>
              <a:t>for an item.</a:t>
            </a:r>
          </a:p>
          <a:p>
            <a:endParaRPr lang="en-US" b="1"/>
          </a:p>
          <a:p>
            <a:r>
              <a:rPr lang="en-US" b="1"/>
              <a:t>The hashcode may be the same as the</a:t>
            </a:r>
          </a:p>
          <a:p>
            <a:r>
              <a:rPr lang="en-US" b="1"/>
              <a:t>value of the item or may involve the use</a:t>
            </a:r>
          </a:p>
          <a:p>
            <a:r>
              <a:rPr lang="en-US" b="1"/>
              <a:t>of some elaborate formula in hopes of</a:t>
            </a:r>
          </a:p>
          <a:p>
            <a:r>
              <a:rPr lang="en-US" b="1"/>
              <a:t>creating a unique key.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code?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838200" y="1981200"/>
            <a:ext cx="73787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LinkedList</a:t>
            </a:r>
            <a:r>
              <a:rPr lang="en-US" dirty="0"/>
              <a:t> class works well to chain items</a:t>
            </a:r>
          </a:p>
          <a:p>
            <a:r>
              <a:rPr lang="en-US" dirty="0"/>
              <a:t>together, but </a:t>
            </a:r>
            <a:r>
              <a:rPr lang="en-US" dirty="0" err="1"/>
              <a:t>ListNode</a:t>
            </a:r>
            <a:r>
              <a:rPr lang="en-US" dirty="0"/>
              <a:t> could also be used.</a:t>
            </a:r>
          </a:p>
          <a:p>
            <a:endParaRPr lang="en-US" dirty="0"/>
          </a:p>
          <a:p>
            <a:r>
              <a:rPr lang="en-US" dirty="0" err="1"/>
              <a:t>ListNode</a:t>
            </a:r>
            <a:r>
              <a:rPr lang="en-US" dirty="0"/>
              <a:t>[]   table  = new </a:t>
            </a:r>
            <a:r>
              <a:rPr lang="en-US" dirty="0" err="1"/>
              <a:t>ListNode</a:t>
            </a:r>
            <a:r>
              <a:rPr lang="en-US" dirty="0"/>
              <a:t>[100];</a:t>
            </a:r>
          </a:p>
          <a:p>
            <a:endParaRPr lang="en-US" dirty="0"/>
          </a:p>
          <a:p>
            <a:r>
              <a:rPr lang="en-US" dirty="0" err="1"/>
              <a:t>ListNode</a:t>
            </a:r>
            <a:r>
              <a:rPr lang="en-US" dirty="0"/>
              <a:t>[]   </a:t>
            </a:r>
            <a:r>
              <a:rPr lang="en-US" dirty="0" err="1"/>
              <a:t>bigTable</a:t>
            </a:r>
            <a:r>
              <a:rPr lang="en-US" dirty="0"/>
              <a:t>  = new </a:t>
            </a:r>
            <a:r>
              <a:rPr lang="en-US" dirty="0" err="1"/>
              <a:t>ListNode</a:t>
            </a:r>
            <a:r>
              <a:rPr lang="en-US" dirty="0"/>
              <a:t>[1000];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How are collisions handled?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hashtablefive.java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Hash tables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2133600"/>
            <a:ext cx="6186488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Character c = new Character('a');</a:t>
            </a:r>
          </a:p>
          <a:p>
            <a:r>
              <a:rPr lang="en-US" b="1"/>
              <a:t>out.println(c.hashCode());</a:t>
            </a:r>
          </a:p>
          <a:p>
            <a:endParaRPr lang="en-US" b="1"/>
          </a:p>
          <a:p>
            <a:r>
              <a:rPr lang="en-US" b="1"/>
              <a:t>c = new Character('0');</a:t>
            </a:r>
          </a:p>
          <a:p>
            <a:r>
              <a:rPr lang="en-US" b="1"/>
              <a:t>out.println(c.hashCode());</a:t>
            </a:r>
          </a:p>
          <a:p>
            <a:endParaRPr lang="en-US" b="1"/>
          </a:p>
          <a:p>
            <a:r>
              <a:rPr lang="en-US" b="1"/>
              <a:t>c = new Character('A');</a:t>
            </a:r>
          </a:p>
          <a:p>
            <a:r>
              <a:rPr lang="en-US" b="1"/>
              <a:t>out.println(c.hashCode());    </a:t>
            </a:r>
          </a:p>
          <a:p>
            <a:endParaRPr lang="en-US" b="1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629400" y="35052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eaLnBrk="1" hangingPunct="1"/>
            <a:r>
              <a:rPr lang="en-US" sz="3200" b="1"/>
              <a:t>97</a:t>
            </a:r>
          </a:p>
          <a:p>
            <a:pPr eaLnBrk="1" hangingPunct="1"/>
            <a:r>
              <a:rPr lang="en-US" sz="3200" b="1"/>
              <a:t>48</a:t>
            </a:r>
          </a:p>
          <a:p>
            <a:pPr eaLnBrk="1" hangingPunct="1"/>
            <a:r>
              <a:rPr lang="en-US" sz="3200" b="1"/>
              <a:t>65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code?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2133600"/>
            <a:ext cx="658495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Integer num = 45;		</a:t>
            </a:r>
          </a:p>
          <a:p>
            <a:r>
              <a:rPr lang="en-US" b="1"/>
              <a:t>out.println(num.hashCode());</a:t>
            </a:r>
          </a:p>
          <a:p>
            <a:endParaRPr lang="en-US" b="1"/>
          </a:p>
          <a:p>
            <a:r>
              <a:rPr lang="en-US" b="1"/>
              <a:t>num = new Integer(101);		</a:t>
            </a:r>
          </a:p>
          <a:p>
            <a:r>
              <a:rPr lang="en-US" b="1"/>
              <a:t>out.println(num.hashCode());  </a:t>
            </a:r>
          </a:p>
          <a:p>
            <a:endParaRPr lang="en-US" b="1"/>
          </a:p>
          <a:p>
            <a:r>
              <a:rPr lang="en-US" b="1"/>
              <a:t>String s = "a";		</a:t>
            </a:r>
          </a:p>
          <a:p>
            <a:r>
              <a:rPr lang="en-US" b="1"/>
              <a:t>out.println(s.hashCode());</a:t>
            </a:r>
            <a:r>
              <a:rPr lang="en-US"/>
              <a:t> </a:t>
            </a:r>
            <a:endParaRPr lang="en-US" b="1"/>
          </a:p>
          <a:p>
            <a:endParaRPr lang="en-US" b="1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629400" y="35052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pPr eaLnBrk="1" hangingPunct="1"/>
            <a:r>
              <a:rPr lang="en-US" sz="3200" b="1"/>
              <a:t>45</a:t>
            </a:r>
          </a:p>
          <a:p>
            <a:pPr eaLnBrk="1" hangingPunct="1"/>
            <a:r>
              <a:rPr lang="en-US" sz="3200" b="1"/>
              <a:t>101</a:t>
            </a:r>
          </a:p>
          <a:p>
            <a:pPr eaLnBrk="1" hangingPunct="1"/>
            <a:r>
              <a:rPr lang="en-US" sz="3200" b="1"/>
              <a:t>97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code?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70199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public int</a:t>
            </a:r>
            <a:r>
              <a:rPr lang="pt-BR"/>
              <a:t> hashCode( )</a:t>
            </a:r>
          </a:p>
          <a:p>
            <a:r>
              <a:rPr lang="pt-BR"/>
              <a:t>{</a:t>
            </a:r>
          </a:p>
          <a:p>
            <a:r>
              <a:rPr lang="pt-BR" b="1"/>
              <a:t>   return</a:t>
            </a:r>
            <a:r>
              <a:rPr lang="pt-BR"/>
              <a:t>  x % someSize;</a:t>
            </a:r>
          </a:p>
          <a:p>
            <a:r>
              <a:rPr lang="pt-BR"/>
              <a:t>}</a:t>
            </a:r>
          </a:p>
          <a:p>
            <a:endParaRPr lang="pt-BR"/>
          </a:p>
          <a:p>
            <a:r>
              <a:rPr lang="pt-BR" b="1"/>
              <a:t>public int</a:t>
            </a:r>
            <a:r>
              <a:rPr lang="pt-BR"/>
              <a:t> hashCode( )</a:t>
            </a:r>
          </a:p>
          <a:p>
            <a:r>
              <a:rPr lang="pt-BR"/>
              <a:t>{</a:t>
            </a:r>
          </a:p>
          <a:p>
            <a:r>
              <a:rPr lang="pt-BR" b="1"/>
              <a:t>   return</a:t>
            </a:r>
            <a:r>
              <a:rPr lang="pt-BR"/>
              <a:t> (numVowels(s)+s.length)%aSize;</a:t>
            </a:r>
          </a:p>
          <a:p>
            <a:r>
              <a:rPr lang="pt-BR"/>
              <a:t>}</a:t>
            </a:r>
            <a:endParaRPr lang="en-US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code?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hashcode.java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990600" y="1752600"/>
            <a:ext cx="711605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 </a:t>
            </a:r>
            <a:r>
              <a:rPr lang="en-US" b="1" dirty="0" smtClean="0"/>
              <a:t>direct address table is a very simple </a:t>
            </a:r>
          </a:p>
          <a:p>
            <a:r>
              <a:rPr lang="en-US" b="1" dirty="0" smtClean="0"/>
              <a:t>hash </a:t>
            </a:r>
            <a:r>
              <a:rPr lang="en-US" b="1" dirty="0"/>
              <a:t>table </a:t>
            </a:r>
            <a:r>
              <a:rPr lang="en-US" b="1" dirty="0" smtClean="0"/>
              <a:t>that </a:t>
            </a:r>
            <a:r>
              <a:rPr lang="en-US" b="1" dirty="0" smtClean="0"/>
              <a:t>stores </a:t>
            </a:r>
            <a:r>
              <a:rPr lang="en-US" b="1" dirty="0"/>
              <a:t>values based</a:t>
            </a:r>
          </a:p>
          <a:p>
            <a:r>
              <a:rPr lang="en-US" b="1" dirty="0"/>
              <a:t>on the hash code of each value.</a:t>
            </a:r>
          </a:p>
          <a:p>
            <a:endParaRPr lang="en-US" b="1" dirty="0"/>
          </a:p>
          <a:p>
            <a:r>
              <a:rPr lang="en-US" b="1" dirty="0" smtClean="0"/>
              <a:t>Object</a:t>
            </a:r>
            <a:r>
              <a:rPr lang="en-US" b="1" dirty="0"/>
              <a:t>[] </a:t>
            </a:r>
            <a:r>
              <a:rPr lang="en-US" b="1" dirty="0" err="1"/>
              <a:t>hashTable</a:t>
            </a:r>
            <a:r>
              <a:rPr lang="en-US" b="1" dirty="0"/>
              <a:t> = new Object[10];</a:t>
            </a:r>
          </a:p>
          <a:p>
            <a:endParaRPr lang="en-US" b="1" dirty="0"/>
          </a:p>
          <a:p>
            <a:r>
              <a:rPr lang="en-US" b="1" dirty="0"/>
              <a:t>Character c = new Character('1');</a:t>
            </a:r>
          </a:p>
          <a:p>
            <a:r>
              <a:rPr lang="en-US" b="1" dirty="0" err="1"/>
              <a:t>hashTable</a:t>
            </a:r>
            <a:r>
              <a:rPr lang="en-US" b="1" dirty="0"/>
              <a:t>[</a:t>
            </a:r>
            <a:r>
              <a:rPr lang="en-US" b="1" dirty="0" err="1"/>
              <a:t>c.hashCode</a:t>
            </a:r>
            <a:r>
              <a:rPr lang="en-US" b="1" dirty="0"/>
              <a:t>()%10] = c;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table?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b="1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5670550" cy="478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Object[] hashTable = new Object[10];</a:t>
            </a:r>
          </a:p>
          <a:p>
            <a:endParaRPr lang="en-US" sz="2000" b="1"/>
          </a:p>
          <a:p>
            <a:r>
              <a:rPr lang="en-US" sz="2000" b="1"/>
              <a:t>Character c = new Character('1');</a:t>
            </a:r>
          </a:p>
          <a:p>
            <a:r>
              <a:rPr lang="en-US" sz="2000" b="1"/>
              <a:t>hashTable[c.hashCode()%10] = c;</a:t>
            </a:r>
          </a:p>
          <a:p>
            <a:endParaRPr lang="en-US" sz="2000" b="1"/>
          </a:p>
          <a:p>
            <a:r>
              <a:rPr lang="en-US" sz="2000" b="1"/>
              <a:t>Integer num = new Integer(113);		</a:t>
            </a:r>
          </a:p>
          <a:p>
            <a:r>
              <a:rPr lang="en-US" sz="2000" b="1"/>
              <a:t>hashTable[num.hashCode()%10] = num;</a:t>
            </a:r>
          </a:p>
          <a:p>
            <a:endParaRPr lang="en-US" sz="2000" b="1"/>
          </a:p>
          <a:p>
            <a:r>
              <a:rPr lang="en-US" sz="2000" b="1"/>
              <a:t>String s = "e";		</a:t>
            </a:r>
          </a:p>
          <a:p>
            <a:r>
              <a:rPr lang="en-US" sz="2000" b="1"/>
              <a:t>hashTable[s.hashCode()%10] = s;</a:t>
            </a:r>
          </a:p>
          <a:p>
            <a:endParaRPr lang="en-US" sz="2000" b="1"/>
          </a:p>
          <a:p>
            <a:r>
              <a:rPr lang="en-US" sz="2000" b="1"/>
              <a:t>for( Object thing : hashTable 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System.out.println(thing);</a:t>
            </a:r>
            <a:br>
              <a:rPr lang="en-US" sz="2000" b="1"/>
            </a:br>
            <a:r>
              <a:rPr lang="en-US" sz="2000" b="1"/>
              <a:t>}</a:t>
            </a:r>
            <a:r>
              <a:rPr lang="en-US"/>
              <a:t>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705600" y="1447800"/>
            <a:ext cx="1981200" cy="48625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</a:rPr>
              <a:t>OUTPUT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e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113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null</a:t>
            </a:r>
          </a:p>
          <a:p>
            <a:r>
              <a:rPr lang="en-US" b="1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hash table?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hashtableone.java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797</Words>
  <Application>Microsoft Office PowerPoint</Application>
  <PresentationFormat>On-screen Show (4:3)</PresentationFormat>
  <Paragraphs>299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HashTables</dc:title>
  <dc:subject>Hash Tables</dc:subject>
  <dc:creator>A+ Computer Science</dc:creator>
  <cp:keywords>www.apluscompsci.com</cp:keywords>
  <dc:description>Hash Tables_x000d_
©A+ Computer Science_x000d_
www.apluscompsci.com</dc:description>
  <cp:lastModifiedBy>Stacey Armstrong</cp:lastModifiedBy>
  <cp:revision>227</cp:revision>
  <cp:lastPrinted>2000-04-26T16:54:12Z</cp:lastPrinted>
  <dcterms:created xsi:type="dcterms:W3CDTF">1998-04-06T14:13:40Z</dcterms:created>
  <dcterms:modified xsi:type="dcterms:W3CDTF">2017-06-01T20:41:57Z</dcterms:modified>
  <cp:category>www.apluscompsci.com</cp:category>
</cp:coreProperties>
</file>