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78" r:id="rId2"/>
    <p:sldId id="379" r:id="rId3"/>
    <p:sldId id="337" r:id="rId4"/>
    <p:sldId id="356" r:id="rId5"/>
    <p:sldId id="355" r:id="rId6"/>
    <p:sldId id="341" r:id="rId7"/>
    <p:sldId id="264" r:id="rId8"/>
    <p:sldId id="357" r:id="rId9"/>
    <p:sldId id="342" r:id="rId10"/>
    <p:sldId id="382" r:id="rId11"/>
    <p:sldId id="387" r:id="rId12"/>
    <p:sldId id="344" r:id="rId13"/>
    <p:sldId id="383" r:id="rId14"/>
    <p:sldId id="348" r:id="rId15"/>
    <p:sldId id="346" r:id="rId16"/>
    <p:sldId id="384" r:id="rId17"/>
    <p:sldId id="388" r:id="rId18"/>
    <p:sldId id="394" r:id="rId19"/>
    <p:sldId id="334" r:id="rId20"/>
    <p:sldId id="358" r:id="rId21"/>
    <p:sldId id="359" r:id="rId22"/>
    <p:sldId id="385" r:id="rId23"/>
    <p:sldId id="389" r:id="rId24"/>
    <p:sldId id="323" r:id="rId25"/>
    <p:sldId id="362" r:id="rId26"/>
    <p:sldId id="363" r:id="rId27"/>
    <p:sldId id="368" r:id="rId28"/>
    <p:sldId id="392" r:id="rId29"/>
    <p:sldId id="390" r:id="rId30"/>
    <p:sldId id="374" r:id="rId31"/>
    <p:sldId id="375" r:id="rId32"/>
    <p:sldId id="393" r:id="rId33"/>
    <p:sldId id="391" r:id="rId34"/>
    <p:sldId id="366" r:id="rId35"/>
    <p:sldId id="336" r:id="rId36"/>
    <p:sldId id="330" r:id="rId37"/>
    <p:sldId id="367" r:id="rId38"/>
    <p:sldId id="279" r:id="rId39"/>
    <p:sldId id="316" r:id="rId40"/>
    <p:sldId id="307" r:id="rId41"/>
    <p:sldId id="312" r:id="rId42"/>
    <p:sldId id="377" r:id="rId43"/>
    <p:sldId id="386" r:id="rId44"/>
    <p:sldId id="380" r:id="rId45"/>
    <p:sldId id="38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660066"/>
    <a:srgbClr val="FFFF00"/>
    <a:srgbClr val="FFFFCC"/>
    <a:srgbClr val="FFCCFF"/>
    <a:srgbClr val="99FFF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91039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3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EDAD0D24-A2A9-4B05-9063-23ACA6A1A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7C3C-C91D-4867-B26D-7263F0398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2A67-9A50-4CC4-A174-4B9AC73DA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F312-97AE-4913-BC5B-810F65D72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9253C-0701-433D-8640-10D49E5D7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45721-9C60-4C0E-9C98-F4AF5D647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04854-4C8D-4122-AC6C-702119A7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A9630-FDC9-4CCB-8AEE-8B53445DD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79D62-CB36-4527-8E83-ACFE05EDC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C1AD-91C1-49A5-81CA-79522540C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A41F-5C03-40FD-A860-36A5FEFA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AD744-A05E-49B2-9721-8B990ED8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1B6CB20-F160-4E3C-B3C0-4A275C94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Binary trees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onetreenode.java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Linking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Tree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Nodes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1000" y="1828800"/>
            <a:ext cx="7781925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TreeNode node = new TreeNode("10",</a:t>
            </a:r>
          </a:p>
          <a:p>
            <a:r>
              <a:rPr lang="en-US" b="1"/>
              <a:t>			new TreeNode("5", null,null),</a:t>
            </a:r>
          </a:p>
          <a:p>
            <a:r>
              <a:rPr lang="en-US" b="1"/>
              <a:t>			new TreeNode("20", null,null));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out.println(node.getValue());</a:t>
            </a:r>
          </a:p>
          <a:p>
            <a:r>
              <a:rPr lang="en-US" b="1"/>
              <a:t>out.println(node.getLeft().getValue());</a:t>
            </a:r>
          </a:p>
          <a:p>
            <a:r>
              <a:rPr lang="en-US" b="1"/>
              <a:t>out.println(node.getRight().getValue());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010400" y="36576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5</a:t>
            </a:r>
            <a:br>
              <a:rPr lang="en-US" sz="3200" b="1"/>
            </a:br>
            <a:r>
              <a:rPr lang="en-US" sz="3200" b="1"/>
              <a:t>20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MS LineDraw" charset="2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352800" y="1981200"/>
            <a:ext cx="20574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352800" y="2743200"/>
            <a:ext cx="984250" cy="681038"/>
          </a:xfrm>
          <a:prstGeom prst="rect">
            <a:avLst/>
          </a:prstGeom>
          <a:solidFill>
            <a:srgbClr val="3366FF">
              <a:alpha val="2509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4419600" y="2743200"/>
            <a:ext cx="984250" cy="681038"/>
          </a:xfrm>
          <a:prstGeom prst="rect">
            <a:avLst/>
          </a:prstGeom>
          <a:solidFill>
            <a:srgbClr val="339966">
              <a:alpha val="2509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5257800" y="3276600"/>
            <a:ext cx="457200" cy="457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>
            <a:off x="3124200" y="3276600"/>
            <a:ext cx="381000" cy="457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4092575" y="21113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1143000" y="3810000"/>
            <a:ext cx="20574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4"/>
          <p:cNvSpPr>
            <a:spLocks noChangeArrowheads="1"/>
          </p:cNvSpPr>
          <p:nvPr/>
        </p:nvSpPr>
        <p:spPr bwMode="auto">
          <a:xfrm>
            <a:off x="1143000" y="4572000"/>
            <a:ext cx="984250" cy="681038"/>
          </a:xfrm>
          <a:prstGeom prst="rect">
            <a:avLst/>
          </a:prstGeom>
          <a:solidFill>
            <a:srgbClr val="3366FF">
              <a:alpha val="2392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2209800" y="4572000"/>
            <a:ext cx="984250" cy="681038"/>
          </a:xfrm>
          <a:prstGeom prst="rect">
            <a:avLst/>
          </a:prstGeom>
          <a:solidFill>
            <a:srgbClr val="339966">
              <a:alpha val="2509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6"/>
          <p:cNvSpPr>
            <a:spLocks noChangeShapeType="1"/>
          </p:cNvSpPr>
          <p:nvPr/>
        </p:nvSpPr>
        <p:spPr bwMode="auto">
          <a:xfrm>
            <a:off x="3048000" y="5105400"/>
            <a:ext cx="457200" cy="457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7"/>
          <p:cNvSpPr>
            <a:spLocks noChangeShapeType="1"/>
          </p:cNvSpPr>
          <p:nvPr/>
        </p:nvSpPr>
        <p:spPr bwMode="auto">
          <a:xfrm flipH="1">
            <a:off x="914400" y="5181600"/>
            <a:ext cx="381000" cy="381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1882775" y="39401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9712" name="Text Box 19"/>
          <p:cNvSpPr txBox="1">
            <a:spLocks noChangeArrowheads="1"/>
          </p:cNvSpPr>
          <p:nvPr/>
        </p:nvSpPr>
        <p:spPr bwMode="auto">
          <a:xfrm>
            <a:off x="381000" y="54864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3124200" y="54864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auto">
          <a:xfrm>
            <a:off x="5638800" y="3810000"/>
            <a:ext cx="20574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22"/>
          <p:cNvSpPr>
            <a:spLocks noChangeArrowheads="1"/>
          </p:cNvSpPr>
          <p:nvPr/>
        </p:nvSpPr>
        <p:spPr bwMode="auto">
          <a:xfrm>
            <a:off x="5638800" y="4572000"/>
            <a:ext cx="984250" cy="681038"/>
          </a:xfrm>
          <a:prstGeom prst="rect">
            <a:avLst/>
          </a:prstGeom>
          <a:solidFill>
            <a:srgbClr val="3366FF">
              <a:alpha val="2509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3"/>
          <p:cNvSpPr>
            <a:spLocks noChangeArrowheads="1"/>
          </p:cNvSpPr>
          <p:nvPr/>
        </p:nvSpPr>
        <p:spPr bwMode="auto">
          <a:xfrm>
            <a:off x="6705600" y="4572000"/>
            <a:ext cx="984250" cy="681038"/>
          </a:xfrm>
          <a:prstGeom prst="rect">
            <a:avLst/>
          </a:prstGeom>
          <a:solidFill>
            <a:srgbClr val="339966">
              <a:alpha val="2509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7543800" y="5181600"/>
            <a:ext cx="457200" cy="381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 flipH="1">
            <a:off x="5410200" y="5181600"/>
            <a:ext cx="381000" cy="381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6"/>
          <p:cNvSpPr>
            <a:spLocks noChangeArrowheads="1"/>
          </p:cNvSpPr>
          <p:nvPr/>
        </p:nvSpPr>
        <p:spPr bwMode="auto">
          <a:xfrm>
            <a:off x="6378575" y="39401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25</a:t>
            </a:r>
          </a:p>
        </p:txBody>
      </p:sp>
      <p:sp>
        <p:nvSpPr>
          <p:cNvPr id="29720" name="Text Box 27"/>
          <p:cNvSpPr txBox="1">
            <a:spLocks noChangeArrowheads="1"/>
          </p:cNvSpPr>
          <p:nvPr/>
        </p:nvSpPr>
        <p:spPr bwMode="auto">
          <a:xfrm>
            <a:off x="4876800" y="54864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0" y="54864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9723" name="Text Box 30"/>
          <p:cNvSpPr txBox="1">
            <a:spLocks noChangeArrowheads="1"/>
          </p:cNvSpPr>
          <p:nvPr/>
        </p:nvSpPr>
        <p:spPr bwMode="auto">
          <a:xfrm>
            <a:off x="3886200" y="1676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0xAB</a:t>
            </a:r>
          </a:p>
        </p:txBody>
      </p:sp>
      <p:sp>
        <p:nvSpPr>
          <p:cNvPr id="29724" name="Text Box 31"/>
          <p:cNvSpPr txBox="1">
            <a:spLocks noChangeArrowheads="1"/>
          </p:cNvSpPr>
          <p:nvPr/>
        </p:nvSpPr>
        <p:spPr bwMode="auto">
          <a:xfrm>
            <a:off x="16764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0xCD</a:t>
            </a:r>
          </a:p>
        </p:txBody>
      </p:sp>
      <p:sp>
        <p:nvSpPr>
          <p:cNvPr id="29725" name="Text Box 32"/>
          <p:cNvSpPr txBox="1">
            <a:spLocks noChangeArrowheads="1"/>
          </p:cNvSpPr>
          <p:nvPr/>
        </p:nvSpPr>
        <p:spPr bwMode="auto">
          <a:xfrm>
            <a:off x="6172200" y="3505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0x57</a:t>
            </a:r>
          </a:p>
        </p:txBody>
      </p:sp>
      <p:sp>
        <p:nvSpPr>
          <p:cNvPr id="29726" name="Text Box 33"/>
          <p:cNvSpPr txBox="1">
            <a:spLocks noChangeArrowheads="1"/>
          </p:cNvSpPr>
          <p:nvPr/>
        </p:nvSpPr>
        <p:spPr bwMode="auto">
          <a:xfrm>
            <a:off x="35052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0xCD</a:t>
            </a:r>
          </a:p>
        </p:txBody>
      </p:sp>
      <p:sp>
        <p:nvSpPr>
          <p:cNvPr id="29727" name="Text Box 34"/>
          <p:cNvSpPr txBox="1">
            <a:spLocks noChangeArrowheads="1"/>
          </p:cNvSpPr>
          <p:nvPr/>
        </p:nvSpPr>
        <p:spPr bwMode="auto">
          <a:xfrm>
            <a:off x="4572000" y="28956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0x57</a:t>
            </a:r>
          </a:p>
        </p:txBody>
      </p:sp>
      <p:sp>
        <p:nvSpPr>
          <p:cNvPr id="29728" name="Text Box 36"/>
          <p:cNvSpPr txBox="1">
            <a:spLocks noChangeArrowheads="1"/>
          </p:cNvSpPr>
          <p:nvPr/>
        </p:nvSpPr>
        <p:spPr bwMode="auto">
          <a:xfrm>
            <a:off x="12954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29729" name="Text Box 37"/>
          <p:cNvSpPr txBox="1">
            <a:spLocks noChangeArrowheads="1"/>
          </p:cNvSpPr>
          <p:nvPr/>
        </p:nvSpPr>
        <p:spPr bwMode="auto">
          <a:xfrm>
            <a:off x="23622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29730" name="Text Box 38"/>
          <p:cNvSpPr txBox="1">
            <a:spLocks noChangeArrowheads="1"/>
          </p:cNvSpPr>
          <p:nvPr/>
        </p:nvSpPr>
        <p:spPr bwMode="auto">
          <a:xfrm>
            <a:off x="57912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29731" name="Text Box 39"/>
          <p:cNvSpPr txBox="1">
            <a:spLocks noChangeArrowheads="1"/>
          </p:cNvSpPr>
          <p:nvPr/>
        </p:nvSpPr>
        <p:spPr bwMode="auto">
          <a:xfrm>
            <a:off x="6934200" y="47244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29732" name="Rectangle 40"/>
          <p:cNvSpPr>
            <a:spLocks noChangeArrowheads="1"/>
          </p:cNvSpPr>
          <p:nvPr/>
        </p:nvSpPr>
        <p:spPr bwMode="auto">
          <a:xfrm>
            <a:off x="3962400" y="1447800"/>
            <a:ext cx="600075" cy="2841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</a:rPr>
              <a:t>Root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1000" y="1828800"/>
            <a:ext cx="7070725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TreeNode x = new TreeNode("10",null,null);</a:t>
            </a:r>
          </a:p>
          <a:p>
            <a:r>
              <a:rPr lang="en-US" b="1"/>
              <a:t>TreeNode y = new TreeNode("25", null,null);</a:t>
            </a:r>
          </a:p>
          <a:p>
            <a:r>
              <a:rPr lang="en-US" b="1"/>
              <a:t>TreeNode z =</a:t>
            </a:r>
            <a:r>
              <a:rPr lang="en-US"/>
              <a:t> </a:t>
            </a:r>
            <a:r>
              <a:rPr lang="en-US" b="1"/>
              <a:t>new TreeNode("20", x, y);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out.println(z.getValue());</a:t>
            </a:r>
          </a:p>
          <a:p>
            <a:r>
              <a:rPr lang="en-US" b="1"/>
              <a:t>out.println(z.getLeft().getValue());</a:t>
            </a:r>
          </a:p>
          <a:p>
            <a:r>
              <a:rPr lang="en-US" b="1"/>
              <a:t>out.println(z.getRight().getValue());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010400" y="36576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20</a:t>
            </a:r>
            <a:br>
              <a:rPr lang="en-US" sz="3200" b="1"/>
            </a:b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25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Linking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Building </a:t>
            </a:r>
          </a:p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 Tree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Text Box 32"/>
          <p:cNvSpPr txBox="1">
            <a:spLocks noChangeArrowheads="1"/>
          </p:cNvSpPr>
          <p:nvPr/>
        </p:nvSpPr>
        <p:spPr bwMode="auto">
          <a:xfrm>
            <a:off x="6248400" y="2133600"/>
            <a:ext cx="2478088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/>
              <a:t>left child is </a:t>
            </a:r>
          </a:p>
          <a:p>
            <a:r>
              <a:rPr lang="en-US" sz="2800" b="1" dirty="0"/>
              <a:t>less than the</a:t>
            </a:r>
          </a:p>
          <a:p>
            <a:r>
              <a:rPr lang="en-US" sz="2800" b="1" dirty="0"/>
              <a:t>parent and</a:t>
            </a:r>
          </a:p>
          <a:p>
            <a:r>
              <a:rPr lang="en-US" sz="2800" b="1" dirty="0"/>
              <a:t>right child</a:t>
            </a:r>
          </a:p>
          <a:p>
            <a:r>
              <a:rPr lang="en-US" sz="2800" b="1" dirty="0"/>
              <a:t>is greater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Binary Search Tree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5181600" cy="375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914400" y="1981200"/>
            <a:ext cx="778192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 dirty="0"/>
              <a:t>Every item that is added to a search tree</a:t>
            </a:r>
          </a:p>
          <a:p>
            <a:r>
              <a:rPr lang="en-US" sz="2800" b="1" dirty="0"/>
              <a:t>is first compared to the root.  If the item</a:t>
            </a:r>
          </a:p>
          <a:p>
            <a:r>
              <a:rPr lang="en-US" sz="2800" b="1" dirty="0"/>
              <a:t>is larger than the root, a recursive call is</a:t>
            </a:r>
          </a:p>
          <a:p>
            <a:r>
              <a:rPr lang="en-US" sz="2800" b="1" dirty="0"/>
              <a:t>made on the right sub tree.   If the item is </a:t>
            </a:r>
          </a:p>
          <a:p>
            <a:r>
              <a:rPr lang="en-US" sz="2800" b="1" dirty="0"/>
              <a:t>smaller than the root, a recursive call is</a:t>
            </a:r>
          </a:p>
          <a:p>
            <a:r>
              <a:rPr lang="en-US" sz="2800" b="1" dirty="0"/>
              <a:t>made on the left sub tree.  This process</a:t>
            </a:r>
          </a:p>
          <a:p>
            <a:r>
              <a:rPr lang="en-US" sz="2800" b="1" dirty="0"/>
              <a:t>continues until a null reference is found.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</a:p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Tree?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17525" y="593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433513" y="441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17525" y="2022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762000" y="1524000"/>
            <a:ext cx="7692683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TreeNode</a:t>
            </a:r>
            <a:r>
              <a:rPr lang="en-US" dirty="0"/>
              <a:t> add(Comparable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if</a:t>
            </a:r>
            <a:r>
              <a:rPr lang="en-US" dirty="0"/>
              <a:t> (tree == null)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TreeNode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, null, null);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dirTest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/>
                </a:solidFill>
              </a:rPr>
              <a:t>val.compareTo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tree.getValue</a:t>
            </a:r>
            <a:r>
              <a:rPr lang="en-US" dirty="0">
                <a:solidFill>
                  <a:schemeClr val="accent2"/>
                </a:solidFill>
              </a:rPr>
              <a:t>())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>
                <a:solidFill>
                  <a:srgbClr val="336600"/>
                </a:solidFill>
              </a:rPr>
              <a:t>dirTest</a:t>
            </a:r>
            <a:r>
              <a:rPr lang="en-US" dirty="0">
                <a:solidFill>
                  <a:srgbClr val="336600"/>
                </a:solidFill>
              </a:rPr>
              <a:t>&lt;0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tree.setLeft</a:t>
            </a:r>
            <a:r>
              <a:rPr lang="en-US" dirty="0"/>
              <a:t>(add(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tree.getLeft</a:t>
            </a:r>
            <a:r>
              <a:rPr lang="en-US" dirty="0"/>
              <a:t>()));</a:t>
            </a:r>
          </a:p>
          <a:p>
            <a:r>
              <a:rPr lang="en-US" dirty="0"/>
              <a:t>   </a:t>
            </a:r>
            <a:r>
              <a:rPr lang="en-US" b="1" dirty="0"/>
              <a:t>else if</a:t>
            </a:r>
            <a:r>
              <a:rPr lang="en-US" dirty="0"/>
              <a:t>(</a:t>
            </a:r>
            <a:r>
              <a:rPr lang="en-US" dirty="0" err="1">
                <a:solidFill>
                  <a:srgbClr val="336600"/>
                </a:solidFill>
              </a:rPr>
              <a:t>dirTest</a:t>
            </a:r>
            <a:r>
              <a:rPr lang="en-US" dirty="0">
                <a:solidFill>
                  <a:srgbClr val="336600"/>
                </a:solidFill>
              </a:rPr>
              <a:t>&gt;0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tree.setRight</a:t>
            </a:r>
            <a:r>
              <a:rPr lang="en-US" dirty="0"/>
              <a:t>(add(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tree.getRight</a:t>
            </a:r>
            <a:r>
              <a:rPr lang="en-US" dirty="0"/>
              <a:t>()));</a:t>
            </a:r>
          </a:p>
          <a:p>
            <a:r>
              <a:rPr lang="en-US" dirty="0"/>
              <a:t>   </a:t>
            </a:r>
            <a:r>
              <a:rPr lang="en-US" b="1" dirty="0"/>
              <a:t>return</a:t>
            </a:r>
            <a:r>
              <a:rPr lang="en-US" dirty="0"/>
              <a:t> tree;</a:t>
            </a:r>
          </a:p>
          <a:p>
            <a:r>
              <a:rPr lang="en-US" dirty="0"/>
              <a:t>}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5486400" y="4495800"/>
            <a:ext cx="312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17525" y="593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433513" y="441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17525" y="2022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762000" y="1676400"/>
            <a:ext cx="7691438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TreeNode</a:t>
            </a:r>
            <a:r>
              <a:rPr lang="en-US" dirty="0"/>
              <a:t> add(Comparable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if</a:t>
            </a:r>
            <a:r>
              <a:rPr lang="en-US" dirty="0"/>
              <a:t> (tree == null)</a:t>
            </a:r>
          </a:p>
          <a:p>
            <a:r>
              <a:rPr lang="en-US" dirty="0"/>
              <a:t>     tree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TreeNode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, null, null);</a:t>
            </a:r>
          </a:p>
          <a:p>
            <a:r>
              <a:rPr lang="en-US" b="1" dirty="0"/>
              <a:t>   else if</a:t>
            </a:r>
            <a:r>
              <a:rPr lang="en-US" dirty="0"/>
              <a:t> (</a:t>
            </a:r>
            <a:r>
              <a:rPr lang="en-US" dirty="0" err="1"/>
              <a:t>val.compareTo</a:t>
            </a:r>
            <a:r>
              <a:rPr lang="en-US" dirty="0"/>
              <a:t>(</a:t>
            </a:r>
            <a:r>
              <a:rPr lang="en-US" dirty="0" err="1"/>
              <a:t>tree.getValue</a:t>
            </a:r>
            <a:r>
              <a:rPr lang="en-US" dirty="0"/>
              <a:t>()) &lt; 0 )</a:t>
            </a:r>
          </a:p>
          <a:p>
            <a:r>
              <a:rPr lang="en-US" dirty="0"/>
              <a:t>     </a:t>
            </a:r>
            <a:r>
              <a:rPr lang="en-US" dirty="0" err="1"/>
              <a:t>tree.setLeft</a:t>
            </a:r>
            <a:r>
              <a:rPr lang="en-US" dirty="0"/>
              <a:t>(add(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tree.getLeft</a:t>
            </a:r>
            <a:r>
              <a:rPr lang="en-US" dirty="0"/>
              <a:t>()));</a:t>
            </a:r>
          </a:p>
          <a:p>
            <a:r>
              <a:rPr lang="en-US" b="1" dirty="0"/>
              <a:t>   else if</a:t>
            </a:r>
            <a:r>
              <a:rPr lang="en-US" dirty="0"/>
              <a:t> (</a:t>
            </a:r>
            <a:r>
              <a:rPr lang="en-US" dirty="0" err="1"/>
              <a:t>val.compareTo</a:t>
            </a:r>
            <a:r>
              <a:rPr lang="en-US" dirty="0"/>
              <a:t>(</a:t>
            </a:r>
            <a:r>
              <a:rPr lang="en-US" dirty="0" err="1"/>
              <a:t>tree.getValue</a:t>
            </a:r>
            <a:r>
              <a:rPr lang="en-US" dirty="0"/>
              <a:t>()) &gt; 0 )</a:t>
            </a:r>
          </a:p>
          <a:p>
            <a:r>
              <a:rPr lang="en-US" dirty="0"/>
              <a:t>     </a:t>
            </a:r>
            <a:r>
              <a:rPr lang="en-US" dirty="0" err="1"/>
              <a:t>tree.setRight</a:t>
            </a:r>
            <a:r>
              <a:rPr lang="en-US" dirty="0"/>
              <a:t>(add(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tree.getRight</a:t>
            </a:r>
            <a:r>
              <a:rPr lang="en-US" dirty="0"/>
              <a:t>()));</a:t>
            </a:r>
          </a:p>
          <a:p>
            <a:r>
              <a:rPr lang="en-US" b="1" dirty="0"/>
              <a:t>   return</a:t>
            </a:r>
            <a:r>
              <a:rPr lang="en-US" dirty="0"/>
              <a:t> tree;</a:t>
            </a:r>
          </a:p>
          <a:p>
            <a:r>
              <a:rPr lang="en-US" dirty="0"/>
              <a:t>}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486400" y="4495800"/>
            <a:ext cx="312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addprintone.java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Displaying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Tree Nodes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057400" y="3962400"/>
            <a:ext cx="47244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IN-ORDER   =  </a:t>
            </a:r>
            <a:r>
              <a:rPr lang="en-US" sz="2000" b="1" dirty="0" smtClean="0"/>
              <a:t>4   11   20   24   65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b="1" dirty="0">
                <a:solidFill>
                  <a:srgbClr val="660066"/>
                </a:solidFill>
              </a:rPr>
              <a:t>PRE-ORDER = </a:t>
            </a:r>
            <a:r>
              <a:rPr lang="en-US" sz="2000" b="1" dirty="0" smtClean="0">
                <a:solidFill>
                  <a:srgbClr val="660066"/>
                </a:solidFill>
              </a:rPr>
              <a:t>24   11   4   20  65</a:t>
            </a:r>
            <a:endParaRPr lang="en-US" sz="2000" b="1" dirty="0">
              <a:solidFill>
                <a:srgbClr val="660066"/>
              </a:solidFill>
            </a:endParaRP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POST-ORDER = </a:t>
            </a:r>
            <a:r>
              <a:rPr lang="en-US" sz="2000" b="1" dirty="0" smtClean="0"/>
              <a:t>  4  20  11   65   24</a:t>
            </a:r>
            <a:endParaRPr lang="en-US" sz="2000" b="1" dirty="0"/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>
                <a:solidFill>
                  <a:srgbClr val="003366"/>
                </a:solidFill>
              </a:rPr>
              <a:t>REV-ORDER </a:t>
            </a:r>
            <a:r>
              <a:rPr lang="en-US" sz="2000" b="1" dirty="0" smtClean="0">
                <a:solidFill>
                  <a:srgbClr val="003366"/>
                </a:solidFill>
              </a:rPr>
              <a:t>=   65  24   20   11  4</a:t>
            </a:r>
            <a:endParaRPr lang="en-US" sz="20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 Traversals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371600"/>
            <a:ext cx="3590925" cy="260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828800" y="2362200"/>
            <a:ext cx="5373688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/>
              <a:t>private void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if</a:t>
            </a:r>
            <a:r>
              <a:rPr lang="en-US" dirty="0"/>
              <a:t> (tree != null){</a:t>
            </a:r>
          </a:p>
          <a:p>
            <a:r>
              <a:rPr lang="en-US" dirty="0"/>
              <a:t>	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tree.getLeft</a:t>
            </a:r>
            <a:r>
              <a:rPr lang="en-US" dirty="0"/>
              <a:t>());</a:t>
            </a:r>
          </a:p>
          <a:p>
            <a:r>
              <a:rPr lang="en-US" dirty="0"/>
              <a:t>	</a:t>
            </a:r>
            <a:r>
              <a:rPr lang="en-US" dirty="0" err="1"/>
              <a:t>out.print</a:t>
            </a:r>
            <a:r>
              <a:rPr lang="en-US" dirty="0"/>
              <a:t>(</a:t>
            </a:r>
            <a:r>
              <a:rPr lang="en-US" dirty="0" err="1"/>
              <a:t>tree.getValue</a:t>
            </a:r>
            <a:r>
              <a:rPr lang="en-US" dirty="0"/>
              <a:t>() + " ");</a:t>
            </a:r>
          </a:p>
          <a:p>
            <a:r>
              <a:rPr lang="en-US" dirty="0"/>
              <a:t>	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tree.getRight</a:t>
            </a:r>
            <a:r>
              <a:rPr lang="en-US" dirty="0"/>
              <a:t>());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 Traversals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 Order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828800" y="2438400"/>
            <a:ext cx="5270500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/>
              <a:t>private void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(tree == null)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tree.getLeft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out.print</a:t>
            </a:r>
            <a:r>
              <a:rPr lang="en-US" dirty="0"/>
              <a:t>(</a:t>
            </a:r>
            <a:r>
              <a:rPr lang="en-US" dirty="0" err="1"/>
              <a:t>tree.getValue</a:t>
            </a:r>
            <a:r>
              <a:rPr lang="en-US" dirty="0"/>
              <a:t>() + " ");</a:t>
            </a:r>
          </a:p>
          <a:p>
            <a:r>
              <a:rPr lang="en-US" dirty="0"/>
              <a:t>  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tree.getRight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 Traversals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 Order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219200" y="2514600"/>
            <a:ext cx="6858000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dirty="0"/>
              <a:t>private String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(tree != null)</a:t>
            </a:r>
          </a:p>
          <a:p>
            <a:r>
              <a:rPr lang="en-US" b="1" dirty="0"/>
              <a:t>      return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tree.getLeft</a:t>
            </a:r>
            <a:r>
              <a:rPr lang="en-US" dirty="0"/>
              <a:t>()) </a:t>
            </a:r>
          </a:p>
          <a:p>
            <a:r>
              <a:rPr lang="en-US" dirty="0"/>
              <a:t>	+ </a:t>
            </a:r>
            <a:r>
              <a:rPr lang="en-US" dirty="0" err="1"/>
              <a:t>tree.getValue</a:t>
            </a:r>
            <a:r>
              <a:rPr lang="en-US" dirty="0"/>
              <a:t>() + " " +</a:t>
            </a:r>
          </a:p>
          <a:p>
            <a:r>
              <a:rPr lang="en-US" dirty="0"/>
              <a:t>   	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tree.getRight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b="1" dirty="0"/>
              <a:t>return</a:t>
            </a:r>
            <a:r>
              <a:rPr lang="en-US" dirty="0"/>
              <a:t> "";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 Traversals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 Order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addprinttwo.java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581400" y="22860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581400" y="9906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648200" y="9906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981200" y="228600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5410200" y="228600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4343400" y="304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50</a:t>
            </a:r>
          </a:p>
        </p:txBody>
      </p:sp>
      <p:sp>
        <p:nvSpPr>
          <p:cNvPr id="17417" name="Rectangle 19"/>
          <p:cNvSpPr>
            <a:spLocks noChangeArrowheads="1"/>
          </p:cNvSpPr>
          <p:nvPr/>
        </p:nvSpPr>
        <p:spPr bwMode="auto">
          <a:xfrm>
            <a:off x="685800" y="4265613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6781800" y="426720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3276600" y="4265613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31"/>
          <p:cNvSpPr>
            <a:spLocks noChangeArrowheads="1"/>
          </p:cNvSpPr>
          <p:nvPr/>
        </p:nvSpPr>
        <p:spPr bwMode="auto">
          <a:xfrm>
            <a:off x="2133600" y="381000"/>
            <a:ext cx="1306513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Root </a:t>
            </a:r>
            <a:r>
              <a:rPr lang="en-US" b="1">
                <a:solidFill>
                  <a:schemeClr val="accent2"/>
                </a:solidFill>
                <a:sym typeface="Wingdings" pitchFamily="2" charset="2"/>
              </a:rPr>
              <a:t>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421" name="Rectangle 37"/>
          <p:cNvSpPr>
            <a:spLocks noChangeArrowheads="1"/>
          </p:cNvSpPr>
          <p:nvPr/>
        </p:nvSpPr>
        <p:spPr bwMode="auto">
          <a:xfrm>
            <a:off x="1981200" y="30480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38"/>
          <p:cNvSpPr>
            <a:spLocks noChangeArrowheads="1"/>
          </p:cNvSpPr>
          <p:nvPr/>
        </p:nvSpPr>
        <p:spPr bwMode="auto">
          <a:xfrm>
            <a:off x="3048000" y="30480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39"/>
          <p:cNvSpPr>
            <a:spLocks noChangeArrowheads="1"/>
          </p:cNvSpPr>
          <p:nvPr/>
        </p:nvSpPr>
        <p:spPr bwMode="auto">
          <a:xfrm>
            <a:off x="5410200" y="30480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40"/>
          <p:cNvSpPr>
            <a:spLocks noChangeArrowheads="1"/>
          </p:cNvSpPr>
          <p:nvPr/>
        </p:nvSpPr>
        <p:spPr bwMode="auto">
          <a:xfrm>
            <a:off x="6477000" y="30480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685800" y="50292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42"/>
          <p:cNvSpPr>
            <a:spLocks noChangeArrowheads="1"/>
          </p:cNvSpPr>
          <p:nvPr/>
        </p:nvSpPr>
        <p:spPr bwMode="auto">
          <a:xfrm>
            <a:off x="1752600" y="50292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43"/>
          <p:cNvSpPr>
            <a:spLocks noChangeArrowheads="1"/>
          </p:cNvSpPr>
          <p:nvPr/>
        </p:nvSpPr>
        <p:spPr bwMode="auto">
          <a:xfrm>
            <a:off x="3276600" y="50292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44"/>
          <p:cNvSpPr>
            <a:spLocks noChangeArrowheads="1"/>
          </p:cNvSpPr>
          <p:nvPr/>
        </p:nvSpPr>
        <p:spPr bwMode="auto">
          <a:xfrm>
            <a:off x="4343400" y="50292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45"/>
          <p:cNvSpPr>
            <a:spLocks noChangeArrowheads="1"/>
          </p:cNvSpPr>
          <p:nvPr/>
        </p:nvSpPr>
        <p:spPr bwMode="auto">
          <a:xfrm>
            <a:off x="6781800" y="5030788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46"/>
          <p:cNvSpPr>
            <a:spLocks noChangeArrowheads="1"/>
          </p:cNvSpPr>
          <p:nvPr/>
        </p:nvSpPr>
        <p:spPr bwMode="auto">
          <a:xfrm>
            <a:off x="7848600" y="5030788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7"/>
          <p:cNvSpPr>
            <a:spLocks noChangeArrowheads="1"/>
          </p:cNvSpPr>
          <p:nvPr/>
        </p:nvSpPr>
        <p:spPr bwMode="auto">
          <a:xfrm>
            <a:off x="2667000" y="2438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35</a:t>
            </a:r>
          </a:p>
        </p:txBody>
      </p:sp>
      <p:sp>
        <p:nvSpPr>
          <p:cNvPr id="17432" name="Rectangle 48"/>
          <p:cNvSpPr>
            <a:spLocks noChangeArrowheads="1"/>
          </p:cNvSpPr>
          <p:nvPr/>
        </p:nvSpPr>
        <p:spPr bwMode="auto">
          <a:xfrm>
            <a:off x="6096000" y="2438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70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1371600" y="4343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22</a:t>
            </a:r>
          </a:p>
        </p:txBody>
      </p:sp>
      <p:sp>
        <p:nvSpPr>
          <p:cNvPr id="17434" name="Rectangle 50"/>
          <p:cNvSpPr>
            <a:spLocks noChangeArrowheads="1"/>
          </p:cNvSpPr>
          <p:nvPr/>
        </p:nvSpPr>
        <p:spPr bwMode="auto">
          <a:xfrm>
            <a:off x="4038600" y="4343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41</a:t>
            </a:r>
          </a:p>
        </p:txBody>
      </p:sp>
      <p:sp>
        <p:nvSpPr>
          <p:cNvPr id="17435" name="Rectangle 51"/>
          <p:cNvSpPr>
            <a:spLocks noChangeArrowheads="1"/>
          </p:cNvSpPr>
          <p:nvPr/>
        </p:nvSpPr>
        <p:spPr bwMode="auto">
          <a:xfrm>
            <a:off x="7543800" y="43434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81</a:t>
            </a:r>
          </a:p>
        </p:txBody>
      </p:sp>
      <p:sp>
        <p:nvSpPr>
          <p:cNvPr id="17436" name="Line 52"/>
          <p:cNvSpPr>
            <a:spLocks noChangeShapeType="1"/>
          </p:cNvSpPr>
          <p:nvPr/>
        </p:nvSpPr>
        <p:spPr bwMode="auto">
          <a:xfrm>
            <a:off x="3505200" y="3352800"/>
            <a:ext cx="844550" cy="768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 flipH="1">
            <a:off x="1828800" y="3352800"/>
            <a:ext cx="603250" cy="7683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 flipH="1">
            <a:off x="3429000" y="1219200"/>
            <a:ext cx="685800" cy="914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5105400" y="1219200"/>
            <a:ext cx="91440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56"/>
          <p:cNvSpPr>
            <a:spLocks noChangeShapeType="1"/>
          </p:cNvSpPr>
          <p:nvPr/>
        </p:nvSpPr>
        <p:spPr bwMode="auto">
          <a:xfrm>
            <a:off x="7010400" y="3429000"/>
            <a:ext cx="768350" cy="69215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57"/>
          <p:cNvSpPr>
            <a:spLocks noChangeArrowheads="1"/>
          </p:cNvSpPr>
          <p:nvPr/>
        </p:nvSpPr>
        <p:spPr bwMode="auto">
          <a:xfrm>
            <a:off x="304800" y="2362200"/>
            <a:ext cx="1598613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Parent </a:t>
            </a:r>
            <a:r>
              <a:rPr lang="en-US" b="1">
                <a:solidFill>
                  <a:schemeClr val="accent2"/>
                </a:solidFill>
                <a:sym typeface="Wingdings" pitchFamily="2" charset="2"/>
              </a:rPr>
              <a:t>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442" name="Rectangle 58"/>
          <p:cNvSpPr>
            <a:spLocks noChangeArrowheads="1"/>
          </p:cNvSpPr>
          <p:nvPr/>
        </p:nvSpPr>
        <p:spPr bwMode="auto">
          <a:xfrm>
            <a:off x="762000" y="5791200"/>
            <a:ext cx="1798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Child/Leaf</a:t>
            </a:r>
            <a:endParaRPr lang="ar-SA" b="1">
              <a:solidFill>
                <a:schemeClr val="accent2"/>
              </a:solidFill>
              <a:cs typeface="Tahoma" pitchFamily="34" charset="0"/>
            </a:endParaRPr>
          </a:p>
        </p:txBody>
      </p:sp>
      <p:sp>
        <p:nvSpPr>
          <p:cNvPr id="17443" name="Rectangle 60"/>
          <p:cNvSpPr>
            <a:spLocks noChangeArrowheads="1"/>
          </p:cNvSpPr>
          <p:nvPr/>
        </p:nvSpPr>
        <p:spPr bwMode="auto">
          <a:xfrm>
            <a:off x="3505200" y="5791200"/>
            <a:ext cx="1798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Child/Leaf</a:t>
            </a:r>
            <a:endParaRPr lang="ar-SA" b="1">
              <a:solidFill>
                <a:schemeClr val="accent2"/>
              </a:solidFill>
              <a:cs typeface="Tahoma" pitchFamily="34" charset="0"/>
            </a:endParaRPr>
          </a:p>
        </p:txBody>
      </p:sp>
      <p:sp>
        <p:nvSpPr>
          <p:cNvPr id="17444" name="Rectangle 61"/>
          <p:cNvSpPr>
            <a:spLocks noChangeArrowheads="1"/>
          </p:cNvSpPr>
          <p:nvPr/>
        </p:nvSpPr>
        <p:spPr bwMode="auto">
          <a:xfrm>
            <a:off x="6858000" y="5791200"/>
            <a:ext cx="1798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Child/Leaf</a:t>
            </a:r>
            <a:endParaRPr lang="ar-SA" b="1">
              <a:solidFill>
                <a:schemeClr val="accent2"/>
              </a:solidFill>
              <a:cs typeface="Tahoma" pitchFamily="34" charset="0"/>
            </a:endParaRPr>
          </a:p>
        </p:txBody>
      </p:sp>
      <p:sp>
        <p:nvSpPr>
          <p:cNvPr id="17445" name="Rectangle 62"/>
          <p:cNvSpPr>
            <a:spLocks noChangeArrowheads="1"/>
          </p:cNvSpPr>
          <p:nvPr/>
        </p:nvSpPr>
        <p:spPr bwMode="auto">
          <a:xfrm>
            <a:off x="5562600" y="3810000"/>
            <a:ext cx="9683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Child</a:t>
            </a:r>
            <a:endParaRPr lang="ar-SA" b="1">
              <a:solidFill>
                <a:schemeClr val="accent2"/>
              </a:solidFill>
              <a:cs typeface="Tahoma" pitchFamily="34" charset="0"/>
            </a:endParaRPr>
          </a:p>
        </p:txBody>
      </p:sp>
      <p:sp>
        <p:nvSpPr>
          <p:cNvPr id="17446" name="Rectangle 63"/>
          <p:cNvSpPr>
            <a:spLocks noChangeArrowheads="1"/>
          </p:cNvSpPr>
          <p:nvPr/>
        </p:nvSpPr>
        <p:spPr bwMode="auto">
          <a:xfrm>
            <a:off x="5791200" y="304800"/>
            <a:ext cx="26670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Root is not a child.</a:t>
            </a:r>
            <a:endParaRPr lang="ar-SA" sz="2000">
              <a:solidFill>
                <a:srgbClr val="FF3300"/>
              </a:solidFill>
              <a:cs typeface="Tahoma" pitchFamily="34" charset="0"/>
            </a:endParaRPr>
          </a:p>
        </p:txBody>
      </p:sp>
      <p:sp>
        <p:nvSpPr>
          <p:cNvPr id="17447" name="Rectangle 64"/>
          <p:cNvSpPr>
            <a:spLocks noChangeArrowheads="1"/>
          </p:cNvSpPr>
          <p:nvPr/>
        </p:nvSpPr>
        <p:spPr bwMode="auto">
          <a:xfrm>
            <a:off x="7543800" y="2286000"/>
            <a:ext cx="16002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All non-root nodes are children.</a:t>
            </a:r>
            <a:endParaRPr lang="ar-SA" sz="2000">
              <a:solidFill>
                <a:srgbClr val="FF3300"/>
              </a:solidFill>
              <a:cs typeface="Tahoma" pitchFamily="34" charset="0"/>
            </a:endParaRPr>
          </a:p>
        </p:txBody>
      </p:sp>
      <p:sp>
        <p:nvSpPr>
          <p:cNvPr id="17448" name="Rectangle 65"/>
          <p:cNvSpPr>
            <a:spLocks noChangeArrowheads="1"/>
          </p:cNvSpPr>
          <p:nvPr/>
        </p:nvSpPr>
        <p:spPr bwMode="auto">
          <a:xfrm>
            <a:off x="228600" y="1219200"/>
            <a:ext cx="16002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Every non-leaf node is a parent.</a:t>
            </a:r>
            <a:endParaRPr lang="ar-SA" sz="2000">
              <a:solidFill>
                <a:srgbClr val="FF3300"/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2193925" y="21272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838200" y="1524000"/>
            <a:ext cx="7177088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/>
              <a:t>To search a tree, you will use the same</a:t>
            </a:r>
          </a:p>
          <a:p>
            <a:r>
              <a:rPr lang="en-US" sz="2800" b="1"/>
              <a:t>basic logic that you used to add a new</a:t>
            </a:r>
          </a:p>
          <a:p>
            <a:r>
              <a:rPr lang="en-US" sz="2800" b="1"/>
              <a:t>node.</a:t>
            </a:r>
          </a:p>
          <a:p>
            <a:endParaRPr lang="en-US" sz="2800" b="1"/>
          </a:p>
          <a:p>
            <a:r>
              <a:rPr lang="en-US" sz="2800" b="1"/>
              <a:t>First, compare the current node to the </a:t>
            </a:r>
          </a:p>
          <a:p>
            <a:r>
              <a:rPr lang="en-US" sz="2800" b="1"/>
              <a:t>search value and see if it is a match.  If</a:t>
            </a:r>
          </a:p>
          <a:p>
            <a:r>
              <a:rPr lang="en-US" sz="2800" b="1"/>
              <a:t>it is not a match, check to see if you</a:t>
            </a:r>
          </a:p>
          <a:p>
            <a:r>
              <a:rPr lang="en-US" sz="2800" b="1"/>
              <a:t>need to search the left sub tree or the</a:t>
            </a:r>
          </a:p>
          <a:p>
            <a:r>
              <a:rPr lang="en-US" sz="2800" b="1"/>
              <a:t>right sub tree.  Repeat.</a:t>
            </a:r>
          </a:p>
          <a:p>
            <a:endParaRPr lang="en-US" sz="2800" b="1"/>
          </a:p>
          <a:p>
            <a:r>
              <a:rPr lang="en-US" sz="2800" b="1"/>
              <a:t>Sounds like a binary search.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Searching for Values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981950" cy="520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private boolean</a:t>
            </a:r>
            <a:r>
              <a:rPr lang="en-US"/>
              <a:t> search(Comparable val, TreeNode tree)</a:t>
            </a:r>
          </a:p>
          <a:p>
            <a:r>
              <a:rPr lang="en-US"/>
              <a:t>{</a:t>
            </a:r>
          </a:p>
          <a:p>
            <a:r>
              <a:rPr lang="en-US"/>
              <a:t>   </a:t>
            </a:r>
            <a:r>
              <a:rPr lang="en-US" b="1"/>
              <a:t>if</a:t>
            </a:r>
            <a:r>
              <a:rPr lang="en-US"/>
              <a:t>(tree != null)</a:t>
            </a:r>
          </a:p>
          <a:p>
            <a:r>
              <a:rPr lang="en-US"/>
              <a:t>   {</a:t>
            </a:r>
          </a:p>
          <a:p>
            <a:r>
              <a:rPr lang="en-US"/>
              <a:t>      </a:t>
            </a:r>
            <a:r>
              <a:rPr lang="en-US" b="1"/>
              <a:t>int</a:t>
            </a:r>
            <a:r>
              <a:rPr lang="en-US"/>
              <a:t> dirTest = val.compareTo(tree.getValue());</a:t>
            </a:r>
          </a:p>
          <a:p>
            <a:r>
              <a:rPr lang="en-US"/>
              <a:t>      </a:t>
            </a:r>
            <a:r>
              <a:rPr lang="en-US" b="1"/>
              <a:t>if</a:t>
            </a:r>
            <a:r>
              <a:rPr lang="en-US"/>
              <a:t>(dirTest == 0 ) </a:t>
            </a:r>
          </a:p>
          <a:p>
            <a:r>
              <a:rPr lang="en-US"/>
              <a:t>         </a:t>
            </a:r>
            <a:r>
              <a:rPr lang="en-US" b="1"/>
              <a:t>return</a:t>
            </a:r>
            <a:r>
              <a:rPr lang="en-US"/>
              <a:t> true;</a:t>
            </a:r>
          </a:p>
          <a:p>
            <a:r>
              <a:rPr lang="en-US"/>
              <a:t>      </a:t>
            </a:r>
            <a:r>
              <a:rPr lang="en-US" b="1"/>
              <a:t>else if</a:t>
            </a:r>
            <a:r>
              <a:rPr lang="en-US"/>
              <a:t> (dirTest &lt; 0)</a:t>
            </a:r>
          </a:p>
          <a:p>
            <a:r>
              <a:rPr lang="en-US"/>
              <a:t>         </a:t>
            </a:r>
            <a:r>
              <a:rPr lang="en-US" b="1"/>
              <a:t>return</a:t>
            </a:r>
            <a:r>
              <a:rPr lang="en-US"/>
              <a:t> search(val, tree.getLeft());</a:t>
            </a:r>
          </a:p>
          <a:p>
            <a:r>
              <a:rPr lang="en-US"/>
              <a:t>      </a:t>
            </a:r>
            <a:r>
              <a:rPr lang="en-US" b="1"/>
              <a:t>else if</a:t>
            </a:r>
            <a:r>
              <a:rPr lang="en-US"/>
              <a:t> (dirTest &gt; 0)</a:t>
            </a:r>
          </a:p>
          <a:p>
            <a:r>
              <a:rPr lang="en-US"/>
              <a:t>         </a:t>
            </a:r>
            <a:r>
              <a:rPr lang="en-US" b="1"/>
              <a:t>return</a:t>
            </a:r>
            <a:r>
              <a:rPr lang="en-US"/>
              <a:t> search(val, tree.getRight());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  <a:r>
              <a:rPr lang="en-US" b="1"/>
              <a:t>return</a:t>
            </a:r>
            <a:r>
              <a:rPr lang="en-US"/>
              <a:t> false;</a:t>
            </a:r>
          </a:p>
          <a:p>
            <a:r>
              <a:rPr lang="en-US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Searching for Values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contains.java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Tree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Nodes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219200" y="4191000"/>
            <a:ext cx="68580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WIDTH  -  7			HEIGHT  -  3</a:t>
            </a:r>
          </a:p>
          <a:p>
            <a:r>
              <a:rPr lang="en-US" sz="2000" b="1">
                <a:solidFill>
                  <a:schemeClr val="accent2"/>
                </a:solidFill>
              </a:rPr>
              <a:t/>
            </a:r>
            <a:br>
              <a:rPr lang="en-US" sz="2000" b="1">
                <a:solidFill>
                  <a:schemeClr val="accent2"/>
                </a:solidFill>
              </a:rPr>
            </a:br>
            <a:r>
              <a:rPr lang="en-US" sz="2000" b="1">
                <a:solidFill>
                  <a:schemeClr val="accent2"/>
                </a:solidFill>
              </a:rPr>
              <a:t>NUMLEAVES  -  5		NUMLEVELS  -  4</a:t>
            </a:r>
          </a:p>
          <a:p>
            <a:endParaRPr lang="en-US" sz="2000" b="1">
              <a:solidFill>
                <a:schemeClr val="accent2"/>
              </a:solidFill>
            </a:endParaRPr>
          </a:p>
          <a:p>
            <a:r>
              <a:rPr lang="en-US" sz="2000" b="1">
                <a:solidFill>
                  <a:schemeClr val="accent2"/>
                </a:solidFill>
              </a:rPr>
              <a:t>NUMNODES  -  11		ISFULL – NO</a:t>
            </a:r>
          </a:p>
          <a:p>
            <a:endParaRPr lang="en-US" sz="2000" b="1">
              <a:solidFill>
                <a:schemeClr val="accent2"/>
              </a:solidFill>
            </a:endParaRPr>
          </a:p>
          <a:p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3352800" y="3048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1981200" y="1981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1143000" y="2514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2819400" y="2514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6172200" y="1981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120</a:t>
            </a:r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5334000" y="2514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7010400" y="2514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150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685800" y="3048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1676400" y="3048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4114800" y="14478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 flipH="1">
            <a:off x="2743200" y="1752600"/>
            <a:ext cx="1371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4953000" y="17526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 flipH="1">
            <a:off x="1828800" y="2362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 flipH="1">
            <a:off x="6019800" y="2362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>
            <a:off x="2667000" y="2362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>
            <a:off x="6934200" y="2362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Oval 20"/>
          <p:cNvSpPr>
            <a:spLocks noChangeArrowheads="1"/>
          </p:cNvSpPr>
          <p:nvPr/>
        </p:nvSpPr>
        <p:spPr bwMode="auto">
          <a:xfrm>
            <a:off x="4648200" y="3048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95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7943850" cy="436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Width  -  dist between two furthest leaves </a:t>
            </a:r>
            <a:br>
              <a:rPr lang="en-US" sz="2800" b="1"/>
            </a:br>
            <a:r>
              <a:rPr lang="en-US" sz="2800" b="1"/>
              <a:t>                in the tree – does not have to go</a:t>
            </a:r>
          </a:p>
          <a:p>
            <a:r>
              <a:rPr lang="en-US" sz="2800" b="1"/>
              <a:t>                through the root</a:t>
            </a:r>
          </a:p>
          <a:p>
            <a:endParaRPr lang="en-US" sz="2800" b="1"/>
          </a:p>
          <a:p>
            <a:r>
              <a:rPr lang="en-US" sz="2800" b="1"/>
              <a:t>Height – longest path from root to a leaf</a:t>
            </a:r>
          </a:p>
          <a:p>
            <a:r>
              <a:rPr lang="en-US" sz="2800" b="1"/>
              <a:t>	# of links from root to farthest leaf</a:t>
            </a:r>
          </a:p>
          <a:p>
            <a:endParaRPr lang="en-US" sz="2800" b="1"/>
          </a:p>
          <a:p>
            <a:r>
              <a:rPr lang="en-US" sz="2800" b="1"/>
              <a:t>Level -  a group of equal nodes</a:t>
            </a:r>
          </a:p>
          <a:p>
            <a:r>
              <a:rPr lang="en-US" sz="2800" b="1"/>
              <a:t>		the root is level - 0</a:t>
            </a:r>
          </a:p>
          <a:p>
            <a:r>
              <a:rPr lang="en-US" sz="2800" b="1"/>
              <a:t>		the children of the root - level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048000" y="5029200"/>
            <a:ext cx="2743200" cy="5921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WIDTH  -  </a:t>
            </a:r>
            <a:r>
              <a:rPr lang="en-US" sz="3200" b="1" dirty="0" smtClean="0">
                <a:solidFill>
                  <a:schemeClr val="accent2"/>
                </a:solidFill>
              </a:rPr>
              <a:t>4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4286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895600" y="5257800"/>
            <a:ext cx="2743200" cy="5921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HEIGHT  -  </a:t>
            </a:r>
            <a:r>
              <a:rPr lang="en-US" sz="3200" b="1" dirty="0" smtClean="0">
                <a:solidFill>
                  <a:schemeClr val="accent2"/>
                </a:solidFill>
              </a:rPr>
              <a:t>2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876425"/>
            <a:ext cx="4286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235825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In a full binary tree, every parent has </a:t>
            </a:r>
          </a:p>
          <a:p>
            <a:r>
              <a:rPr lang="en-US" sz="2800" b="1"/>
              <a:t>exactly two children or no children</a:t>
            </a:r>
          </a:p>
          <a:p>
            <a:r>
              <a:rPr lang="en-US" sz="2800" b="1"/>
              <a:t>at all.   The number of nodes in the tree</a:t>
            </a:r>
          </a:p>
          <a:p>
            <a:r>
              <a:rPr lang="en-US" sz="2800" b="1"/>
              <a:t>will equal 2 raised to the number of </a:t>
            </a:r>
          </a:p>
          <a:p>
            <a:r>
              <a:rPr lang="en-US" sz="2800" b="1"/>
              <a:t>levels -1 if the tree if full.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248400" y="4114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486400" y="4648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876800" y="5181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5943600" y="5181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7010400" y="4572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6705600" y="5181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838200" y="4267200"/>
            <a:ext cx="3810000" cy="10175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7 is the # of nodes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</a:t>
            </a:r>
            <a:r>
              <a:rPr lang="en-US" b="1" baseline="30000">
                <a:solidFill>
                  <a:schemeClr val="accent2"/>
                </a:solidFill>
              </a:rPr>
              <a:t>3(number of levels)</a:t>
            </a:r>
            <a:r>
              <a:rPr lang="en-US" b="1">
                <a:solidFill>
                  <a:schemeClr val="accent2"/>
                </a:solidFill>
              </a:rPr>
              <a:t> – 1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918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In a complete tree, every level that can </a:t>
            </a:r>
          </a:p>
          <a:p>
            <a:r>
              <a:rPr lang="en-US" sz="2800" b="1"/>
              <a:t>be filled is filled.   Any levels that are not</a:t>
            </a:r>
          </a:p>
          <a:p>
            <a:r>
              <a:rPr lang="en-US" sz="2800" b="1"/>
              <a:t>full have all nodes shifted as far left</a:t>
            </a:r>
          </a:p>
          <a:p>
            <a:r>
              <a:rPr lang="en-US" sz="2800" b="1"/>
              <a:t>as possible.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276600"/>
            <a:ext cx="3733800" cy="270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6772275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/>
              <a:t>A binary tree is a collection of nodes.</a:t>
            </a:r>
          </a:p>
          <a:p>
            <a:r>
              <a:rPr lang="en-US" sz="2800" b="1"/>
              <a:t>Each node has a data value and </a:t>
            </a:r>
          </a:p>
          <a:p>
            <a:r>
              <a:rPr lang="en-US" sz="2800" b="1"/>
              <a:t>references to two other nodes.</a:t>
            </a:r>
          </a:p>
          <a:p>
            <a:r>
              <a:rPr lang="en-US" sz="2800" b="1"/>
              <a:t>Each node could have a left child </a:t>
            </a:r>
          </a:p>
          <a:p>
            <a:r>
              <a:rPr lang="en-US" sz="2800" b="1"/>
              <a:t>and/or a right child.</a:t>
            </a:r>
          </a:p>
          <a:p>
            <a:endParaRPr lang="en-US" sz="2800" b="1"/>
          </a:p>
          <a:p>
            <a:r>
              <a:rPr lang="en-US" sz="2800" b="1"/>
              <a:t>		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Binary Tree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810000"/>
            <a:ext cx="2895600" cy="209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600200" y="1676400"/>
            <a:ext cx="5643563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int  getNumLevels(TreeNode  tree)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 if (tree==null)</a:t>
            </a:r>
          </a:p>
          <a:p>
            <a:r>
              <a:rPr lang="en-US" sz="2000" b="1"/>
              <a:t>       return something;</a:t>
            </a:r>
          </a:p>
          <a:p>
            <a:r>
              <a:rPr lang="en-US" sz="2000" b="1"/>
              <a:t>    else</a:t>
            </a:r>
          </a:p>
          <a:p>
            <a:r>
              <a:rPr lang="en-US" sz="2000" b="1"/>
              <a:t>   {</a:t>
            </a:r>
          </a:p>
          <a:p>
            <a:r>
              <a:rPr lang="en-US" sz="2000" b="1"/>
              <a:t>       numLeft = getNumLevels of the left</a:t>
            </a:r>
          </a:p>
          <a:p>
            <a:r>
              <a:rPr lang="en-US" sz="2000" b="1"/>
              <a:t>       numRight = getNumLevels of the right</a:t>
            </a:r>
          </a:p>
          <a:p>
            <a:r>
              <a:rPr lang="en-US" sz="2000" b="1"/>
              <a:t>       if (numLeft &gt; numRight) </a:t>
            </a:r>
          </a:p>
          <a:p>
            <a:r>
              <a:rPr lang="en-US" sz="2000" b="1"/>
              <a:t>	return 1 + numLeft;      </a:t>
            </a:r>
          </a:p>
          <a:p>
            <a:r>
              <a:rPr lang="en-US" sz="2000" b="1"/>
              <a:t>       else                                   		</a:t>
            </a:r>
          </a:p>
          <a:p>
            <a:r>
              <a:rPr lang="en-US" sz="2000" b="1"/>
              <a:t>	return 1 + numRight;</a:t>
            </a:r>
          </a:p>
          <a:p>
            <a:r>
              <a:rPr lang="en-US" sz="2000" b="1"/>
              <a:t>    }</a:t>
            </a:r>
          </a:p>
          <a:p>
            <a:r>
              <a:rPr lang="en-US" sz="2000" b="1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6732588" cy="527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getNumLevels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return </a:t>
            </a:r>
            <a:r>
              <a:rPr lang="en-US" sz="2000" b="1" dirty="0" err="1"/>
              <a:t>getNumLevels</a:t>
            </a:r>
            <a:r>
              <a:rPr lang="en-US" sz="2000" b="1" dirty="0"/>
              <a:t>(root);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/>
              <a:t>private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TreeNode</a:t>
            </a:r>
            <a:r>
              <a:rPr lang="en-US" sz="2000" b="1" dirty="0"/>
              <a:t> tree)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if(tree==null)   return 0;</a:t>
            </a:r>
          </a:p>
          <a:p>
            <a:r>
              <a:rPr lang="en-US" sz="2000" b="1" dirty="0"/>
              <a:t>   else </a:t>
            </a:r>
            <a:br>
              <a:rPr lang="en-US" sz="2000" b="1" dirty="0"/>
            </a:br>
            <a:r>
              <a:rPr lang="en-US" sz="2000" b="1" dirty="0"/>
              <a:t>   {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numLeft</a:t>
            </a:r>
            <a:r>
              <a:rPr lang="en-US" sz="2000" b="1" dirty="0"/>
              <a:t> = 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tree.getLeft</a:t>
            </a:r>
            <a:r>
              <a:rPr lang="en-US" sz="2000" b="1" dirty="0"/>
              <a:t>());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numRight</a:t>
            </a:r>
            <a:r>
              <a:rPr lang="en-US" sz="2000" b="1" dirty="0"/>
              <a:t> = 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tree.getRight</a:t>
            </a:r>
            <a:r>
              <a:rPr lang="en-US" sz="2000" b="1" dirty="0"/>
              <a:t>());</a:t>
            </a:r>
          </a:p>
          <a:p>
            <a:r>
              <a:rPr lang="en-US" sz="2000" b="1" dirty="0"/>
              <a:t>      if(</a:t>
            </a:r>
            <a:r>
              <a:rPr lang="en-US" sz="2000" b="1" dirty="0" err="1"/>
              <a:t>numLeft</a:t>
            </a:r>
            <a:r>
              <a:rPr lang="en-US" sz="2000" b="1" dirty="0"/>
              <a:t> &gt; </a:t>
            </a:r>
            <a:r>
              <a:rPr lang="en-US" sz="2000" b="1" dirty="0" err="1"/>
              <a:t>numRight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       return 1 + </a:t>
            </a:r>
            <a:r>
              <a:rPr lang="en-US" sz="2000" b="1" dirty="0" err="1"/>
              <a:t>numLeft</a:t>
            </a:r>
            <a:r>
              <a:rPr lang="en-US" sz="2000" b="1" dirty="0"/>
              <a:t>; </a:t>
            </a:r>
          </a:p>
          <a:p>
            <a:r>
              <a:rPr lang="en-US" sz="2000" b="1" dirty="0"/>
              <a:t>      return 1 + </a:t>
            </a:r>
            <a:r>
              <a:rPr lang="en-US" sz="2000" b="1" dirty="0" err="1"/>
              <a:t>numRight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042150" cy="466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getNumLevels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return </a:t>
            </a:r>
            <a:r>
              <a:rPr lang="en-US" sz="2000" b="1" dirty="0" err="1"/>
              <a:t>getNumLevels</a:t>
            </a:r>
            <a:r>
              <a:rPr lang="en-US" sz="2000" b="1" dirty="0"/>
              <a:t>(root);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/>
              <a:t>private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TreeNode</a:t>
            </a:r>
            <a:r>
              <a:rPr lang="en-US" sz="2000" b="1" dirty="0"/>
              <a:t> tree)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if(tree==null)   return 0;</a:t>
            </a:r>
          </a:p>
          <a:p>
            <a:r>
              <a:rPr lang="en-US" sz="2000" b="1" dirty="0"/>
              <a:t>   else </a:t>
            </a:r>
            <a:br>
              <a:rPr lang="en-US" sz="2000" b="1" dirty="0"/>
            </a:br>
            <a:r>
              <a:rPr lang="en-US" sz="2000" b="1" dirty="0"/>
              <a:t>   {</a:t>
            </a:r>
          </a:p>
          <a:p>
            <a:r>
              <a:rPr lang="en-US" sz="2000" b="1" dirty="0"/>
              <a:t>      return </a:t>
            </a:r>
          </a:p>
          <a:p>
            <a:r>
              <a:rPr lang="en-US" sz="2000" b="1" dirty="0"/>
              <a:t>              1 + Math.max(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tree.getLeft</a:t>
            </a:r>
            <a:r>
              <a:rPr lang="en-US" sz="2000" b="1" dirty="0"/>
              <a:t>() , </a:t>
            </a:r>
          </a:p>
          <a:p>
            <a:r>
              <a:rPr lang="en-US" sz="2000" b="1" dirty="0"/>
              <a:t>                                 </a:t>
            </a:r>
            <a:r>
              <a:rPr lang="en-US" sz="2000" b="1" dirty="0" err="1"/>
              <a:t>getNumLevels</a:t>
            </a:r>
            <a:r>
              <a:rPr lang="en-US" sz="2000" b="1" dirty="0"/>
              <a:t>(</a:t>
            </a:r>
            <a:r>
              <a:rPr lang="en-US" sz="2000" b="1" dirty="0" err="1"/>
              <a:t>tree.getRight</a:t>
            </a:r>
            <a:r>
              <a:rPr lang="en-US" sz="2000" b="1" dirty="0"/>
              <a:t>());</a:t>
            </a:r>
          </a:p>
          <a:p>
            <a:r>
              <a:rPr lang="en-US" sz="2000" b="1" dirty="0"/>
              <a:t>   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Processing Tree Nodes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numlevels.java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Binary trees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33400" y="1524000"/>
            <a:ext cx="8153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b="1"/>
              <a:t>public class Node</a:t>
            </a:r>
          </a:p>
          <a:p>
            <a:pPr eaLnBrk="1" hangingPunct="1"/>
            <a:r>
              <a:rPr lang="en-US" b="1"/>
              <a:t>{</a:t>
            </a:r>
          </a:p>
          <a:p>
            <a:pPr eaLnBrk="1" hangingPunct="1"/>
            <a:r>
              <a:rPr lang="en-US" b="1"/>
              <a:t>   private Comparable data;</a:t>
            </a:r>
          </a:p>
          <a:p>
            <a:pPr eaLnBrk="1" hangingPunct="1"/>
            <a:r>
              <a:rPr lang="en-US" b="1"/>
              <a:t>   private Node left;</a:t>
            </a:r>
          </a:p>
          <a:p>
            <a:pPr eaLnBrk="1" hangingPunct="1"/>
            <a:r>
              <a:rPr lang="en-US" b="1"/>
              <a:t>   private Node right;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   public Node(Comparable dat, Node lft, Node rt)</a:t>
            </a:r>
          </a:p>
          <a:p>
            <a:pPr eaLnBrk="1" hangingPunct="1"/>
            <a:r>
              <a:rPr lang="en-US" b="1"/>
              <a:t>   {</a:t>
            </a:r>
          </a:p>
          <a:p>
            <a:pPr eaLnBrk="1" hangingPunct="1"/>
            <a:r>
              <a:rPr lang="en-US" b="1"/>
              <a:t>      data=dat;</a:t>
            </a:r>
          </a:p>
          <a:p>
            <a:pPr eaLnBrk="1" hangingPunct="1"/>
            <a:r>
              <a:rPr lang="en-US" b="1"/>
              <a:t>      left=lft;</a:t>
            </a:r>
          </a:p>
          <a:p>
            <a:pPr eaLnBrk="1" hangingPunct="1"/>
            <a:r>
              <a:rPr lang="en-US" b="1"/>
              <a:t>      right=rt;</a:t>
            </a:r>
          </a:p>
          <a:p>
            <a:pPr eaLnBrk="1" hangingPunct="1"/>
            <a:r>
              <a:rPr lang="en-US" b="1"/>
              <a:t>   }</a:t>
            </a:r>
          </a:p>
          <a:p>
            <a:pPr eaLnBrk="1" hangingPunct="1"/>
            <a:r>
              <a:rPr lang="en-US" b="1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Simple Node Class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MS LineDraw" charset="2"/>
            </a:endParaRP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1143000" y="4572000"/>
            <a:ext cx="69342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A tree node typically has a data</a:t>
            </a:r>
          </a:p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component and a reference to a left child and a reference to a right child.</a:t>
            </a:r>
          </a:p>
        </p:txBody>
      </p:sp>
      <p:sp>
        <p:nvSpPr>
          <p:cNvPr id="21510" name="Rectangle 15"/>
          <p:cNvSpPr>
            <a:spLocks noChangeArrowheads="1"/>
          </p:cNvSpPr>
          <p:nvPr/>
        </p:nvSpPr>
        <p:spPr bwMode="auto">
          <a:xfrm>
            <a:off x="3352800" y="1981200"/>
            <a:ext cx="20574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20"/>
          <p:cNvSpPr>
            <a:spLocks noChangeArrowheads="1"/>
          </p:cNvSpPr>
          <p:nvPr/>
        </p:nvSpPr>
        <p:spPr bwMode="auto">
          <a:xfrm>
            <a:off x="4092575" y="21113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50</a:t>
            </a:r>
          </a:p>
        </p:txBody>
      </p:sp>
      <p:sp>
        <p:nvSpPr>
          <p:cNvPr id="21512" name="Text Box 21"/>
          <p:cNvSpPr txBox="1">
            <a:spLocks noChangeArrowheads="1"/>
          </p:cNvSpPr>
          <p:nvPr/>
        </p:nvSpPr>
        <p:spPr bwMode="auto">
          <a:xfrm>
            <a:off x="2590800" y="36576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1513" name="Text Box 22"/>
          <p:cNvSpPr txBox="1">
            <a:spLocks noChangeArrowheads="1"/>
          </p:cNvSpPr>
          <p:nvPr/>
        </p:nvSpPr>
        <p:spPr bwMode="auto">
          <a:xfrm>
            <a:off x="5334000" y="36576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1514" name="Rectangle 23"/>
          <p:cNvSpPr>
            <a:spLocks noChangeArrowheads="1"/>
          </p:cNvSpPr>
          <p:nvPr/>
        </p:nvSpPr>
        <p:spPr bwMode="auto">
          <a:xfrm>
            <a:off x="3352800" y="27432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24"/>
          <p:cNvSpPr>
            <a:spLocks noChangeArrowheads="1"/>
          </p:cNvSpPr>
          <p:nvPr/>
        </p:nvSpPr>
        <p:spPr bwMode="auto">
          <a:xfrm>
            <a:off x="4419600" y="27432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5"/>
          <p:cNvSpPr>
            <a:spLocks noChangeShapeType="1"/>
          </p:cNvSpPr>
          <p:nvPr/>
        </p:nvSpPr>
        <p:spPr bwMode="auto">
          <a:xfrm flipH="1">
            <a:off x="3276600" y="2971800"/>
            <a:ext cx="609600" cy="762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6"/>
          <p:cNvSpPr>
            <a:spLocks noChangeShapeType="1"/>
          </p:cNvSpPr>
          <p:nvPr/>
        </p:nvSpPr>
        <p:spPr bwMode="auto">
          <a:xfrm>
            <a:off x="4800600" y="2971800"/>
            <a:ext cx="762000" cy="762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Single 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2531" name="Rectangle 1026"/>
          <p:cNvSpPr>
            <a:spLocks noChangeArrowheads="1"/>
          </p:cNvSpPr>
          <p:nvPr/>
        </p:nvSpPr>
        <p:spPr bwMode="auto">
          <a:xfrm>
            <a:off x="914400" y="2133600"/>
            <a:ext cx="67818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public interface Treeable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public Object getValue();</a:t>
            </a:r>
          </a:p>
          <a:p>
            <a:r>
              <a:rPr lang="en-US" b="1"/>
              <a:t>   public Treeable getLeft();</a:t>
            </a:r>
          </a:p>
          <a:p>
            <a:r>
              <a:rPr lang="en-US" b="1"/>
              <a:t>   public Treeable getRight();</a:t>
            </a:r>
          </a:p>
          <a:p>
            <a:r>
              <a:rPr lang="en-US" b="1"/>
              <a:t>   public void setValue(Comparable value);</a:t>
            </a:r>
          </a:p>
          <a:p>
            <a:r>
              <a:rPr lang="en-US" b="1"/>
              <a:t>   public void setLeft(Treeable left);</a:t>
            </a:r>
          </a:p>
          <a:p>
            <a:r>
              <a:rPr lang="en-US" b="1"/>
              <a:t>   public void setRight(Treeable right);</a:t>
            </a:r>
          </a:p>
          <a:p>
            <a:r>
              <a:rPr lang="en-US" b="1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Treeable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Interface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457200"/>
            <a:ext cx="8458200" cy="585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 b="1"/>
              <a:t>public class TreeNode implements Treeable</a:t>
            </a:r>
          </a:p>
          <a:p>
            <a:r>
              <a:rPr lang="en-US" sz="1800" b="1"/>
              <a:t>{</a:t>
            </a:r>
          </a:p>
          <a:p>
            <a:r>
              <a:rPr lang="en-US" sz="1800" b="1"/>
              <a:t>   private Comparable treeNodeValue;</a:t>
            </a:r>
          </a:p>
          <a:p>
            <a:r>
              <a:rPr lang="en-US" sz="1800" b="1"/>
              <a:t>   private TreeNode leftTreeNode;</a:t>
            </a:r>
          </a:p>
          <a:p>
            <a:r>
              <a:rPr lang="en-US" sz="1800" b="1"/>
              <a:t>   private TreeNode rightTreeNode;</a:t>
            </a:r>
          </a:p>
          <a:p>
            <a:endParaRPr lang="en-US" sz="1800" b="1"/>
          </a:p>
          <a:p>
            <a:r>
              <a:rPr lang="en-US" sz="1800" b="1"/>
              <a:t>   public TreeNode( ){</a:t>
            </a:r>
          </a:p>
          <a:p>
            <a:r>
              <a:rPr lang="en-US" sz="1800" b="1"/>
              <a:t>      treeNodeValue = null;</a:t>
            </a:r>
          </a:p>
          <a:p>
            <a:r>
              <a:rPr lang="en-US" sz="1800" b="1"/>
              <a:t>      leftTreeNode = null;</a:t>
            </a:r>
          </a:p>
          <a:p>
            <a:r>
              <a:rPr lang="en-US" sz="1800" b="1"/>
              <a:t>      rightTreeNode = null;</a:t>
            </a:r>
          </a:p>
          <a:p>
            <a:r>
              <a:rPr lang="en-US" sz="1800" b="1"/>
              <a:t>   }</a:t>
            </a:r>
          </a:p>
          <a:p>
            <a:endParaRPr lang="en-US" sz="1800" b="1"/>
          </a:p>
          <a:p>
            <a:r>
              <a:rPr lang="en-US" sz="1800" b="1"/>
              <a:t>   public TreeNode(Comparable value, TreeNode left, TreeNode right){</a:t>
            </a:r>
          </a:p>
          <a:p>
            <a:r>
              <a:rPr lang="en-US" sz="1800" b="1"/>
              <a:t>      treeNodeValue = value;</a:t>
            </a:r>
          </a:p>
          <a:p>
            <a:r>
              <a:rPr lang="en-US" sz="1800" b="1"/>
              <a:t>      leftTreeNode = left;</a:t>
            </a:r>
          </a:p>
          <a:p>
            <a:r>
              <a:rPr lang="en-US" sz="1800" b="1"/>
              <a:t>      rightTreeNode = right;</a:t>
            </a:r>
          </a:p>
          <a:p>
            <a:r>
              <a:rPr lang="en-US" sz="1800" b="1"/>
              <a:t>   }</a:t>
            </a:r>
          </a:p>
          <a:p>
            <a:r>
              <a:rPr lang="en-US" sz="1800" b="1"/>
              <a:t>   </a:t>
            </a:r>
          </a:p>
          <a:p>
            <a:r>
              <a:rPr lang="en-US" sz="1800" b="1"/>
              <a:t>   //other methods not shown  </a:t>
            </a:r>
          </a:p>
          <a:p>
            <a:r>
              <a:rPr lang="en-US" sz="1800" b="1"/>
              <a:t>  //refer to the Treeable interface</a:t>
            </a:r>
          </a:p>
          <a:p>
            <a:r>
              <a:rPr lang="en-US" sz="1800" b="1"/>
              <a:t>} </a:t>
            </a:r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4876800" y="4343400"/>
            <a:ext cx="4038600" cy="1806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 b="1" i="1">
                <a:solidFill>
                  <a:srgbClr val="CC3300"/>
                </a:solidFill>
              </a:rPr>
              <a:t>This TreeNode class is similar to the AP TreeNode.</a:t>
            </a:r>
          </a:p>
          <a:p>
            <a:endParaRPr lang="en-US" sz="1400" b="1" i="1">
              <a:solidFill>
                <a:srgbClr val="CC3300"/>
              </a:solidFill>
            </a:endParaRPr>
          </a:p>
          <a:p>
            <a:r>
              <a:rPr lang="en-US" sz="1400" b="1" i="1">
                <a:solidFill>
                  <a:srgbClr val="CC3300"/>
                </a:solidFill>
              </a:rPr>
              <a:t>You can obtain the official AP TreeNode class from the college board website.  You will be provided with a copy of the AP TreeNode class when you take the AP Computer Science AB exam.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524000"/>
            <a:ext cx="373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TreeNode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/>
            </a:r>
            <a:b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Class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2286000"/>
            <a:ext cx="8915400" cy="2592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b="1"/>
              <a:t>Treeable node = new TreeNode("10", null,null);</a:t>
            </a:r>
          </a:p>
          <a:p>
            <a:r>
              <a:rPr lang="en-US" sz="2800" b="1"/>
              <a:t>out.println(node.getValue());</a:t>
            </a:r>
          </a:p>
          <a:p>
            <a:r>
              <a:rPr lang="en-US" sz="2800" b="1"/>
              <a:t>out.println(node.getLeft());</a:t>
            </a:r>
          </a:p>
          <a:p>
            <a:r>
              <a:rPr lang="en-US" sz="2800" b="1"/>
              <a:t>out.println(node.getRight());</a:t>
            </a:r>
          </a:p>
          <a:p>
            <a:endParaRPr lang="en-US" sz="2800" b="1"/>
          </a:p>
          <a:p>
            <a:endParaRPr lang="en-US"/>
          </a:p>
        </p:txBody>
      </p: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6934200" y="32766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>10</a:t>
            </a:r>
            <a:br>
              <a:rPr lang="en-US" sz="3200" b="1"/>
            </a:br>
            <a:r>
              <a:rPr lang="en-US" sz="3200" b="1"/>
              <a:t>null</a:t>
            </a:r>
            <a:br>
              <a:rPr lang="en-US" sz="3200" b="1"/>
            </a:br>
            <a:r>
              <a:rPr lang="en-US" sz="3200" b="1"/>
              <a:t>null</a:t>
            </a:r>
          </a:p>
        </p:txBody>
      </p:sp>
      <p:sp>
        <p:nvSpPr>
          <p:cNvPr id="24582" name="Rectangle 14"/>
          <p:cNvSpPr>
            <a:spLocks noChangeArrowheads="1"/>
          </p:cNvSpPr>
          <p:nvPr/>
        </p:nvSpPr>
        <p:spPr bwMode="auto">
          <a:xfrm>
            <a:off x="3505200" y="4343400"/>
            <a:ext cx="20574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19"/>
          <p:cNvSpPr>
            <a:spLocks noChangeArrowheads="1"/>
          </p:cNvSpPr>
          <p:nvPr/>
        </p:nvSpPr>
        <p:spPr bwMode="auto">
          <a:xfrm>
            <a:off x="4244975" y="44735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4584" name="Text Box 20"/>
          <p:cNvSpPr txBox="1">
            <a:spLocks noChangeArrowheads="1"/>
          </p:cNvSpPr>
          <p:nvPr/>
        </p:nvSpPr>
        <p:spPr bwMode="auto">
          <a:xfrm>
            <a:off x="2743200" y="60198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4585" name="Text Box 21"/>
          <p:cNvSpPr txBox="1">
            <a:spLocks noChangeArrowheads="1"/>
          </p:cNvSpPr>
          <p:nvPr/>
        </p:nvSpPr>
        <p:spPr bwMode="auto">
          <a:xfrm>
            <a:off x="5486400" y="601980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4586" name="Rectangle 22"/>
          <p:cNvSpPr>
            <a:spLocks noChangeArrowheads="1"/>
          </p:cNvSpPr>
          <p:nvPr/>
        </p:nvSpPr>
        <p:spPr bwMode="auto">
          <a:xfrm>
            <a:off x="3505200" y="5105400"/>
            <a:ext cx="977900" cy="673100"/>
          </a:xfrm>
          <a:prstGeom prst="rect">
            <a:avLst/>
          </a:prstGeom>
          <a:solidFill>
            <a:srgbClr val="339966">
              <a:alpha val="47058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23"/>
          <p:cNvSpPr>
            <a:spLocks noChangeArrowheads="1"/>
          </p:cNvSpPr>
          <p:nvPr/>
        </p:nvSpPr>
        <p:spPr bwMode="auto">
          <a:xfrm>
            <a:off x="4572000" y="5105400"/>
            <a:ext cx="977900" cy="673100"/>
          </a:xfrm>
          <a:prstGeom prst="rect">
            <a:avLst/>
          </a:prstGeom>
          <a:solidFill>
            <a:srgbClr val="3366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24"/>
          <p:cNvSpPr>
            <a:spLocks noChangeShapeType="1"/>
          </p:cNvSpPr>
          <p:nvPr/>
        </p:nvSpPr>
        <p:spPr bwMode="auto">
          <a:xfrm flipH="1">
            <a:off x="3276600" y="5486400"/>
            <a:ext cx="533400" cy="609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>
            <a:off x="5257800" y="5486400"/>
            <a:ext cx="609600" cy="609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Creating a Single</a:t>
            </a:r>
            <a:b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TreeNode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1340</Words>
  <Application>Microsoft Office PowerPoint</Application>
  <PresentationFormat>On-screen Show (4:3)</PresentationFormat>
  <Paragraphs>507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subject>Binary Trees</dc:subject>
  <dc:creator>A+ Computer Science</dc:creator>
  <cp:keywords>www.apluscompsci.com</cp:keywords>
  <dc:description>Binary Trees_x000d_
©A+ Computer Science_x000d_
www.apluscompsci.com</dc:description>
  <cp:lastModifiedBy>jrr</cp:lastModifiedBy>
  <cp:revision>421</cp:revision>
  <cp:lastPrinted>2000-11-07T14:58:20Z</cp:lastPrinted>
  <dcterms:created xsi:type="dcterms:W3CDTF">2000-01-19T01:43:11Z</dcterms:created>
  <dcterms:modified xsi:type="dcterms:W3CDTF">2016-09-01T02:56:07Z</dcterms:modified>
  <cp:category>www.apluscompsci.com</cp:category>
</cp:coreProperties>
</file>