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2" r:id="rId2"/>
    <p:sldId id="258" r:id="rId3"/>
    <p:sldId id="284" r:id="rId4"/>
    <p:sldId id="280" r:id="rId5"/>
    <p:sldId id="285" r:id="rId6"/>
    <p:sldId id="281" r:id="rId7"/>
    <p:sldId id="292" r:id="rId8"/>
    <p:sldId id="286" r:id="rId9"/>
    <p:sldId id="259" r:id="rId10"/>
    <p:sldId id="260" r:id="rId11"/>
    <p:sldId id="261" r:id="rId12"/>
    <p:sldId id="287" r:id="rId13"/>
    <p:sldId id="288" r:id="rId14"/>
    <p:sldId id="289" r:id="rId15"/>
    <p:sldId id="276" r:id="rId16"/>
    <p:sldId id="263" r:id="rId17"/>
    <p:sldId id="265" r:id="rId18"/>
    <p:sldId id="277" r:id="rId19"/>
    <p:sldId id="303" r:id="rId20"/>
    <p:sldId id="293" r:id="rId21"/>
    <p:sldId id="295" r:id="rId22"/>
    <p:sldId id="296" r:id="rId23"/>
    <p:sldId id="297" r:id="rId24"/>
    <p:sldId id="305" r:id="rId25"/>
    <p:sldId id="299" r:id="rId26"/>
    <p:sldId id="306" r:id="rId27"/>
    <p:sldId id="304" r:id="rId28"/>
    <p:sldId id="30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66"/>
    <a:srgbClr val="000099"/>
    <a:srgbClr val="FF33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0929"/>
  </p:normalViewPr>
  <p:slideViewPr>
    <p:cSldViewPr>
      <p:cViewPr>
        <p:scale>
          <a:sx n="66" d="100"/>
          <a:sy n="66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9A3D55-4C77-4D10-B2DF-53598B6D7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97F5D9-6ACA-403A-A376-ECB651C2B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10259-A304-4F3B-B168-A5B8DCEF45A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3A186-DAEC-4012-9728-C0BAB0D6D0A6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67728-F08A-409D-A539-9102467CB01D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1B97F-F4D0-4EE8-AF68-5F3C20F39BF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83E2B-E353-4569-95CC-E3E527B2F26A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9A4E0-7DA5-47D3-A1B0-28B1B81BC2BB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D466B7-2081-495D-9C0A-7DFFC89E2081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9172E-4A07-4DD1-AE9F-702750FE520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455E2-9FD5-49F8-BFEE-83ABB869FB6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07D5E-23F7-4158-B72B-31A269D7F96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FD725-CF73-455A-85F3-A5D69D9F6FB5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0C078-D2AF-492D-BC5C-6ADDF8715C2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FB969-E00A-40C0-942C-AB6CE3546272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F768C-A8C5-4D5E-B4E2-94729C6299C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2B76D-181F-44C2-9C5B-42ECFF9C706A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BDE0A-198A-4423-98BF-5C7713F7573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6C96E-6539-46F1-A410-17A343E2CA8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84F2-BCF4-449D-988C-07166BC0A6B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93262-D3DA-4994-9FFB-CEB215FC4194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E2A0F-EE72-4CE4-8B70-7EB16A4D820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106AF-703D-4F15-962C-17B57D73310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4755F1-BC5A-4B1B-8747-831A01C8040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F2E6B-9FDE-4BB2-BF28-ABA73E2B4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CC75A-4208-4083-A969-3BF523ED7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4803D-CE9D-4F16-8D04-B79799F02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6851-C9BE-4D05-B479-2CF583D8F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F3B72-1472-4810-81A7-3BB11672E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AB9C-D998-4AF7-AC72-CC24BC210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CC073-E51C-4F87-97F4-A1252D84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1567D-AD3E-4D81-9ADC-A9C7D1439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40B1F-6C59-4591-B02B-AC4506D57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DEBFA-3405-474D-A523-AE8C5B74D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8D7CD-AB90-46C6-A8CD-CA498F57C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896A458F-C8C2-44D3-A85A-D6C3FEC83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HEAPS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524000" y="3938588"/>
            <a:ext cx="5761038" cy="17478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left = i*2+1 		right=i*2+2</a:t>
            </a:r>
          </a:p>
          <a:p>
            <a:endParaRPr lang="en-US" sz="2800">
              <a:solidFill>
                <a:schemeClr val="accent2"/>
              </a:solidFill>
            </a:endParaRPr>
          </a:p>
          <a:p>
            <a:r>
              <a:rPr lang="en-US" sz="2800">
                <a:solidFill>
                  <a:schemeClr val="accent2"/>
                </a:solidFill>
              </a:rPr>
              <a:t>left child of root = [0 *2 + 1]</a:t>
            </a:r>
          </a:p>
          <a:p>
            <a:r>
              <a:rPr lang="en-US" sz="2800">
                <a:solidFill>
                  <a:schemeClr val="accent2"/>
                </a:solidFill>
              </a:rPr>
              <a:t>right child of root = [0 *2 + 2]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1371600" y="22098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root</a:t>
            </a:r>
          </a:p>
        </p:txBody>
      </p:sp>
      <p:graphicFrame>
        <p:nvGraphicFramePr>
          <p:cNvPr id="29704" name="Group 8"/>
          <p:cNvGraphicFramePr>
            <a:graphicFrameLocks noGrp="1"/>
          </p:cNvGraphicFramePr>
          <p:nvPr/>
        </p:nvGraphicFramePr>
        <p:xfrm>
          <a:off x="1371600" y="2667000"/>
          <a:ext cx="6019800" cy="584200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heap?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7580313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The easiest way to add a new item to a </a:t>
            </a:r>
          </a:p>
          <a:p>
            <a:r>
              <a:rPr lang="en-US" sz="2800"/>
              <a:t>heap implemented with an array is to</a:t>
            </a:r>
            <a:br>
              <a:rPr lang="en-US" sz="2800"/>
            </a:br>
            <a:r>
              <a:rPr lang="en-US" sz="2800"/>
              <a:t>add the new value at the end of the array</a:t>
            </a:r>
            <a:br>
              <a:rPr lang="en-US" sz="2800"/>
            </a:br>
            <a:r>
              <a:rPr lang="en-US" sz="2800"/>
              <a:t>and then move the new item up the tree </a:t>
            </a:r>
          </a:p>
          <a:p>
            <a:r>
              <a:rPr lang="en-US" sz="2800"/>
              <a:t>as far as it needs to go.</a:t>
            </a:r>
          </a:p>
          <a:p>
            <a:endParaRPr lang="en-US" sz="2800"/>
          </a:p>
          <a:p>
            <a:r>
              <a:rPr lang="en-US" sz="2800"/>
              <a:t>add will use swapUp to restructure</a:t>
            </a:r>
          </a:p>
          <a:p>
            <a:r>
              <a:rPr lang="en-US" sz="2800"/>
              <a:t>the tree so that it remains a heap.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to a heap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3886200" y="22860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3124200" y="28194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5146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3581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4648200" y="2743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4343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657600" y="1752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root</a:t>
            </a:r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5105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914400" y="42672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root</a:t>
            </a:r>
          </a:p>
        </p:txBody>
      </p:sp>
      <p:graphicFrame>
        <p:nvGraphicFramePr>
          <p:cNvPr id="62498" name="Group 34"/>
          <p:cNvGraphicFramePr>
            <a:graphicFrameLocks noGrp="1"/>
          </p:cNvGraphicFramePr>
          <p:nvPr/>
        </p:nvGraphicFramePr>
        <p:xfrm>
          <a:off x="914400" y="4724400"/>
          <a:ext cx="7023100" cy="584200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to a heap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886200" y="22860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3124200" y="28194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25146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581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4648200" y="2743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4343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657600" y="1752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root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5105400" y="3352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5612" name="Text Box 32"/>
          <p:cNvSpPr txBox="1">
            <a:spLocks noChangeArrowheads="1"/>
          </p:cNvSpPr>
          <p:nvPr/>
        </p:nvSpPr>
        <p:spPr bwMode="auto">
          <a:xfrm>
            <a:off x="914400" y="42672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root</a:t>
            </a:r>
          </a:p>
        </p:txBody>
      </p:sp>
      <p:graphicFrame>
        <p:nvGraphicFramePr>
          <p:cNvPr id="63521" name="Group 33"/>
          <p:cNvGraphicFramePr>
            <a:graphicFrameLocks noGrp="1"/>
          </p:cNvGraphicFramePr>
          <p:nvPr/>
        </p:nvGraphicFramePr>
        <p:xfrm>
          <a:off x="914400" y="4724400"/>
          <a:ext cx="7023100" cy="584200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to a heap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11"/>
          <p:cNvSpPr txBox="1">
            <a:spLocks noChangeArrowheads="1"/>
          </p:cNvSpPr>
          <p:nvPr/>
        </p:nvSpPr>
        <p:spPr bwMode="auto">
          <a:xfrm>
            <a:off x="1295400" y="1219200"/>
            <a:ext cx="67056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/>
          </a:p>
          <a:p>
            <a:r>
              <a:rPr lang="en-US" sz="2800"/>
              <a:t>int bot = length-1</a:t>
            </a:r>
          </a:p>
          <a:p>
            <a:r>
              <a:rPr lang="en-US" sz="2800"/>
              <a:t>while( bot&gt;0 )</a:t>
            </a:r>
          </a:p>
          <a:p>
            <a:r>
              <a:rPr lang="en-US" sz="2800"/>
              <a:t>{</a:t>
            </a:r>
          </a:p>
          <a:p>
            <a:r>
              <a:rPr lang="en-US" sz="2800"/>
              <a:t>    int parent = (bot-1)/2</a:t>
            </a:r>
          </a:p>
          <a:p>
            <a:r>
              <a:rPr lang="en-US" sz="2800"/>
              <a:t>    if list[parent] &lt; list[bot]</a:t>
            </a:r>
          </a:p>
          <a:p>
            <a:r>
              <a:rPr lang="en-US" sz="2800"/>
              <a:t>       swap list[parent] and list[bot]</a:t>
            </a:r>
          </a:p>
          <a:p>
            <a:r>
              <a:rPr lang="en-US" sz="2800"/>
              <a:t>       bot = parent</a:t>
            </a:r>
          </a:p>
          <a:p>
            <a:r>
              <a:rPr lang="en-US" sz="2800"/>
              <a:t>   else  </a:t>
            </a:r>
          </a:p>
          <a:p>
            <a:r>
              <a:rPr lang="en-US" sz="2800"/>
              <a:t>       stop </a:t>
            </a:r>
          </a:p>
          <a:p>
            <a:r>
              <a:rPr lang="en-US" sz="280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to a heap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7724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swapUp starts access at the bottom of tree</a:t>
            </a:r>
            <a:endParaRPr lang="en-US" sz="1800">
              <a:solidFill>
                <a:srgbClr val="FF3300"/>
              </a:solidFill>
            </a:endParaRPr>
          </a:p>
          <a:p>
            <a:endParaRPr lang="en-US" sz="1800">
              <a:solidFill>
                <a:srgbClr val="FF3300"/>
              </a:solidFill>
            </a:endParaRPr>
          </a:p>
          <a:p>
            <a:r>
              <a:rPr lang="en-US" sz="1800"/>
              <a:t>swapUp checks to see that the bottom index has not </a:t>
            </a:r>
          </a:p>
          <a:p>
            <a:r>
              <a:rPr lang="en-US" sz="1800"/>
              <a:t>gone past the root of tree.   The root is at index position 0.</a:t>
            </a:r>
          </a:p>
          <a:p>
            <a:endParaRPr lang="en-US" sz="1800"/>
          </a:p>
          <a:p>
            <a:r>
              <a:rPr lang="en-US" sz="1800"/>
              <a:t>Next, locate bottom’s parent = (bot–1) / 2.</a:t>
            </a:r>
          </a:p>
          <a:p>
            <a:endParaRPr lang="en-US" sz="1800"/>
          </a:p>
          <a:p>
            <a:r>
              <a:rPr lang="en-US" sz="1800"/>
              <a:t>Check if bottom is larger than its parent</a:t>
            </a:r>
          </a:p>
          <a:p>
            <a:r>
              <a:rPr lang="en-US" sz="1800"/>
              <a:t>   If it is  </a:t>
            </a:r>
            <a:r>
              <a:rPr lang="en-US" sz="1800">
                <a:sym typeface="Wingdings" pitchFamily="2" charset="2"/>
              </a:rPr>
              <a:t></a:t>
            </a:r>
            <a:r>
              <a:rPr lang="en-US" sz="1800"/>
              <a:t>     swap bottom and parent</a:t>
            </a:r>
          </a:p>
          <a:p>
            <a:endParaRPr lang="en-US" sz="1800"/>
          </a:p>
          <a:p>
            <a:r>
              <a:rPr lang="en-US" sz="1800"/>
              <a:t>Finally, set bottom to parent and start the process over.</a:t>
            </a:r>
          </a:p>
        </p:txBody>
      </p:sp>
      <p:sp>
        <p:nvSpPr>
          <p:cNvPr id="27653" name="Text Box 42"/>
          <p:cNvSpPr txBox="1">
            <a:spLocks noChangeArrowheads="1"/>
          </p:cNvSpPr>
          <p:nvPr/>
        </p:nvSpPr>
        <p:spPr bwMode="auto">
          <a:xfrm>
            <a:off x="685800" y="5486400"/>
            <a:ext cx="76200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This method can be written iteratively or recursively.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Adding to a heap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80010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you remove from a Heap, you are taking off</a:t>
            </a:r>
          </a:p>
          <a:p>
            <a:r>
              <a:rPr lang="en-US"/>
              <a:t>the largest value or value with the highest priority.</a:t>
            </a:r>
          </a:p>
          <a:p>
            <a:endParaRPr lang="en-US"/>
          </a:p>
          <a:p>
            <a:r>
              <a:rPr lang="en-US"/>
              <a:t>You just take the top value off and save it.</a:t>
            </a:r>
          </a:p>
          <a:p>
            <a:r>
              <a:rPr lang="en-US"/>
              <a:t/>
            </a:r>
            <a:br>
              <a:rPr lang="en-US"/>
            </a:br>
            <a:r>
              <a:rPr lang="en-US"/>
              <a:t>Next, you move the last item in the tree to the root</a:t>
            </a:r>
          </a:p>
          <a:p>
            <a:r>
              <a:rPr lang="en-US"/>
              <a:t>and move the new root down the tree as far as it </a:t>
            </a:r>
          </a:p>
          <a:p>
            <a:r>
              <a:rPr lang="en-US"/>
              <a:t>can go.</a:t>
            </a:r>
          </a:p>
          <a:p>
            <a:endParaRPr lang="en-US"/>
          </a:p>
          <a:p>
            <a:r>
              <a:rPr lang="en-US"/>
              <a:t>remove will use swapDown to restructure the tree</a:t>
            </a:r>
          </a:p>
          <a:p>
            <a:r>
              <a:rPr lang="en-US"/>
              <a:t>so it remains a heap.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Removing from a heap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7010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int root=0;</a:t>
            </a:r>
          </a:p>
          <a:p>
            <a:r>
              <a:rPr lang="en-US" sz="2000"/>
              <a:t>while(root&lt;list.size())</a:t>
            </a:r>
          </a:p>
          <a:p>
            <a:endParaRPr lang="en-US" sz="2000"/>
          </a:p>
          <a:p>
            <a:r>
              <a:rPr lang="en-US" sz="2000"/>
              <a:t>   define max and left and right indexes</a:t>
            </a:r>
          </a:p>
          <a:p>
            <a:endParaRPr lang="en-US" sz="2000"/>
          </a:p>
          <a:p>
            <a:r>
              <a:rPr lang="en-US" sz="2000"/>
              <a:t>   if left child exists</a:t>
            </a:r>
          </a:p>
          <a:p>
            <a:r>
              <a:rPr lang="en-US" sz="2000"/>
              <a:t>       if right child exists</a:t>
            </a:r>
          </a:p>
          <a:p>
            <a:r>
              <a:rPr lang="en-US" sz="2000"/>
              <a:t>            find max</a:t>
            </a:r>
          </a:p>
          <a:p>
            <a:r>
              <a:rPr lang="en-US" sz="2000"/>
              <a:t>       else</a:t>
            </a:r>
          </a:p>
          <a:p>
            <a:r>
              <a:rPr lang="en-US" sz="2000"/>
              <a:t>            max is left</a:t>
            </a:r>
          </a:p>
          <a:p>
            <a:r>
              <a:rPr lang="en-US" sz="2000"/>
              <a:t>    else   stop</a:t>
            </a:r>
          </a:p>
          <a:p>
            <a:r>
              <a:rPr lang="en-US" sz="2000"/>
              <a:t>   </a:t>
            </a:r>
          </a:p>
          <a:p>
            <a:r>
              <a:rPr lang="en-US" sz="2000"/>
              <a:t>    if max &gt; root</a:t>
            </a:r>
          </a:p>
          <a:p>
            <a:r>
              <a:rPr lang="en-US" sz="2000"/>
              <a:t>	swap</a:t>
            </a:r>
          </a:p>
          <a:p>
            <a:r>
              <a:rPr lang="en-US" sz="2000"/>
              <a:t>            root = max</a:t>
            </a:r>
          </a:p>
          <a:p>
            <a:r>
              <a:rPr lang="en-US" sz="2000"/>
              <a:t>    else  stop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Removing from a heap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694372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swapDown starts access at the root</a:t>
            </a:r>
          </a:p>
          <a:p>
            <a:endParaRPr lang="en-US" sz="1800"/>
          </a:p>
          <a:p>
            <a:r>
              <a:rPr lang="en-US" sz="1800"/>
              <a:t>swapDown first generates the index values of the root’s </a:t>
            </a:r>
          </a:p>
          <a:p>
            <a:r>
              <a:rPr lang="en-US" sz="1800"/>
              <a:t>children.         </a:t>
            </a:r>
            <a:r>
              <a:rPr lang="en-US" sz="1800">
                <a:solidFill>
                  <a:srgbClr val="FF3300"/>
                </a:solidFill>
              </a:rPr>
              <a:t>root * 2 + 1        root * 2 + 2</a:t>
            </a:r>
          </a:p>
          <a:p>
            <a:endParaRPr lang="en-US" sz="1800">
              <a:solidFill>
                <a:srgbClr val="FF3300"/>
              </a:solidFill>
            </a:endParaRPr>
          </a:p>
          <a:p>
            <a:r>
              <a:rPr lang="en-US" sz="1800"/>
              <a:t>Make sure root is less than bottom</a:t>
            </a:r>
          </a:p>
          <a:p>
            <a:r>
              <a:rPr lang="en-US" sz="1800"/>
              <a:t>Find the largest child</a:t>
            </a:r>
          </a:p>
          <a:p>
            <a:r>
              <a:rPr lang="en-US" sz="1800"/>
              <a:t>Determine if largest child is larger than root</a:t>
            </a:r>
          </a:p>
          <a:p>
            <a:r>
              <a:rPr lang="en-US" sz="1800"/>
              <a:t>    If it is  </a:t>
            </a:r>
            <a:r>
              <a:rPr lang="en-US" sz="1800">
                <a:sym typeface="Wingdings" pitchFamily="2" charset="2"/>
              </a:rPr>
              <a:t></a:t>
            </a:r>
            <a:r>
              <a:rPr lang="en-US" sz="1800"/>
              <a:t>     swap largest child and root</a:t>
            </a:r>
          </a:p>
          <a:p>
            <a:endParaRPr lang="en-US" sz="1800"/>
          </a:p>
          <a:p>
            <a:r>
              <a:rPr lang="en-US" sz="1800"/>
              <a:t>Root is set to the index of the largest child and the process</a:t>
            </a:r>
          </a:p>
          <a:p>
            <a:r>
              <a:rPr lang="en-US" sz="1800"/>
              <a:t>starts over again.</a:t>
            </a:r>
          </a:p>
          <a:p>
            <a:endParaRPr lang="en-US" sz="1800"/>
          </a:p>
        </p:txBody>
      </p:sp>
      <p:sp>
        <p:nvSpPr>
          <p:cNvPr id="30725" name="Text Box 12"/>
          <p:cNvSpPr txBox="1">
            <a:spLocks noChangeArrowheads="1"/>
          </p:cNvSpPr>
          <p:nvPr/>
        </p:nvSpPr>
        <p:spPr bwMode="auto">
          <a:xfrm>
            <a:off x="685800" y="5486400"/>
            <a:ext cx="76200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This method can be written iteratively or recursively.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Removing from a heap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990600" y="1600200"/>
            <a:ext cx="70199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heap is essentially an array-based</a:t>
            </a:r>
          </a:p>
          <a:p>
            <a:r>
              <a:rPr lang="en-US" sz="2800" dirty="0"/>
              <a:t>binary tree with either the biggest </a:t>
            </a:r>
          </a:p>
          <a:p>
            <a:r>
              <a:rPr lang="en-US" sz="2800" dirty="0"/>
              <a:t>or smallest element at the root.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heap?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00400"/>
            <a:ext cx="40195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85800" y="1676400"/>
            <a:ext cx="8153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 PriorityQueue is a queue structure that organizes the data inside by the natural ordering or by some specified</a:t>
            </a:r>
          </a:p>
          <a:p>
            <a:r>
              <a:rPr lang="en-US" sz="2800"/>
              <a:t>criteria.</a:t>
            </a:r>
          </a:p>
          <a:p>
            <a:endParaRPr lang="en-US" sz="2800"/>
          </a:p>
          <a:p>
            <a:r>
              <a:rPr lang="en-US" sz="2800"/>
              <a:t>The Java PriorityQueue is a min heap</a:t>
            </a:r>
          </a:p>
          <a:p>
            <a:r>
              <a:rPr lang="en-US" sz="2800"/>
              <a:t>as it removes the smallest items first.</a:t>
            </a:r>
          </a:p>
          <a:p>
            <a:endParaRPr lang="en-US" sz="2800"/>
          </a:p>
          <a:p>
            <a:r>
              <a:rPr lang="en-US" sz="2800"/>
              <a:t>The Java PriorityQueue stores Comparables.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Priority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70658" name="Group 2"/>
          <p:cNvGraphicFramePr>
            <a:graphicFrameLocks noGrp="1"/>
          </p:cNvGraphicFramePr>
          <p:nvPr/>
        </p:nvGraphicFramePr>
        <p:xfrm>
          <a:off x="609600" y="533400"/>
          <a:ext cx="8077200" cy="4400551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PriorityQueue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pQueue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and returns min priority 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peek()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min item with no 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pQueue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to see if the pQueue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1534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PriorityQueue&lt;Integer&gt; pQueue;</a:t>
            </a:r>
          </a:p>
          <a:p>
            <a:r>
              <a:rPr lang="en-US" sz="2800"/>
              <a:t>pQueue = new PriorityQueue&lt;Integer&gt;();</a:t>
            </a:r>
            <a:br>
              <a:rPr lang="en-US" sz="2800"/>
            </a:br>
            <a:endParaRPr lang="en-US" sz="2800"/>
          </a:p>
          <a:p>
            <a:r>
              <a:rPr lang="en-US" sz="2800"/>
              <a:t>pQueue.add(11);</a:t>
            </a:r>
          </a:p>
          <a:p>
            <a:r>
              <a:rPr lang="en-US" sz="2800"/>
              <a:t>pQueue.add(10);</a:t>
            </a:r>
          </a:p>
          <a:p>
            <a:r>
              <a:rPr lang="en-US" sz="2800"/>
              <a:t>pQueue.add(7);</a:t>
            </a:r>
          </a:p>
          <a:p>
            <a:r>
              <a:rPr lang="en-US" sz="2800"/>
              <a:t>out.println(pQueue);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553200" y="3200400"/>
            <a:ext cx="2362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[7, 11, 10]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Priority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0772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PriorityQueue&lt;Integer&gt; pQueue;</a:t>
            </a:r>
          </a:p>
          <a:p>
            <a:r>
              <a:rPr lang="en-US" sz="2800"/>
              <a:t>pQueue = new PriorityQueue&lt;Integer&gt;();</a:t>
            </a:r>
            <a:br>
              <a:rPr lang="en-US" sz="2800"/>
            </a:br>
            <a:endParaRPr lang="en-US" sz="2800"/>
          </a:p>
          <a:p>
            <a:r>
              <a:rPr lang="en-US" sz="2800"/>
              <a:t>pQueue.add(11);</a:t>
            </a:r>
          </a:p>
          <a:p>
            <a:r>
              <a:rPr lang="en-US" sz="2800"/>
              <a:t>pQueue.add(10);</a:t>
            </a:r>
          </a:p>
          <a:p>
            <a:r>
              <a:rPr lang="en-US" sz="2800"/>
              <a:t>pQueue.add(7);</a:t>
            </a:r>
          </a:p>
          <a:p>
            <a:r>
              <a:rPr lang="en-US" sz="2800"/>
              <a:t>out.println(pQueue); out.println(pQueue.remove());</a:t>
            </a:r>
          </a:p>
          <a:p>
            <a:r>
              <a:rPr lang="en-US" sz="2800"/>
              <a:t>out.println(pQueue);</a:t>
            </a:r>
          </a:p>
          <a:p>
            <a:endParaRPr lang="en-US" sz="2800"/>
          </a:p>
          <a:p>
            <a:endParaRPr lang="en-US" sz="280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6553200" y="3200400"/>
            <a:ext cx="23622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[7, 11, 10]</a:t>
            </a:r>
            <a:br>
              <a:rPr lang="en-US" sz="3200"/>
            </a:br>
            <a:r>
              <a:rPr lang="en-US" sz="3200"/>
              <a:t>7</a:t>
            </a:r>
            <a:br>
              <a:rPr lang="en-US" sz="3200"/>
            </a:br>
            <a:r>
              <a:rPr lang="en-US" sz="3200"/>
              <a:t>[10, 11]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Priority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pqadd.java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pqremove.java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0772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PriorityQueue&lt;Integer&gt; pQueue;</a:t>
            </a:r>
          </a:p>
          <a:p>
            <a:r>
              <a:rPr lang="en-US" sz="2800"/>
              <a:t>pQueue = new PriorityQueue&lt;Integer&gt;();</a:t>
            </a:r>
            <a:br>
              <a:rPr lang="en-US" sz="2800"/>
            </a:br>
            <a:endParaRPr lang="en-US" sz="2800"/>
          </a:p>
          <a:p>
            <a:r>
              <a:rPr lang="en-US" sz="2800"/>
              <a:t>pQueue.add(11);</a:t>
            </a:r>
          </a:p>
          <a:p>
            <a:r>
              <a:rPr lang="en-US" sz="2800"/>
              <a:t>pQueue.add(10);</a:t>
            </a:r>
          </a:p>
          <a:p>
            <a:r>
              <a:rPr lang="en-US" sz="2800"/>
              <a:t>pQueue.add(7);</a:t>
            </a:r>
          </a:p>
          <a:p>
            <a:endParaRPr lang="en-US" sz="2800"/>
          </a:p>
          <a:p>
            <a:r>
              <a:rPr lang="en-US" sz="2800"/>
              <a:t>while(!pQueue.isEmpty())</a:t>
            </a:r>
          </a:p>
          <a:p>
            <a:r>
              <a:rPr lang="en-US" sz="2800"/>
              <a:t>{</a:t>
            </a:r>
          </a:p>
          <a:p>
            <a:r>
              <a:rPr lang="en-US" sz="2800"/>
              <a:t>   out.println(pQueue.remove());</a:t>
            </a:r>
          </a:p>
          <a:p>
            <a:r>
              <a:rPr lang="en-US" sz="2800"/>
              <a:t>}</a:t>
            </a:r>
          </a:p>
          <a:p>
            <a:endParaRPr lang="en-US" sz="280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553200" y="3200400"/>
            <a:ext cx="23622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ctr">
              <a:spcBef>
                <a:spcPct val="50000"/>
              </a:spcBef>
            </a:pPr>
            <a:r>
              <a:rPr lang="en-US" sz="3200"/>
              <a:t>7</a:t>
            </a:r>
            <a:br>
              <a:rPr lang="en-US" sz="3200"/>
            </a:br>
            <a:r>
              <a:rPr lang="en-US" sz="3200"/>
              <a:t>10</a:t>
            </a:r>
            <a:br>
              <a:rPr lang="en-US" sz="3200"/>
            </a:br>
            <a:r>
              <a:rPr lang="en-US" sz="320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Priority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pqueueisempty.java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HEAPS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6549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Every parent in a Heap will always be</a:t>
            </a:r>
          </a:p>
          <a:p>
            <a:r>
              <a:rPr lang="en-US" sz="2800" dirty="0"/>
              <a:t>smaller or larger than both of its children.</a:t>
            </a:r>
          </a:p>
          <a:p>
            <a:endParaRPr lang="en-US" sz="2800" dirty="0"/>
          </a:p>
          <a:p>
            <a:r>
              <a:rPr lang="en-US" sz="2800" dirty="0"/>
              <a:t>This rule will hold true for every level of</a:t>
            </a:r>
          </a:p>
          <a:p>
            <a:r>
              <a:rPr lang="en-US" sz="2800" dirty="0"/>
              <a:t>the heap.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heap?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657600"/>
            <a:ext cx="40195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14400" y="1905000"/>
            <a:ext cx="7469188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In a complete tree, every level that can </a:t>
            </a:r>
          </a:p>
          <a:p>
            <a:r>
              <a:rPr lang="en-US" sz="2800"/>
              <a:t>be filled is filled.   Any levels that are not</a:t>
            </a:r>
          </a:p>
          <a:p>
            <a:r>
              <a:rPr lang="en-US" sz="2800"/>
              <a:t>full have all nodes shifted as far left</a:t>
            </a:r>
          </a:p>
          <a:p>
            <a:r>
              <a:rPr lang="en-US" sz="2800"/>
              <a:t>as possible.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complete tree?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505200"/>
            <a:ext cx="40195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133600" y="1752600"/>
            <a:ext cx="48561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/>
              <a:t>A Heap is a complete tree.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heap?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667000"/>
            <a:ext cx="40195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812925" y="5905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18436" name="Text Box 16"/>
          <p:cNvSpPr txBox="1">
            <a:spLocks noChangeArrowheads="1"/>
          </p:cNvSpPr>
          <p:nvPr/>
        </p:nvSpPr>
        <p:spPr bwMode="auto">
          <a:xfrm>
            <a:off x="1508125" y="47815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18437" name="Text Box 17"/>
          <p:cNvSpPr txBox="1">
            <a:spLocks noChangeArrowheads="1"/>
          </p:cNvSpPr>
          <p:nvPr/>
        </p:nvSpPr>
        <p:spPr bwMode="auto">
          <a:xfrm>
            <a:off x="1676400" y="4419600"/>
            <a:ext cx="58483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 min heap is a binary tree that has</a:t>
            </a:r>
          </a:p>
          <a:p>
            <a:r>
              <a:rPr lang="en-US">
                <a:solidFill>
                  <a:schemeClr val="accent2"/>
                </a:solidFill>
              </a:rPr>
              <a:t>a root smaller than all of its children.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min heap?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524000"/>
            <a:ext cx="40195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812925" y="5905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08125" y="47815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19462" name="Text Box 23"/>
          <p:cNvSpPr txBox="1">
            <a:spLocks noChangeArrowheads="1"/>
          </p:cNvSpPr>
          <p:nvPr/>
        </p:nvSpPr>
        <p:spPr bwMode="auto">
          <a:xfrm>
            <a:off x="1676400" y="4419600"/>
            <a:ext cx="5713413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 max heap is a binary tree that has</a:t>
            </a:r>
          </a:p>
          <a:p>
            <a:r>
              <a:rPr lang="en-US">
                <a:solidFill>
                  <a:schemeClr val="accent2"/>
                </a:solidFill>
              </a:rPr>
              <a:t>a root larger than all of its children.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max heap?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600200"/>
            <a:ext cx="4048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4114800" y="24384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352800" y="29718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743200" y="3505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810000" y="3505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876800" y="28956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572000" y="3505200"/>
            <a:ext cx="533400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0489" name="Text Box 16"/>
          <p:cNvSpPr txBox="1">
            <a:spLocks noChangeArrowheads="1"/>
          </p:cNvSpPr>
          <p:nvPr/>
        </p:nvSpPr>
        <p:spPr bwMode="auto">
          <a:xfrm>
            <a:off x="1447800" y="45720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root</a:t>
            </a:r>
          </a:p>
        </p:txBody>
      </p:sp>
      <p:sp>
        <p:nvSpPr>
          <p:cNvPr id="20490" name="Text Box 17"/>
          <p:cNvSpPr txBox="1">
            <a:spLocks noChangeArrowheads="1"/>
          </p:cNvSpPr>
          <p:nvPr/>
        </p:nvSpPr>
        <p:spPr bwMode="auto">
          <a:xfrm>
            <a:off x="3886200" y="1905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root</a:t>
            </a:r>
          </a:p>
        </p:txBody>
      </p:sp>
      <p:graphicFrame>
        <p:nvGraphicFramePr>
          <p:cNvPr id="61476" name="Group 36"/>
          <p:cNvGraphicFramePr>
            <a:graphicFrameLocks noGrp="1"/>
          </p:cNvGraphicFramePr>
          <p:nvPr/>
        </p:nvGraphicFramePr>
        <p:xfrm>
          <a:off x="1447800" y="5029200"/>
          <a:ext cx="6019800" cy="584200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heap?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17525" y="23431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95400" y="1828800"/>
            <a:ext cx="66294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Because a heap will always be a </a:t>
            </a:r>
          </a:p>
          <a:p>
            <a:r>
              <a:rPr lang="en-US" sz="2800" u="sng"/>
              <a:t>complete tree</a:t>
            </a:r>
            <a:r>
              <a:rPr lang="en-US" sz="2800"/>
              <a:t>, it makes sense to</a:t>
            </a:r>
          </a:p>
          <a:p>
            <a:r>
              <a:rPr lang="en-US" sz="2800"/>
              <a:t>use an array to store the values.</a:t>
            </a:r>
            <a:br>
              <a:rPr lang="en-US" sz="2800"/>
            </a:br>
            <a:endParaRPr lang="en-US" sz="2800"/>
          </a:p>
          <a:p>
            <a:r>
              <a:rPr lang="en-US" sz="2800"/>
              <a:t>	</a:t>
            </a:r>
          </a:p>
        </p:txBody>
      </p:sp>
      <p:sp>
        <p:nvSpPr>
          <p:cNvPr id="21510" name="Text Box 14"/>
          <p:cNvSpPr txBox="1">
            <a:spLocks noChangeArrowheads="1"/>
          </p:cNvSpPr>
          <p:nvPr/>
        </p:nvSpPr>
        <p:spPr bwMode="auto">
          <a:xfrm>
            <a:off x="1447800" y="45720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root</a:t>
            </a:r>
          </a:p>
        </p:txBody>
      </p:sp>
      <p:graphicFrame>
        <p:nvGraphicFramePr>
          <p:cNvPr id="28687" name="Group 15"/>
          <p:cNvGraphicFramePr>
            <a:graphicFrameLocks noGrp="1"/>
          </p:cNvGraphicFramePr>
          <p:nvPr/>
        </p:nvGraphicFramePr>
        <p:xfrm>
          <a:off x="1447800" y="5029200"/>
          <a:ext cx="6019800" cy="584200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heap?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834</TotalTime>
  <Words>985</Words>
  <Application>Microsoft Office PowerPoint</Application>
  <PresentationFormat>On-screen Show (4:3)</PresentationFormat>
  <Paragraphs>374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>www.apluscompsci.com</Manager>
  <Company>www.apluscompsci.com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subject>Heaps</dc:subject>
  <dc:creator>A+ Computer Science</dc:creator>
  <cp:keywords>www.apluscompsci.com</cp:keywords>
  <dc:description>Heaps_x000d_
©A+ Computer Science_x000d_
www.apluscompsci.com</dc:description>
  <cp:lastModifiedBy>jrr</cp:lastModifiedBy>
  <cp:revision>208</cp:revision>
  <dcterms:created xsi:type="dcterms:W3CDTF">1999-09-27T16:27:24Z</dcterms:created>
  <dcterms:modified xsi:type="dcterms:W3CDTF">2016-08-22T02:48:20Z</dcterms:modified>
  <cp:category>www.apluscompsci.com</cp:category>
</cp:coreProperties>
</file>