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32" r:id="rId2"/>
    <p:sldId id="407" r:id="rId3"/>
    <p:sldId id="419" r:id="rId4"/>
    <p:sldId id="420" r:id="rId5"/>
    <p:sldId id="421" r:id="rId6"/>
    <p:sldId id="422" r:id="rId7"/>
    <p:sldId id="431" r:id="rId8"/>
    <p:sldId id="414" r:id="rId9"/>
    <p:sldId id="415" r:id="rId10"/>
    <p:sldId id="416" r:id="rId11"/>
    <p:sldId id="417" r:id="rId12"/>
    <p:sldId id="418" r:id="rId13"/>
    <p:sldId id="401" r:id="rId14"/>
    <p:sldId id="425" r:id="rId15"/>
    <p:sldId id="426" r:id="rId16"/>
    <p:sldId id="427" r:id="rId17"/>
    <p:sldId id="428" r:id="rId18"/>
    <p:sldId id="429" r:id="rId19"/>
    <p:sldId id="430" r:id="rId20"/>
    <p:sldId id="434" r:id="rId21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339933"/>
    <a:srgbClr val="FFFF00"/>
    <a:srgbClr val="990033"/>
    <a:srgbClr val="660066"/>
    <a:srgbClr val="A50021"/>
    <a:srgbClr val="00008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74373" autoAdjust="0"/>
  </p:normalViewPr>
  <p:slideViewPr>
    <p:cSldViewPr>
      <p:cViewPr varScale="1">
        <p:scale>
          <a:sx n="63" d="100"/>
          <a:sy n="63" d="100"/>
        </p:scale>
        <p:origin x="-1814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16" y="-108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1325" cy="465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31263"/>
            <a:ext cx="2981325" cy="4651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F44642A-0718-4EC6-82C7-A92F34949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928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376363" y="8839200"/>
            <a:ext cx="5505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r">
              <a:defRPr/>
            </a:pPr>
            <a:r>
              <a:rPr lang="en-US" sz="1200"/>
              <a:t>©A+ Computer Science     www.apluscompsci.com                 </a:t>
            </a:r>
            <a:fld id="{AECAAACA-4C33-483F-AE49-1610DF5CC0E7}" type="slidenum">
              <a:rPr lang="en-US" sz="1200"/>
              <a:pPr algn="r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826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  <a:noFill/>
        </p:spPr>
        <p:txBody>
          <a:bodyPr lIns="92446" tIns="46223" rIns="92446" bIns="46223"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/>
        </p:spPr>
        <p:txBody>
          <a:bodyPr lIns="92446" tIns="46223" rIns="92446" bIns="46223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  <a:noFill/>
        </p:spPr>
        <p:txBody>
          <a:bodyPr lIns="92446" tIns="46223" rIns="92446" bIns="46223"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/>
        </p:spPr>
        <p:txBody>
          <a:bodyPr lIns="92446" tIns="46223" rIns="92446" bIns="46223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E2CECF-5DDC-440B-A14B-C3469EA6A5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B1CBD-0943-4255-BFB9-69E119206D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8BEA2-AA3E-484A-83BD-932AD06A13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05DF2-66E8-4A16-8AAC-5B7408C34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2F164-072D-405A-8000-B33BA38C6F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1E574-54A2-40F5-93F2-9AFF9D1BB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B0E99-248F-4B6E-B5E4-92AD34BAF4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8B4F8-BEE4-4A84-AF11-9DB82A2AE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3DD1F-66E6-4609-A8A6-44E4863C33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EA49F-CC85-41B9-8484-4AE112386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4E566-BBC0-4152-9091-35FB298011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ACCC61F5-A8EA-43AD-90C4-E8166AF04B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8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934200" y="6400800"/>
            <a:ext cx="1905000" cy="2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GRAPHS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990600" y="4495800"/>
            <a:ext cx="7467600" cy="20415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/>
              <a:t>A is directly connected to B and C.</a:t>
            </a:r>
          </a:p>
          <a:p>
            <a:r>
              <a:rPr lang="en-US" sz="3200"/>
              <a:t>B is directly connected to A.</a:t>
            </a:r>
          </a:p>
          <a:p>
            <a:r>
              <a:rPr lang="en-US" sz="3200"/>
              <a:t>C is directly connected to A.</a:t>
            </a:r>
          </a:p>
          <a:p>
            <a:r>
              <a:rPr lang="en-US" sz="3200"/>
              <a:t>Is B connected to C? </a:t>
            </a:r>
            <a:r>
              <a:rPr lang="en-US" sz="3200">
                <a:solidFill>
                  <a:srgbClr val="339933"/>
                </a:solidFill>
              </a:rPr>
              <a:t>YES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Connections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3200400" y="1905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3200400" y="2743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3200400" y="3657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6" name="Group 7"/>
          <p:cNvGraphicFramePr>
            <a:graphicFrameLocks noGrp="1"/>
          </p:cNvGraphicFramePr>
          <p:nvPr/>
        </p:nvGraphicFramePr>
        <p:xfrm>
          <a:off x="2362200" y="1524000"/>
          <a:ext cx="990600" cy="25146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Group 17"/>
          <p:cNvGraphicFramePr>
            <a:graphicFrameLocks noGrp="1"/>
          </p:cNvGraphicFramePr>
          <p:nvPr/>
        </p:nvGraphicFramePr>
        <p:xfrm>
          <a:off x="3962400" y="1600200"/>
          <a:ext cx="1778000" cy="579120"/>
        </p:xfrm>
        <a:graphic>
          <a:graphicData uri="http://schemas.openxmlformats.org/drawingml/2006/table">
            <a:tbl>
              <a:tblPr/>
              <a:tblGrid>
                <a:gridCol w="889000"/>
                <a:gridCol w="8890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Group 25"/>
          <p:cNvGraphicFramePr>
            <a:graphicFrameLocks noGrp="1"/>
          </p:cNvGraphicFramePr>
          <p:nvPr/>
        </p:nvGraphicFramePr>
        <p:xfrm>
          <a:off x="3962400" y="3429000"/>
          <a:ext cx="889000" cy="579120"/>
        </p:xfrm>
        <a:graphic>
          <a:graphicData uri="http://schemas.openxmlformats.org/drawingml/2006/table">
            <a:tbl>
              <a:tblPr/>
              <a:tblGrid>
                <a:gridCol w="889000"/>
              </a:tblGrid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Group 31"/>
          <p:cNvGraphicFramePr>
            <a:graphicFrameLocks noGrp="1"/>
          </p:cNvGraphicFramePr>
          <p:nvPr/>
        </p:nvGraphicFramePr>
        <p:xfrm>
          <a:off x="3962400" y="2514600"/>
          <a:ext cx="889000" cy="579120"/>
        </p:xfrm>
        <a:graphic>
          <a:graphicData uri="http://schemas.openxmlformats.org/drawingml/2006/table">
            <a:tbl>
              <a:tblPr/>
              <a:tblGrid>
                <a:gridCol w="8890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447800" y="5181600"/>
            <a:ext cx="57150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 dirty="0"/>
              <a:t>Is A connected to X?  </a:t>
            </a:r>
            <a:r>
              <a:rPr lang="en-US" sz="3200" dirty="0">
                <a:solidFill>
                  <a:srgbClr val="339933"/>
                </a:solidFill>
              </a:rPr>
              <a:t>YES</a:t>
            </a:r>
          </a:p>
          <a:p>
            <a:r>
              <a:rPr lang="en-US" sz="3200" dirty="0"/>
              <a:t>Is A connected to Q? </a:t>
            </a:r>
            <a:r>
              <a:rPr lang="en-US" sz="32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Connections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Line 3"/>
          <p:cNvSpPr>
            <a:spLocks noChangeShapeType="1"/>
          </p:cNvSpPr>
          <p:nvPr/>
        </p:nvSpPr>
        <p:spPr bwMode="auto">
          <a:xfrm>
            <a:off x="2209800" y="1905000"/>
            <a:ext cx="6858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>
            <a:off x="2209800" y="2667000"/>
            <a:ext cx="6858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2209800" y="3505200"/>
            <a:ext cx="6858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>
            <a:off x="2209800" y="4419600"/>
            <a:ext cx="6858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9" name="Group 7"/>
          <p:cNvGraphicFramePr>
            <a:graphicFrameLocks noGrp="1"/>
          </p:cNvGraphicFramePr>
          <p:nvPr/>
        </p:nvGraphicFramePr>
        <p:xfrm>
          <a:off x="1371600" y="1447800"/>
          <a:ext cx="990600" cy="33528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Group 19"/>
          <p:cNvGraphicFramePr>
            <a:graphicFrameLocks noGrp="1"/>
          </p:cNvGraphicFramePr>
          <p:nvPr/>
        </p:nvGraphicFramePr>
        <p:xfrm>
          <a:off x="2971800" y="1524000"/>
          <a:ext cx="3556000" cy="579120"/>
        </p:xfrm>
        <a:graphic>
          <a:graphicData uri="http://schemas.openxmlformats.org/drawingml/2006/table">
            <a:tbl>
              <a:tblPr/>
              <a:tblGrid>
                <a:gridCol w="889000"/>
                <a:gridCol w="889000"/>
                <a:gridCol w="889000"/>
                <a:gridCol w="8890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Group 31"/>
          <p:cNvGraphicFramePr>
            <a:graphicFrameLocks noGrp="1"/>
          </p:cNvGraphicFramePr>
          <p:nvPr/>
        </p:nvGraphicFramePr>
        <p:xfrm>
          <a:off x="2971800" y="3276600"/>
          <a:ext cx="1778000" cy="579120"/>
        </p:xfrm>
        <a:graphic>
          <a:graphicData uri="http://schemas.openxmlformats.org/drawingml/2006/table">
            <a:tbl>
              <a:tblPr/>
              <a:tblGrid>
                <a:gridCol w="889000"/>
                <a:gridCol w="889000"/>
              </a:tblGrid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Group 39"/>
          <p:cNvGraphicFramePr>
            <a:graphicFrameLocks noGrp="1"/>
          </p:cNvGraphicFramePr>
          <p:nvPr/>
        </p:nvGraphicFramePr>
        <p:xfrm>
          <a:off x="2971800" y="2438400"/>
          <a:ext cx="1778000" cy="579120"/>
        </p:xfrm>
        <a:graphic>
          <a:graphicData uri="http://schemas.openxmlformats.org/drawingml/2006/table">
            <a:tbl>
              <a:tblPr/>
              <a:tblGrid>
                <a:gridCol w="889000"/>
                <a:gridCol w="8890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47"/>
          <p:cNvGraphicFramePr>
            <a:graphicFrameLocks noGrp="1"/>
          </p:cNvGraphicFramePr>
          <p:nvPr/>
        </p:nvGraphicFramePr>
        <p:xfrm>
          <a:off x="2971800" y="4191000"/>
          <a:ext cx="2667000" cy="579120"/>
        </p:xfrm>
        <a:graphic>
          <a:graphicData uri="http://schemas.openxmlformats.org/drawingml/2006/table">
            <a:tbl>
              <a:tblPr/>
              <a:tblGrid>
                <a:gridCol w="889000"/>
                <a:gridCol w="889000"/>
                <a:gridCol w="8890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4580" name="Line 3"/>
          <p:cNvSpPr>
            <a:spLocks noChangeShapeType="1"/>
          </p:cNvSpPr>
          <p:nvPr/>
        </p:nvSpPr>
        <p:spPr bwMode="auto">
          <a:xfrm>
            <a:off x="2209800" y="1905000"/>
            <a:ext cx="6858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1" name="Line 4"/>
          <p:cNvSpPr>
            <a:spLocks noChangeShapeType="1"/>
          </p:cNvSpPr>
          <p:nvPr/>
        </p:nvSpPr>
        <p:spPr bwMode="auto">
          <a:xfrm>
            <a:off x="2209800" y="2667000"/>
            <a:ext cx="6858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2" name="Line 5"/>
          <p:cNvSpPr>
            <a:spLocks noChangeShapeType="1"/>
          </p:cNvSpPr>
          <p:nvPr/>
        </p:nvSpPr>
        <p:spPr bwMode="auto">
          <a:xfrm>
            <a:off x="2209800" y="3505200"/>
            <a:ext cx="6858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3" name="Line 6"/>
          <p:cNvSpPr>
            <a:spLocks noChangeShapeType="1"/>
          </p:cNvSpPr>
          <p:nvPr/>
        </p:nvSpPr>
        <p:spPr bwMode="auto">
          <a:xfrm>
            <a:off x="2209800" y="4419600"/>
            <a:ext cx="6858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31431" name="Group 7"/>
          <p:cNvGraphicFramePr>
            <a:graphicFrameLocks noGrp="1"/>
          </p:cNvGraphicFramePr>
          <p:nvPr/>
        </p:nvGraphicFramePr>
        <p:xfrm>
          <a:off x="1371600" y="1447800"/>
          <a:ext cx="990600" cy="33528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1443" name="Group 19"/>
          <p:cNvGraphicFramePr>
            <a:graphicFrameLocks noGrp="1"/>
          </p:cNvGraphicFramePr>
          <p:nvPr/>
        </p:nvGraphicFramePr>
        <p:xfrm>
          <a:off x="2971800" y="1524000"/>
          <a:ext cx="3556000" cy="579120"/>
        </p:xfrm>
        <a:graphic>
          <a:graphicData uri="http://schemas.openxmlformats.org/drawingml/2006/table">
            <a:tbl>
              <a:tblPr/>
              <a:tblGrid>
                <a:gridCol w="889000"/>
                <a:gridCol w="889000"/>
                <a:gridCol w="889000"/>
                <a:gridCol w="8890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1455" name="Group 31"/>
          <p:cNvGraphicFramePr>
            <a:graphicFrameLocks noGrp="1"/>
          </p:cNvGraphicFramePr>
          <p:nvPr/>
        </p:nvGraphicFramePr>
        <p:xfrm>
          <a:off x="2971800" y="3276600"/>
          <a:ext cx="1778000" cy="579120"/>
        </p:xfrm>
        <a:graphic>
          <a:graphicData uri="http://schemas.openxmlformats.org/drawingml/2006/table">
            <a:tbl>
              <a:tblPr/>
              <a:tblGrid>
                <a:gridCol w="889000"/>
                <a:gridCol w="889000"/>
              </a:tblGrid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1463" name="Group 39"/>
          <p:cNvGraphicFramePr>
            <a:graphicFrameLocks noGrp="1"/>
          </p:cNvGraphicFramePr>
          <p:nvPr/>
        </p:nvGraphicFramePr>
        <p:xfrm>
          <a:off x="2971800" y="2438400"/>
          <a:ext cx="1778000" cy="579120"/>
        </p:xfrm>
        <a:graphic>
          <a:graphicData uri="http://schemas.openxmlformats.org/drawingml/2006/table">
            <a:tbl>
              <a:tblPr/>
              <a:tblGrid>
                <a:gridCol w="889000"/>
                <a:gridCol w="8890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1471" name="Group 47"/>
          <p:cNvGraphicFramePr>
            <a:graphicFrameLocks noGrp="1"/>
          </p:cNvGraphicFramePr>
          <p:nvPr/>
        </p:nvGraphicFramePr>
        <p:xfrm>
          <a:off x="2971800" y="4191000"/>
          <a:ext cx="2667000" cy="579120"/>
        </p:xfrm>
        <a:graphic>
          <a:graphicData uri="http://schemas.openxmlformats.org/drawingml/2006/table">
            <a:tbl>
              <a:tblPr/>
              <a:tblGrid>
                <a:gridCol w="889000"/>
                <a:gridCol w="889000"/>
                <a:gridCol w="8890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Connections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914400" y="5354707"/>
            <a:ext cx="7631723" cy="707886"/>
          </a:xfrm>
          <a:prstGeom prst="rect">
            <a:avLst/>
          </a:prstGeom>
          <a:noFill/>
          <a:ln w="12700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008000"/>
                </a:solidFill>
              </a:rPr>
              <a:t>Connections are</a:t>
            </a:r>
            <a:r>
              <a:rPr lang="en-US" sz="2000" dirty="0" smtClean="0">
                <a:solidFill>
                  <a:srgbClr val="008000"/>
                </a:solidFill>
              </a:rPr>
              <a:t> </a:t>
            </a:r>
            <a:r>
              <a:rPr lang="en-US" sz="2000" dirty="0" smtClean="0">
                <a:solidFill>
                  <a:srgbClr val="008000"/>
                </a:solidFill>
              </a:rPr>
              <a:t>very common contest and technical interview </a:t>
            </a:r>
            <a:r>
              <a:rPr lang="en-US" sz="2000" dirty="0" smtClean="0">
                <a:solidFill>
                  <a:srgbClr val="008000"/>
                </a:solidFill>
              </a:rPr>
              <a:t>problems.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838200" y="1143000"/>
            <a:ext cx="785971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i="1" dirty="0"/>
          </a:p>
          <a:p>
            <a:pPr eaLnBrk="1" hangingPunct="1"/>
            <a:r>
              <a:rPr lang="en-US" sz="2000" dirty="0"/>
              <a:t>check(String one,  String two, String list)</a:t>
            </a:r>
          </a:p>
          <a:p>
            <a:pPr eaLnBrk="1" hangingPunct="1"/>
            <a:r>
              <a:rPr lang="en-US" sz="2000" dirty="0"/>
              <a:t>{</a:t>
            </a:r>
          </a:p>
          <a:p>
            <a:pPr eaLnBrk="1" hangingPunct="1"/>
            <a:r>
              <a:rPr lang="en-US" sz="2000" dirty="0"/>
              <a:t>   if a direct connection exists between one and two   </a:t>
            </a:r>
          </a:p>
          <a:p>
            <a:pPr eaLnBrk="1" hangingPunct="1"/>
            <a:r>
              <a:rPr lang="en-US" sz="2000" dirty="0"/>
              <a:t>         we have a match</a:t>
            </a:r>
          </a:p>
          <a:p>
            <a:pPr eaLnBrk="1" hangingPunct="1"/>
            <a:r>
              <a:rPr lang="en-US" sz="2000" dirty="0"/>
              <a:t>   else </a:t>
            </a:r>
          </a:p>
          <a:p>
            <a:pPr eaLnBrk="1" hangingPunct="1"/>
            <a:r>
              <a:rPr lang="en-US" sz="2000" dirty="0"/>
              <a:t>   {</a:t>
            </a:r>
          </a:p>
          <a:p>
            <a:pPr eaLnBrk="1" hangingPunct="1"/>
            <a:r>
              <a:rPr lang="en-US" sz="2000" dirty="0"/>
              <a:t>       get the current list of connections for one</a:t>
            </a:r>
          </a:p>
          <a:p>
            <a:pPr eaLnBrk="1" hangingPunct="1"/>
            <a:r>
              <a:rPr lang="en-US" sz="2000" dirty="0"/>
              <a:t>       loop through all of the connections</a:t>
            </a:r>
          </a:p>
          <a:p>
            <a:pPr eaLnBrk="1" hangingPunct="1"/>
            <a:r>
              <a:rPr lang="en-US" sz="2000" dirty="0"/>
              <a:t>         if you have not checked the current spot</a:t>
            </a:r>
          </a:p>
          <a:p>
            <a:pPr eaLnBrk="1" hangingPunct="1"/>
            <a:r>
              <a:rPr lang="en-US" sz="2000" dirty="0"/>
              <a:t>            add current spot to list</a:t>
            </a:r>
          </a:p>
          <a:p>
            <a:pPr eaLnBrk="1" hangingPunct="1"/>
            <a:r>
              <a:rPr lang="en-US" sz="2000" dirty="0"/>
              <a:t>            check to see a connection exists between spot </a:t>
            </a:r>
          </a:p>
          <a:p>
            <a:pPr eaLnBrk="1" hangingPunct="1"/>
            <a:r>
              <a:rPr lang="en-US" sz="2000" dirty="0"/>
              <a:t>                                         and the destination ( recursive call )</a:t>
            </a:r>
          </a:p>
          <a:p>
            <a:pPr eaLnBrk="1" hangingPunct="1"/>
            <a:r>
              <a:rPr lang="en-US" sz="2000" dirty="0"/>
              <a:t>   }   </a:t>
            </a:r>
          </a:p>
          <a:p>
            <a:pPr eaLnBrk="1" hangingPunct="1"/>
            <a:r>
              <a:rPr lang="en-US" sz="20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Connections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00200" y="5467944"/>
            <a:ext cx="7097713" cy="400110"/>
          </a:xfrm>
          <a:prstGeom prst="rect">
            <a:avLst/>
          </a:prstGeom>
          <a:noFill/>
          <a:ln w="12700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008000"/>
                </a:solidFill>
              </a:rPr>
              <a:t>There are many ways to solve a connection problem.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6096000" y="1905000"/>
            <a:ext cx="2032000" cy="1938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80"/>
                </a:solidFill>
                <a:latin typeface="Courier New" pitchFamily="49" charset="0"/>
              </a:rPr>
              <a:t>* * * * * * </a:t>
            </a:r>
          </a:p>
          <a:p>
            <a:r>
              <a:rPr lang="en-US" sz="2000">
                <a:solidFill>
                  <a:srgbClr val="000080"/>
                </a:solidFill>
                <a:latin typeface="Courier New" pitchFamily="49" charset="0"/>
              </a:rPr>
              <a:t>* . . . . *</a:t>
            </a:r>
          </a:p>
          <a:p>
            <a:r>
              <a:rPr lang="en-US" sz="2000">
                <a:solidFill>
                  <a:srgbClr val="000080"/>
                </a:solidFill>
                <a:latin typeface="Courier New" pitchFamily="49" charset="0"/>
              </a:rPr>
              <a:t>* . . * * *</a:t>
            </a:r>
          </a:p>
          <a:p>
            <a:r>
              <a:rPr lang="en-US" sz="2000">
                <a:solidFill>
                  <a:srgbClr val="000080"/>
                </a:solidFill>
                <a:latin typeface="Courier New" pitchFamily="49" charset="0"/>
              </a:rPr>
              <a:t>* S . . . *</a:t>
            </a:r>
          </a:p>
          <a:p>
            <a:r>
              <a:rPr lang="en-US" sz="2000">
                <a:solidFill>
                  <a:srgbClr val="000080"/>
                </a:solidFill>
                <a:latin typeface="Courier New" pitchFamily="49" charset="0"/>
              </a:rPr>
              <a:t>* . . . E *</a:t>
            </a:r>
          </a:p>
          <a:p>
            <a:r>
              <a:rPr lang="en-US" sz="2000">
                <a:solidFill>
                  <a:srgbClr val="000080"/>
                </a:solidFill>
                <a:latin typeface="Courier New" pitchFamily="49" charset="0"/>
              </a:rPr>
              <a:t>* * * * * *</a:t>
            </a: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914400" y="1668379"/>
            <a:ext cx="5181600" cy="35394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Mazes are essentially graphs as you have to travel around the maze to see if an exit exists.  You will be checking vertices and travelling along the edges.</a:t>
            </a:r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6172200" y="3962400"/>
            <a:ext cx="1828800" cy="86677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</a:rPr>
              <a:t>. are paths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</a:rPr>
              <a:t>* are walls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Mazes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14400" y="5354707"/>
            <a:ext cx="7631723" cy="707886"/>
          </a:xfrm>
          <a:prstGeom prst="rect">
            <a:avLst/>
          </a:prstGeom>
          <a:noFill/>
          <a:ln w="12700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008000"/>
                </a:solidFill>
              </a:rPr>
              <a:t>Mazes are</a:t>
            </a:r>
            <a:r>
              <a:rPr lang="en-US" sz="2000" dirty="0" smtClean="0">
                <a:solidFill>
                  <a:srgbClr val="008000"/>
                </a:solidFill>
              </a:rPr>
              <a:t> </a:t>
            </a:r>
            <a:r>
              <a:rPr lang="en-US" sz="2000" dirty="0" smtClean="0">
                <a:solidFill>
                  <a:srgbClr val="008000"/>
                </a:solidFill>
              </a:rPr>
              <a:t>very common contest and technical interview </a:t>
            </a:r>
            <a:r>
              <a:rPr lang="en-US" sz="2000" dirty="0" smtClean="0">
                <a:solidFill>
                  <a:srgbClr val="008000"/>
                </a:solidFill>
              </a:rPr>
              <a:t>problems.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762000" y="1449388"/>
            <a:ext cx="7038975" cy="33829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/>
              <a:t>Maze problems are very common </a:t>
            </a:r>
          </a:p>
          <a:p>
            <a:r>
              <a:rPr lang="en-US" sz="3200"/>
              <a:t>programming problems.</a:t>
            </a:r>
          </a:p>
          <a:p>
            <a:endParaRPr lang="en-US" sz="3200">
              <a:solidFill>
                <a:srgbClr val="000080"/>
              </a:solidFill>
            </a:endParaRPr>
          </a:p>
          <a:p>
            <a:r>
              <a:rPr lang="en-US" sz="2000">
                <a:solidFill>
                  <a:srgbClr val="000080"/>
                </a:solidFill>
                <a:latin typeface="Courier New" pitchFamily="49" charset="0"/>
              </a:rPr>
              <a:t>* * * * * * </a:t>
            </a:r>
          </a:p>
          <a:p>
            <a:r>
              <a:rPr lang="en-US" sz="2000">
                <a:solidFill>
                  <a:srgbClr val="000080"/>
                </a:solidFill>
                <a:latin typeface="Courier New" pitchFamily="49" charset="0"/>
              </a:rPr>
              <a:t>* . . . . *</a:t>
            </a:r>
          </a:p>
          <a:p>
            <a:r>
              <a:rPr lang="en-US" sz="2000">
                <a:solidFill>
                  <a:srgbClr val="000080"/>
                </a:solidFill>
                <a:latin typeface="Courier New" pitchFamily="49" charset="0"/>
              </a:rPr>
              <a:t>* . . * * *</a:t>
            </a:r>
          </a:p>
          <a:p>
            <a:r>
              <a:rPr lang="en-US" sz="2000">
                <a:solidFill>
                  <a:srgbClr val="000080"/>
                </a:solidFill>
                <a:latin typeface="Courier New" pitchFamily="49" charset="0"/>
              </a:rPr>
              <a:t>* S . . . *</a:t>
            </a:r>
          </a:p>
          <a:p>
            <a:r>
              <a:rPr lang="en-US" sz="2000">
                <a:solidFill>
                  <a:srgbClr val="000080"/>
                </a:solidFill>
                <a:latin typeface="Courier New" pitchFamily="49" charset="0"/>
              </a:rPr>
              <a:t>* . . . E *</a:t>
            </a:r>
          </a:p>
          <a:p>
            <a:r>
              <a:rPr lang="en-US" sz="2000">
                <a:solidFill>
                  <a:srgbClr val="000080"/>
                </a:solidFill>
                <a:latin typeface="Courier New" pitchFamily="49" charset="0"/>
              </a:rPr>
              <a:t>* * * * * *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3505200" y="2819400"/>
            <a:ext cx="4648200" cy="2528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In some cases, you are provided with a symbol for the start and a symbol for the exit.</a:t>
            </a: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762000" y="5105400"/>
            <a:ext cx="1828800" cy="86677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</a:rPr>
              <a:t>. are paths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</a:rPr>
              <a:t>* are walls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Mazes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762000" y="1449388"/>
            <a:ext cx="7038975" cy="33829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/>
              <a:t>Maze problems are very common </a:t>
            </a:r>
          </a:p>
          <a:p>
            <a:r>
              <a:rPr lang="en-US" sz="3200"/>
              <a:t>programming problems.</a:t>
            </a:r>
          </a:p>
          <a:p>
            <a:endParaRPr lang="en-US" sz="3200">
              <a:solidFill>
                <a:srgbClr val="A50021"/>
              </a:solidFill>
            </a:endParaRPr>
          </a:p>
          <a:p>
            <a:r>
              <a:rPr lang="en-US" sz="2000">
                <a:solidFill>
                  <a:srgbClr val="A50021"/>
                </a:solidFill>
                <a:latin typeface="Courier New" pitchFamily="49" charset="0"/>
              </a:rPr>
              <a:t>. * * * * * </a:t>
            </a:r>
          </a:p>
          <a:p>
            <a:r>
              <a:rPr lang="en-US" sz="2000">
                <a:solidFill>
                  <a:srgbClr val="A50021"/>
                </a:solidFill>
                <a:latin typeface="Courier New" pitchFamily="49" charset="0"/>
              </a:rPr>
              <a:t>. . . . . .</a:t>
            </a:r>
          </a:p>
          <a:p>
            <a:r>
              <a:rPr lang="en-US" sz="2000">
                <a:solidFill>
                  <a:srgbClr val="A50021"/>
                </a:solidFill>
                <a:latin typeface="Courier New" pitchFamily="49" charset="0"/>
              </a:rPr>
              <a:t>* . . * . .</a:t>
            </a:r>
          </a:p>
          <a:p>
            <a:r>
              <a:rPr lang="en-US" sz="2000">
                <a:solidFill>
                  <a:srgbClr val="A50021"/>
                </a:solidFill>
                <a:latin typeface="Courier New" pitchFamily="49" charset="0"/>
              </a:rPr>
              <a:t>* . * * * *</a:t>
            </a:r>
          </a:p>
          <a:p>
            <a:r>
              <a:rPr lang="en-US" sz="2000">
                <a:solidFill>
                  <a:srgbClr val="A50021"/>
                </a:solidFill>
                <a:latin typeface="Courier New" pitchFamily="49" charset="0"/>
              </a:rPr>
              <a:t>* . * . . *</a:t>
            </a:r>
          </a:p>
          <a:p>
            <a:r>
              <a:rPr lang="en-US" sz="2000">
                <a:solidFill>
                  <a:srgbClr val="A50021"/>
                </a:solidFill>
                <a:latin typeface="Courier New" pitchFamily="49" charset="0"/>
              </a:rPr>
              <a:t>* * . * . .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505200" y="2819400"/>
            <a:ext cx="4648200" cy="2528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Other times, you start at 0,0 and must check to see if you can get to length-1, length-1.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762000" y="5105400"/>
            <a:ext cx="1828800" cy="86677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</a:rPr>
              <a:t>. are paths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</a:rPr>
              <a:t>* are walls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Mazes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381000" y="1295400"/>
            <a:ext cx="7483475" cy="527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/>
              <a:t>void search(int row, int col)</a:t>
            </a:r>
          </a:p>
          <a:p>
            <a:pPr eaLnBrk="1" hangingPunct="1"/>
            <a:r>
              <a:rPr lang="en-US" sz="2000"/>
              <a:t>{</a:t>
            </a:r>
          </a:p>
          <a:p>
            <a:pPr eaLnBrk="1" hangingPunct="1"/>
            <a:r>
              <a:rPr lang="en-US" sz="2000"/>
              <a:t>     if (row &gt;= 0 &amp;&amp; col &gt;= 0 &amp;&amp; row &lt; maze.length &amp;&amp;</a:t>
            </a:r>
            <a:br>
              <a:rPr lang="en-US" sz="2000"/>
            </a:br>
            <a:r>
              <a:rPr lang="en-US" sz="2000"/>
              <a:t>                col &lt; maze[r].length &amp;&amp; maze[row][col] = = 1)</a:t>
            </a:r>
          </a:p>
          <a:p>
            <a:pPr eaLnBrk="1" hangingPunct="1"/>
            <a:r>
              <a:rPr lang="en-US" sz="2000"/>
              <a:t>   {</a:t>
            </a:r>
          </a:p>
          <a:p>
            <a:pPr eaLnBrk="1" hangingPunct="1"/>
            <a:r>
              <a:rPr lang="en-US" sz="2000"/>
              <a:t>      if (col = = maze[r].length - 1)  {</a:t>
            </a:r>
          </a:p>
          <a:p>
            <a:pPr eaLnBrk="1" hangingPunct="1"/>
            <a:r>
              <a:rPr lang="en-US" sz="2000"/>
              <a:t>	   exitFound = true;</a:t>
            </a:r>
          </a:p>
          <a:p>
            <a:pPr eaLnBrk="1" hangingPunct="1"/>
            <a:r>
              <a:rPr lang="en-US" sz="2000"/>
              <a:t>      } </a:t>
            </a:r>
          </a:p>
          <a:p>
            <a:pPr eaLnBrk="1" hangingPunct="1"/>
            <a:r>
              <a:rPr lang="en-US" sz="2000"/>
              <a:t>      else  {</a:t>
            </a:r>
          </a:p>
          <a:p>
            <a:pPr eaLnBrk="1" hangingPunct="1"/>
            <a:r>
              <a:rPr lang="en-US" sz="2000">
                <a:solidFill>
                  <a:srgbClr val="FF0000"/>
                </a:solidFill>
              </a:rPr>
              <a:t>	   maze[row][col] = 0;   //marking</a:t>
            </a:r>
          </a:p>
          <a:p>
            <a:pPr eaLnBrk="1" hangingPunct="1"/>
            <a:r>
              <a:rPr lang="en-US" sz="2000"/>
              <a:t>	   search(row+1, col);</a:t>
            </a:r>
          </a:p>
          <a:p>
            <a:pPr eaLnBrk="1" hangingPunct="1"/>
            <a:r>
              <a:rPr lang="en-US" sz="2000"/>
              <a:t>	   search(row-1, col);</a:t>
            </a:r>
          </a:p>
          <a:p>
            <a:pPr eaLnBrk="1" hangingPunct="1"/>
            <a:r>
              <a:rPr lang="en-US" sz="2000"/>
              <a:t>	   search(row, col+1);</a:t>
            </a:r>
          </a:p>
          <a:p>
            <a:pPr eaLnBrk="1" hangingPunct="1"/>
            <a:r>
              <a:rPr lang="en-US" sz="2000"/>
              <a:t>	   search(row, col-1);</a:t>
            </a:r>
          </a:p>
          <a:p>
            <a:pPr eaLnBrk="1" hangingPunct="1"/>
            <a:r>
              <a:rPr lang="en-US" sz="2000"/>
              <a:t>	}</a:t>
            </a:r>
          </a:p>
          <a:p>
            <a:pPr eaLnBrk="1" hangingPunct="1"/>
            <a:r>
              <a:rPr lang="en-US" sz="2000"/>
              <a:t>    }</a:t>
            </a:r>
          </a:p>
          <a:p>
            <a:pPr eaLnBrk="1" hangingPunct="1"/>
            <a:r>
              <a:rPr lang="en-US" sz="2000"/>
              <a:t>}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019800" y="3352800"/>
            <a:ext cx="2743200" cy="2541588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A50021"/>
                </a:solidFill>
                <a:latin typeface="Courier New" pitchFamily="49" charset="0"/>
              </a:rPr>
              <a:t>1 0 1 1 1</a:t>
            </a:r>
          </a:p>
          <a:p>
            <a:r>
              <a:rPr lang="en-US" sz="3200">
                <a:solidFill>
                  <a:srgbClr val="A50021"/>
                </a:solidFill>
                <a:latin typeface="Courier New" pitchFamily="49" charset="0"/>
              </a:rPr>
              <a:t>0 1 1 1 1</a:t>
            </a:r>
          </a:p>
          <a:p>
            <a:r>
              <a:rPr lang="en-US" sz="3200">
                <a:solidFill>
                  <a:srgbClr val="A50021"/>
                </a:solidFill>
                <a:latin typeface="Courier New" pitchFamily="49" charset="0"/>
              </a:rPr>
              <a:t>1 1 1 1 0</a:t>
            </a:r>
          </a:p>
          <a:p>
            <a:r>
              <a:rPr lang="en-US" sz="3200">
                <a:solidFill>
                  <a:srgbClr val="A50021"/>
                </a:solidFill>
                <a:latin typeface="Courier New" pitchFamily="49" charset="0"/>
              </a:rPr>
              <a:t>0 0 0 0 1</a:t>
            </a:r>
          </a:p>
          <a:p>
            <a:r>
              <a:rPr lang="en-US" sz="3200">
                <a:solidFill>
                  <a:srgbClr val="A50021"/>
                </a:solidFill>
                <a:latin typeface="Courier New" pitchFamily="49" charset="0"/>
              </a:rPr>
              <a:t>0 0 1 1 0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Mazes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914400" y="1371600"/>
            <a:ext cx="7162800" cy="4478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/>
              <a:t>In some situations, you want to</a:t>
            </a:r>
          </a:p>
          <a:p>
            <a:r>
              <a:rPr lang="en-US" sz="3200"/>
              <a:t>make changes to the maze </a:t>
            </a:r>
          </a:p>
          <a:p>
            <a:r>
              <a:rPr lang="en-US" sz="3200"/>
              <a:t>temporarily.   For instance, if you are trying to determine the shortest path, you have to find all</a:t>
            </a:r>
          </a:p>
          <a:p>
            <a:r>
              <a:rPr lang="en-US" sz="3200"/>
              <a:t>paths and determine which path is the shortest.  Each time to you search the maze for a path, the maze must be in its original state.</a:t>
            </a:r>
            <a:endParaRPr lang="en-US" sz="2800"/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Mazes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914400" y="1447800"/>
            <a:ext cx="696056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dirty="0"/>
              <a:t>void search(</a:t>
            </a:r>
            <a:r>
              <a:rPr lang="en-US" sz="1800" dirty="0" err="1"/>
              <a:t>int</a:t>
            </a:r>
            <a:r>
              <a:rPr lang="en-US" sz="1800" dirty="0"/>
              <a:t> row, </a:t>
            </a:r>
            <a:r>
              <a:rPr lang="en-US" sz="1800" dirty="0" err="1"/>
              <a:t>int</a:t>
            </a:r>
            <a:r>
              <a:rPr lang="en-US" sz="1800" dirty="0"/>
              <a:t> col)</a:t>
            </a:r>
          </a:p>
          <a:p>
            <a:pPr eaLnBrk="1" hangingPunct="1"/>
            <a:r>
              <a:rPr lang="en-US" sz="1800" dirty="0"/>
              <a:t>{</a:t>
            </a:r>
          </a:p>
          <a:p>
            <a:pPr eaLnBrk="1" hangingPunct="1"/>
            <a:r>
              <a:rPr lang="en-US" sz="1800" dirty="0"/>
              <a:t>    if (row &gt;= 0 &amp;&amp; col &gt;= 0 &amp;&amp; row &lt; </a:t>
            </a:r>
            <a:r>
              <a:rPr lang="en-US" sz="1800" dirty="0" err="1"/>
              <a:t>maze.length</a:t>
            </a:r>
            <a:r>
              <a:rPr lang="en-US" sz="1800" dirty="0"/>
              <a:t> &amp;&amp;</a:t>
            </a:r>
          </a:p>
          <a:p>
            <a:pPr eaLnBrk="1" hangingPunct="1"/>
            <a:r>
              <a:rPr lang="en-US" sz="1800" dirty="0"/>
              <a:t>                col &lt; maze[r].length &amp;&amp; maze[row][col] = = 1)</a:t>
            </a:r>
          </a:p>
          <a:p>
            <a:pPr eaLnBrk="1" hangingPunct="1"/>
            <a:r>
              <a:rPr lang="en-US" sz="1800" dirty="0"/>
              <a:t>    {</a:t>
            </a:r>
          </a:p>
          <a:p>
            <a:pPr eaLnBrk="1" hangingPunct="1"/>
            <a:r>
              <a:rPr lang="en-US" sz="1800" dirty="0"/>
              <a:t>	if (col = = maze[r].length - 1)  {</a:t>
            </a:r>
          </a:p>
          <a:p>
            <a:pPr eaLnBrk="1" hangingPunct="1"/>
            <a:r>
              <a:rPr lang="en-US" sz="1800" dirty="0"/>
              <a:t>	   </a:t>
            </a:r>
            <a:r>
              <a:rPr lang="en-US" sz="1800" dirty="0" err="1"/>
              <a:t>exitFound</a:t>
            </a:r>
            <a:r>
              <a:rPr lang="en-US" sz="1800" dirty="0"/>
              <a:t> = true;</a:t>
            </a:r>
          </a:p>
          <a:p>
            <a:pPr eaLnBrk="1" hangingPunct="1"/>
            <a:r>
              <a:rPr lang="en-US" sz="1800" dirty="0"/>
              <a:t>	} </a:t>
            </a:r>
          </a:p>
          <a:p>
            <a:pPr eaLnBrk="1" hangingPunct="1"/>
            <a:r>
              <a:rPr lang="en-US" sz="1800" dirty="0"/>
              <a:t>            else  {</a:t>
            </a:r>
          </a:p>
          <a:p>
            <a:pPr eaLnBrk="1" hangingPunct="1"/>
            <a:r>
              <a:rPr lang="en-US" sz="1800" dirty="0"/>
              <a:t>	   maze[row][col] = 0;   </a:t>
            </a:r>
            <a:r>
              <a:rPr lang="en-US" sz="1800" dirty="0">
                <a:solidFill>
                  <a:srgbClr val="FF0000"/>
                </a:solidFill>
              </a:rPr>
              <a:t>//marking</a:t>
            </a:r>
          </a:p>
          <a:p>
            <a:pPr eaLnBrk="1" hangingPunct="1"/>
            <a:r>
              <a:rPr lang="en-US" sz="1800" dirty="0"/>
              <a:t>	   search(row+1, col);</a:t>
            </a:r>
          </a:p>
          <a:p>
            <a:pPr eaLnBrk="1" hangingPunct="1"/>
            <a:r>
              <a:rPr lang="en-US" sz="1800" dirty="0"/>
              <a:t>	   search(row-1, col);</a:t>
            </a:r>
          </a:p>
          <a:p>
            <a:pPr eaLnBrk="1" hangingPunct="1"/>
            <a:r>
              <a:rPr lang="en-US" sz="1800" dirty="0"/>
              <a:t>	   search(row, col+1);</a:t>
            </a:r>
          </a:p>
          <a:p>
            <a:pPr eaLnBrk="1" hangingPunct="1"/>
            <a:r>
              <a:rPr lang="en-US" sz="1800" dirty="0"/>
              <a:t>	   search(row, col-1);</a:t>
            </a:r>
          </a:p>
          <a:p>
            <a:pPr eaLnBrk="1" hangingPunct="1"/>
            <a:r>
              <a:rPr lang="en-US" sz="1800" dirty="0"/>
              <a:t>               </a:t>
            </a:r>
            <a:r>
              <a:rPr lang="en-US" sz="1800" dirty="0" smtClean="0"/>
              <a:t>  maze[row</a:t>
            </a:r>
            <a:r>
              <a:rPr lang="en-US" sz="1800" dirty="0"/>
              <a:t>][col] = 1;   </a:t>
            </a:r>
            <a:r>
              <a:rPr lang="en-US" sz="1800" dirty="0">
                <a:solidFill>
                  <a:srgbClr val="FF0000"/>
                </a:solidFill>
              </a:rPr>
              <a:t>//unmarking ( set it back )</a:t>
            </a:r>
          </a:p>
          <a:p>
            <a:pPr eaLnBrk="1" hangingPunct="1"/>
            <a:r>
              <a:rPr lang="en-US" sz="1800" dirty="0"/>
              <a:t>           }</a:t>
            </a:r>
          </a:p>
          <a:p>
            <a:pPr eaLnBrk="1" hangingPunct="1"/>
            <a:r>
              <a:rPr lang="en-US" sz="1800" dirty="0"/>
              <a:t>     }</a:t>
            </a:r>
          </a:p>
          <a:p>
            <a:pPr eaLnBrk="1" hangingPunct="1"/>
            <a:r>
              <a:rPr lang="en-US" sz="18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Mazes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7620000" cy="5016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 dirty="0"/>
              <a:t>A graph is a connected group of vertices and edges.</a:t>
            </a:r>
          </a:p>
          <a:p>
            <a:endParaRPr lang="en-US" sz="3200" dirty="0"/>
          </a:p>
          <a:p>
            <a:r>
              <a:rPr lang="en-US" sz="3200" dirty="0"/>
              <a:t>A vertex is a thing shown in the graph.  Sometimes these are referred to as nodes.</a:t>
            </a:r>
          </a:p>
          <a:p>
            <a:endParaRPr lang="en-US" sz="3200" dirty="0"/>
          </a:p>
          <a:p>
            <a:r>
              <a:rPr lang="en-US" sz="3200" dirty="0"/>
              <a:t>An edge is the connection between the things in the graph.   Sometimes these are referred to as lines.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graph?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GRAPHS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5374" name="TextBox 20"/>
          <p:cNvSpPr txBox="1">
            <a:spLocks noChangeArrowheads="1"/>
          </p:cNvSpPr>
          <p:nvPr/>
        </p:nvSpPr>
        <p:spPr bwMode="auto">
          <a:xfrm>
            <a:off x="6553200" y="1752600"/>
            <a:ext cx="2133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Vertices</a:t>
            </a:r>
          </a:p>
          <a:p>
            <a:r>
              <a:rPr lang="en-US"/>
              <a:t>A, B, C, D, E</a:t>
            </a:r>
          </a:p>
          <a:p>
            <a:endParaRPr lang="en-US"/>
          </a:p>
          <a:p>
            <a:r>
              <a:rPr lang="en-US"/>
              <a:t>Edges</a:t>
            </a:r>
          </a:p>
          <a:p>
            <a:r>
              <a:rPr lang="en-US"/>
              <a:t>A-B</a:t>
            </a:r>
          </a:p>
          <a:p>
            <a:r>
              <a:rPr lang="en-US"/>
              <a:t>A-C</a:t>
            </a:r>
          </a:p>
          <a:p>
            <a:r>
              <a:rPr lang="en-US"/>
              <a:t>B-D</a:t>
            </a:r>
          </a:p>
          <a:p>
            <a:r>
              <a:rPr lang="en-US"/>
              <a:t>C-D</a:t>
            </a:r>
          </a:p>
          <a:p>
            <a:r>
              <a:rPr lang="en-US"/>
              <a:t>C-E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graph?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447800"/>
            <a:ext cx="4724400" cy="434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6398" name="TextBox 20"/>
          <p:cNvSpPr txBox="1">
            <a:spLocks noChangeArrowheads="1"/>
          </p:cNvSpPr>
          <p:nvPr/>
        </p:nvSpPr>
        <p:spPr bwMode="auto">
          <a:xfrm>
            <a:off x="6172200" y="1676400"/>
            <a:ext cx="27432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How do you write an algorithm to check for  a path between vertices / nodes?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graph?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447800"/>
            <a:ext cx="4724400" cy="434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7412" name="TextBox 20"/>
          <p:cNvSpPr txBox="1">
            <a:spLocks noChangeArrowheads="1"/>
          </p:cNvSpPr>
          <p:nvPr/>
        </p:nvSpPr>
        <p:spPr bwMode="auto">
          <a:xfrm>
            <a:off x="609600" y="1905000"/>
            <a:ext cx="2133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Vertices</a:t>
            </a:r>
          </a:p>
          <a:p>
            <a:r>
              <a:rPr lang="en-US"/>
              <a:t>A, B, C, D, E</a:t>
            </a:r>
          </a:p>
          <a:p>
            <a:endParaRPr lang="en-US"/>
          </a:p>
          <a:p>
            <a:r>
              <a:rPr lang="en-US"/>
              <a:t>Edges</a:t>
            </a:r>
          </a:p>
          <a:p>
            <a:r>
              <a:rPr lang="en-US"/>
              <a:t>A-B</a:t>
            </a:r>
          </a:p>
          <a:p>
            <a:r>
              <a:rPr lang="en-US"/>
              <a:t>A-C</a:t>
            </a:r>
          </a:p>
          <a:p>
            <a:r>
              <a:rPr lang="en-US"/>
              <a:t>B-D</a:t>
            </a:r>
          </a:p>
          <a:p>
            <a:r>
              <a:rPr lang="en-US"/>
              <a:t>C-D</a:t>
            </a:r>
          </a:p>
          <a:p>
            <a:r>
              <a:rPr lang="en-US"/>
              <a:t>C-E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276600" y="2514600"/>
          <a:ext cx="4419600" cy="312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600"/>
                <a:gridCol w="736600"/>
                <a:gridCol w="736600"/>
                <a:gridCol w="736600"/>
                <a:gridCol w="736600"/>
                <a:gridCol w="736600"/>
              </a:tblGrid>
              <a:tr h="52070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A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B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C 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D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E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A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1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1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1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0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0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B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1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1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0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0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0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C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1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0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1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1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1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D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0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0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1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1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0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E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0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0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1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0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1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464" name="WordArt 2"/>
          <p:cNvSpPr>
            <a:spLocks noChangeArrowheads="1" noChangeShapeType="1" noTextEdit="1"/>
          </p:cNvSpPr>
          <p:nvPr/>
        </p:nvSpPr>
        <p:spPr bwMode="auto">
          <a:xfrm>
            <a:off x="3124200" y="1676400"/>
            <a:ext cx="50292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Adjacency Matrix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graph?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8436" name="TextBox 20"/>
          <p:cNvSpPr txBox="1">
            <a:spLocks noChangeArrowheads="1"/>
          </p:cNvSpPr>
          <p:nvPr/>
        </p:nvSpPr>
        <p:spPr bwMode="auto">
          <a:xfrm>
            <a:off x="609600" y="1905000"/>
            <a:ext cx="2133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Vertices</a:t>
            </a:r>
          </a:p>
          <a:p>
            <a:r>
              <a:rPr lang="en-US"/>
              <a:t>A, B, C, D, E</a:t>
            </a:r>
          </a:p>
          <a:p>
            <a:endParaRPr lang="en-US"/>
          </a:p>
          <a:p>
            <a:r>
              <a:rPr lang="en-US"/>
              <a:t>Edges</a:t>
            </a:r>
          </a:p>
          <a:p>
            <a:r>
              <a:rPr lang="en-US"/>
              <a:t>A-B</a:t>
            </a:r>
          </a:p>
          <a:p>
            <a:r>
              <a:rPr lang="en-US"/>
              <a:t>A-C</a:t>
            </a:r>
          </a:p>
          <a:p>
            <a:r>
              <a:rPr lang="en-US"/>
              <a:t>B-D</a:t>
            </a:r>
          </a:p>
          <a:p>
            <a:r>
              <a:rPr lang="en-US"/>
              <a:t>C-D</a:t>
            </a:r>
          </a:p>
          <a:p>
            <a:r>
              <a:rPr lang="en-US"/>
              <a:t>C-E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276600" y="2743200"/>
          <a:ext cx="4419600" cy="2603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600"/>
                <a:gridCol w="3683000"/>
              </a:tblGrid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A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B,</a:t>
                      </a:r>
                      <a:r>
                        <a:rPr lang="en-US" sz="2000" baseline="0" dirty="0" smtClean="0">
                          <a:latin typeface="Arial Black" pitchFamily="34" charset="0"/>
                        </a:rPr>
                        <a:t> C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B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A,</a:t>
                      </a:r>
                      <a:r>
                        <a:rPr lang="en-US" sz="2000" baseline="0" dirty="0" smtClean="0">
                          <a:latin typeface="Arial Black" pitchFamily="34" charset="0"/>
                        </a:rPr>
                        <a:t> D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C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A, D,</a:t>
                      </a:r>
                      <a:r>
                        <a:rPr lang="en-US" sz="2000" baseline="0" dirty="0" smtClean="0">
                          <a:latin typeface="Arial Black" pitchFamily="34" charset="0"/>
                        </a:rPr>
                        <a:t> E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D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B,</a:t>
                      </a:r>
                      <a:r>
                        <a:rPr lang="en-US" sz="2000" baseline="0" dirty="0" smtClean="0">
                          <a:latin typeface="Arial Black" pitchFamily="34" charset="0"/>
                        </a:rPr>
                        <a:t> C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E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C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457" name="WordArt 2"/>
          <p:cNvSpPr>
            <a:spLocks noChangeArrowheads="1" noChangeShapeType="1" noTextEdit="1"/>
          </p:cNvSpPr>
          <p:nvPr/>
        </p:nvSpPr>
        <p:spPr bwMode="auto">
          <a:xfrm>
            <a:off x="3124200" y="1905000"/>
            <a:ext cx="50292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Adjacency List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graph?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762000" y="4343400"/>
            <a:ext cx="7620000" cy="2062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/>
              <a:t>Connection problems are also graph problems as you check vertices and search edges to see if a path exists between two vertices.</a:t>
            </a:r>
            <a:endParaRPr lang="en-US" sz="3200">
              <a:solidFill>
                <a:srgbClr val="339933"/>
              </a:solidFill>
            </a:endParaRPr>
          </a:p>
        </p:txBody>
      </p:sp>
      <p:sp>
        <p:nvSpPr>
          <p:cNvPr id="19461" name="Line 4"/>
          <p:cNvSpPr>
            <a:spLocks noChangeShapeType="1"/>
          </p:cNvSpPr>
          <p:nvPr/>
        </p:nvSpPr>
        <p:spPr bwMode="auto">
          <a:xfrm>
            <a:off x="3200400" y="1905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3200400" y="2743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3" name="Line 6"/>
          <p:cNvSpPr>
            <a:spLocks noChangeShapeType="1"/>
          </p:cNvSpPr>
          <p:nvPr/>
        </p:nvSpPr>
        <p:spPr bwMode="auto">
          <a:xfrm>
            <a:off x="3200400" y="3657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27335" name="Group 7"/>
          <p:cNvGraphicFramePr>
            <a:graphicFrameLocks noGrp="1"/>
          </p:cNvGraphicFramePr>
          <p:nvPr/>
        </p:nvGraphicFramePr>
        <p:xfrm>
          <a:off x="2362200" y="1524000"/>
          <a:ext cx="990600" cy="25146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7345" name="Group 17"/>
          <p:cNvGraphicFramePr>
            <a:graphicFrameLocks noGrp="1"/>
          </p:cNvGraphicFramePr>
          <p:nvPr/>
        </p:nvGraphicFramePr>
        <p:xfrm>
          <a:off x="3962400" y="1600200"/>
          <a:ext cx="1778000" cy="579120"/>
        </p:xfrm>
        <a:graphic>
          <a:graphicData uri="http://schemas.openxmlformats.org/drawingml/2006/table">
            <a:tbl>
              <a:tblPr/>
              <a:tblGrid>
                <a:gridCol w="889000"/>
                <a:gridCol w="8890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7353" name="Group 25"/>
          <p:cNvGraphicFramePr>
            <a:graphicFrameLocks noGrp="1"/>
          </p:cNvGraphicFramePr>
          <p:nvPr/>
        </p:nvGraphicFramePr>
        <p:xfrm>
          <a:off x="3962400" y="3429000"/>
          <a:ext cx="889000" cy="579120"/>
        </p:xfrm>
        <a:graphic>
          <a:graphicData uri="http://schemas.openxmlformats.org/drawingml/2006/table">
            <a:tbl>
              <a:tblPr/>
              <a:tblGrid>
                <a:gridCol w="889000"/>
              </a:tblGrid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7359" name="Group 31"/>
          <p:cNvGraphicFramePr>
            <a:graphicFrameLocks noGrp="1"/>
          </p:cNvGraphicFramePr>
          <p:nvPr/>
        </p:nvGraphicFramePr>
        <p:xfrm>
          <a:off x="3962400" y="2514600"/>
          <a:ext cx="889000" cy="579120"/>
        </p:xfrm>
        <a:graphic>
          <a:graphicData uri="http://schemas.openxmlformats.org/drawingml/2006/table">
            <a:tbl>
              <a:tblPr/>
              <a:tblGrid>
                <a:gridCol w="8890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Connections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838200" y="4267200"/>
            <a:ext cx="7620000" cy="20415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 dirty="0"/>
              <a:t>Connection problems require you to check for a path between 2 items.</a:t>
            </a:r>
            <a:br>
              <a:rPr lang="en-US" sz="3200" dirty="0"/>
            </a:br>
            <a:r>
              <a:rPr lang="en-US" sz="3200" dirty="0"/>
              <a:t> </a:t>
            </a:r>
          </a:p>
          <a:p>
            <a:r>
              <a:rPr lang="en-US" sz="3200" dirty="0"/>
              <a:t>Is A directly connected to C?  </a:t>
            </a:r>
            <a:r>
              <a:rPr lang="en-US" sz="3200" dirty="0">
                <a:solidFill>
                  <a:srgbClr val="339933"/>
                </a:solidFill>
              </a:rPr>
              <a:t>YES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Connections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3200400" y="1905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3200400" y="2743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3200400" y="3657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6" name="Group 7"/>
          <p:cNvGraphicFramePr>
            <a:graphicFrameLocks noGrp="1"/>
          </p:cNvGraphicFramePr>
          <p:nvPr/>
        </p:nvGraphicFramePr>
        <p:xfrm>
          <a:off x="2362200" y="1524000"/>
          <a:ext cx="990600" cy="25146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Group 17"/>
          <p:cNvGraphicFramePr>
            <a:graphicFrameLocks noGrp="1"/>
          </p:cNvGraphicFramePr>
          <p:nvPr/>
        </p:nvGraphicFramePr>
        <p:xfrm>
          <a:off x="3962400" y="1600200"/>
          <a:ext cx="1778000" cy="579120"/>
        </p:xfrm>
        <a:graphic>
          <a:graphicData uri="http://schemas.openxmlformats.org/drawingml/2006/table">
            <a:tbl>
              <a:tblPr/>
              <a:tblGrid>
                <a:gridCol w="889000"/>
                <a:gridCol w="8890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Group 25"/>
          <p:cNvGraphicFramePr>
            <a:graphicFrameLocks noGrp="1"/>
          </p:cNvGraphicFramePr>
          <p:nvPr/>
        </p:nvGraphicFramePr>
        <p:xfrm>
          <a:off x="3962400" y="3429000"/>
          <a:ext cx="889000" cy="579120"/>
        </p:xfrm>
        <a:graphic>
          <a:graphicData uri="http://schemas.openxmlformats.org/drawingml/2006/table">
            <a:tbl>
              <a:tblPr/>
              <a:tblGrid>
                <a:gridCol w="889000"/>
              </a:tblGrid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Group 31"/>
          <p:cNvGraphicFramePr>
            <a:graphicFrameLocks noGrp="1"/>
          </p:cNvGraphicFramePr>
          <p:nvPr/>
        </p:nvGraphicFramePr>
        <p:xfrm>
          <a:off x="3962400" y="2514600"/>
          <a:ext cx="889000" cy="579120"/>
        </p:xfrm>
        <a:graphic>
          <a:graphicData uri="http://schemas.openxmlformats.org/drawingml/2006/table">
            <a:tbl>
              <a:tblPr/>
              <a:tblGrid>
                <a:gridCol w="8890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7620000" cy="20415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/>
              <a:t>Connection problems require you to check for a path between 2 items.</a:t>
            </a:r>
            <a:br>
              <a:rPr lang="en-US" sz="3200"/>
            </a:br>
            <a:r>
              <a:rPr lang="en-US" sz="3200"/>
              <a:t> </a:t>
            </a:r>
          </a:p>
          <a:p>
            <a:r>
              <a:rPr lang="en-US" sz="3200"/>
              <a:t>Is B directly connected to C?  </a:t>
            </a:r>
            <a:r>
              <a:rPr lang="en-US" sz="320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Connections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3200400" y="1905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3200400" y="2743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3200400" y="3657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6" name="Group 7"/>
          <p:cNvGraphicFramePr>
            <a:graphicFrameLocks noGrp="1"/>
          </p:cNvGraphicFramePr>
          <p:nvPr/>
        </p:nvGraphicFramePr>
        <p:xfrm>
          <a:off x="2362200" y="1524000"/>
          <a:ext cx="990600" cy="25146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Group 17"/>
          <p:cNvGraphicFramePr>
            <a:graphicFrameLocks noGrp="1"/>
          </p:cNvGraphicFramePr>
          <p:nvPr/>
        </p:nvGraphicFramePr>
        <p:xfrm>
          <a:off x="3962400" y="1600200"/>
          <a:ext cx="1778000" cy="579120"/>
        </p:xfrm>
        <a:graphic>
          <a:graphicData uri="http://schemas.openxmlformats.org/drawingml/2006/table">
            <a:tbl>
              <a:tblPr/>
              <a:tblGrid>
                <a:gridCol w="889000"/>
                <a:gridCol w="8890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Group 25"/>
          <p:cNvGraphicFramePr>
            <a:graphicFrameLocks noGrp="1"/>
          </p:cNvGraphicFramePr>
          <p:nvPr/>
        </p:nvGraphicFramePr>
        <p:xfrm>
          <a:off x="3962400" y="3429000"/>
          <a:ext cx="889000" cy="579120"/>
        </p:xfrm>
        <a:graphic>
          <a:graphicData uri="http://schemas.openxmlformats.org/drawingml/2006/table">
            <a:tbl>
              <a:tblPr/>
              <a:tblGrid>
                <a:gridCol w="889000"/>
              </a:tblGrid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Group 31"/>
          <p:cNvGraphicFramePr>
            <a:graphicFrameLocks noGrp="1"/>
          </p:cNvGraphicFramePr>
          <p:nvPr/>
        </p:nvGraphicFramePr>
        <p:xfrm>
          <a:off x="3962400" y="2514600"/>
          <a:ext cx="889000" cy="579120"/>
        </p:xfrm>
        <a:graphic>
          <a:graphicData uri="http://schemas.openxmlformats.org/drawingml/2006/table">
            <a:tbl>
              <a:tblPr/>
              <a:tblGrid>
                <a:gridCol w="8890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1629</TotalTime>
  <Words>973</Words>
  <Application>Microsoft Office PowerPoint</Application>
  <PresentationFormat>On-screen Show (4:3)</PresentationFormat>
  <Paragraphs>339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subject>Recursion</dc:subject>
  <dc:creator>A+ Computer Science</dc:creator>
  <cp:keywords>www.apluscompsci.com</cp:keywords>
  <dc:description>Recursion_x000d_
©A+ Computer Science_x000d_
www.apluscompsci.com</dc:description>
  <cp:lastModifiedBy>Stacey Armstrong</cp:lastModifiedBy>
  <cp:revision>369</cp:revision>
  <cp:lastPrinted>2000-04-17T15:27:27Z</cp:lastPrinted>
  <dcterms:created xsi:type="dcterms:W3CDTF">1995-06-17T23:31:02Z</dcterms:created>
  <dcterms:modified xsi:type="dcterms:W3CDTF">2017-07-23T21:55:45Z</dcterms:modified>
  <cp:category>www.apluscomspci.com</cp:category>
</cp:coreProperties>
</file>