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38" r:id="rId2"/>
    <p:sldId id="439" r:id="rId3"/>
    <p:sldId id="374" r:id="rId4"/>
    <p:sldId id="440" r:id="rId5"/>
    <p:sldId id="400" r:id="rId6"/>
    <p:sldId id="394" r:id="rId7"/>
    <p:sldId id="396" r:id="rId8"/>
    <p:sldId id="441" r:id="rId9"/>
    <p:sldId id="452" r:id="rId10"/>
    <p:sldId id="293" r:id="rId11"/>
    <p:sldId id="417" r:id="rId12"/>
    <p:sldId id="418" r:id="rId13"/>
    <p:sldId id="388" r:id="rId14"/>
    <p:sldId id="311" r:id="rId15"/>
    <p:sldId id="312" r:id="rId16"/>
    <p:sldId id="442" r:id="rId17"/>
    <p:sldId id="453" r:id="rId18"/>
    <p:sldId id="389" r:id="rId19"/>
    <p:sldId id="443" r:id="rId20"/>
    <p:sldId id="317" r:id="rId21"/>
    <p:sldId id="365" r:id="rId22"/>
    <p:sldId id="409" r:id="rId23"/>
    <p:sldId id="454" r:id="rId24"/>
    <p:sldId id="455" r:id="rId25"/>
    <p:sldId id="422" r:id="rId26"/>
    <p:sldId id="444" r:id="rId27"/>
    <p:sldId id="424" r:id="rId28"/>
    <p:sldId id="445" r:id="rId29"/>
    <p:sldId id="427" r:id="rId30"/>
    <p:sldId id="446" r:id="rId31"/>
    <p:sldId id="456" r:id="rId32"/>
    <p:sldId id="385" r:id="rId33"/>
    <p:sldId id="384" r:id="rId34"/>
    <p:sldId id="386" r:id="rId35"/>
    <p:sldId id="391" r:id="rId36"/>
    <p:sldId id="447" r:id="rId37"/>
    <p:sldId id="457" r:id="rId38"/>
    <p:sldId id="435" r:id="rId39"/>
    <p:sldId id="448" r:id="rId40"/>
    <p:sldId id="458" r:id="rId41"/>
    <p:sldId id="412" r:id="rId42"/>
    <p:sldId id="413" r:id="rId43"/>
    <p:sldId id="287" r:id="rId44"/>
    <p:sldId id="361" r:id="rId45"/>
    <p:sldId id="407" r:id="rId46"/>
    <p:sldId id="408" r:id="rId47"/>
    <p:sldId id="380" r:id="rId48"/>
    <p:sldId id="449" r:id="rId49"/>
    <p:sldId id="450" r:id="rId50"/>
    <p:sldId id="45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99"/>
    <a:srgbClr val="A50021"/>
    <a:srgbClr val="CC3300"/>
    <a:srgbClr val="336699"/>
    <a:srgbClr val="336633"/>
    <a:srgbClr val="FFFF99"/>
    <a:srgbClr val="CCFF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94576" autoAdjust="0"/>
  </p:normalViewPr>
  <p:slideViewPr>
    <p:cSldViewPr>
      <p:cViewPr>
        <p:scale>
          <a:sx n="50" d="100"/>
          <a:sy n="50" d="100"/>
        </p:scale>
        <p:origin x="-194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06BD1DB-8491-40FF-989E-2F15AFA8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EA265-63DA-4BD5-B041-9B14D287D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85B76-8DE8-43BB-9BC7-5BE6A79F8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A2EE-23AC-427E-BF87-858FA25AC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1C6C4-0A58-4D78-9533-7D678309F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94A56-76D0-4466-881E-3DFC8E1C4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6FD8-9236-485D-9DFE-DD23E3BEA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8819-C918-49B9-B601-47F6596CD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FA4B2-605B-4B9A-9EDD-8BFC41843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F551-E0ED-4B98-85A4-B3C0CF6F5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A2E48-1703-4317-9E6F-28270AE2D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82C1-C363-4CB3-A829-32E6395BF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9191D1FD-F01A-458C-A89F-6338A410D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Linked lists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2400">
              <a:latin typeface="MS LineDraw" charset="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7045325" cy="204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3200" b="1" dirty="0"/>
              <a:t>A linked list is a group of nodes.   </a:t>
            </a:r>
            <a:br>
              <a:rPr lang="en-US" sz="3200" b="1" dirty="0"/>
            </a:br>
            <a:r>
              <a:rPr lang="en-US" sz="3200" b="1" dirty="0"/>
              <a:t>Each node contains a value and a</a:t>
            </a:r>
          </a:p>
          <a:p>
            <a:pPr eaLnBrk="0" hangingPunct="0"/>
            <a:r>
              <a:rPr lang="en-US" sz="3200" b="1" dirty="0"/>
              <a:t>reference to the next node in </a:t>
            </a:r>
          </a:p>
          <a:p>
            <a:pPr eaLnBrk="0" hangingPunct="0"/>
            <a:r>
              <a:rPr lang="en-US" sz="3200" b="1" dirty="0"/>
              <a:t>the list.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Linked Lists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685800" y="1447800"/>
            <a:ext cx="8153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b="1"/>
              <a:t>public class Node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 private Comparable data;</a:t>
            </a:r>
          </a:p>
          <a:p>
            <a:r>
              <a:rPr lang="en-US" sz="2800" b="1"/>
              <a:t>   private Node next;</a:t>
            </a:r>
          </a:p>
          <a:p>
            <a:endParaRPr lang="en-US" sz="2800" b="1"/>
          </a:p>
          <a:p>
            <a:r>
              <a:rPr lang="en-US" sz="2800" b="1"/>
              <a:t>   public Node(Comparable dat, Node nxt)</a:t>
            </a:r>
          </a:p>
          <a:p>
            <a:r>
              <a:rPr lang="en-US" sz="2800" b="1"/>
              <a:t>   {</a:t>
            </a:r>
          </a:p>
          <a:p>
            <a:r>
              <a:rPr lang="en-US" sz="2800" b="1"/>
              <a:t>      data=dat;	</a:t>
            </a:r>
          </a:p>
          <a:p>
            <a:r>
              <a:rPr lang="en-US" sz="2800" b="1"/>
              <a:t>      next=nxt;</a:t>
            </a:r>
          </a:p>
          <a:p>
            <a:r>
              <a:rPr lang="en-US" sz="2800" b="1"/>
              <a:t>   }</a:t>
            </a:r>
          </a:p>
          <a:p>
            <a:r>
              <a:rPr lang="en-US" sz="2800" b="1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Simple Node Class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2400">
              <a:latin typeface="MS LineDraw" charset="2"/>
            </a:endParaRP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2667000" y="2667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200400" y="2209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114800" y="2209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4724400" y="26670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429000" y="2362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5638800" y="24384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1447800" y="2286000"/>
            <a:ext cx="1295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node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600200" y="2743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3733800" y="1828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1371600" y="3505200"/>
            <a:ext cx="5780088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/>
              <a:t>A node typically has a data</a:t>
            </a:r>
          </a:p>
          <a:p>
            <a:r>
              <a:rPr lang="en-US" sz="3200" b="1"/>
              <a:t>component and a reference</a:t>
            </a:r>
          </a:p>
          <a:p>
            <a:r>
              <a:rPr lang="en-US" sz="3200" b="1"/>
              <a:t>to the next node.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 Single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914400" y="2209800"/>
            <a:ext cx="7467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b="1"/>
              <a:t>public interface Linkable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 Comparable getValue();</a:t>
            </a:r>
          </a:p>
          <a:p>
            <a:r>
              <a:rPr lang="en-US" sz="2800" b="1"/>
              <a:t>   Linkable getNext();</a:t>
            </a:r>
          </a:p>
          <a:p>
            <a:r>
              <a:rPr lang="en-US" sz="2800" b="1"/>
              <a:t>   void setNext(Linkable next);</a:t>
            </a:r>
          </a:p>
          <a:p>
            <a:r>
              <a:rPr lang="en-US" sz="2800" b="1"/>
              <a:t>   void setValue(Comparable value);</a:t>
            </a:r>
          </a:p>
          <a:p>
            <a:r>
              <a:rPr lang="en-US" sz="2800" b="1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Linkable Interface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7651" name="Rectangle 1026"/>
          <p:cNvSpPr>
            <a:spLocks noChangeArrowheads="1"/>
          </p:cNvSpPr>
          <p:nvPr/>
        </p:nvSpPr>
        <p:spPr bwMode="auto">
          <a:xfrm>
            <a:off x="533400" y="457200"/>
            <a:ext cx="815340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b="1"/>
              <a:t>public class ListNode implements Linkable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private Comparable listNodeValue;</a:t>
            </a:r>
          </a:p>
          <a:p>
            <a:r>
              <a:rPr lang="en-US" b="1"/>
              <a:t>   private ListNode nextListNode;</a:t>
            </a:r>
          </a:p>
          <a:p>
            <a:endParaRPr lang="en-US" b="1"/>
          </a:p>
          <a:p>
            <a:r>
              <a:rPr lang="en-US" b="1"/>
              <a:t>   public ListNode(){</a:t>
            </a:r>
          </a:p>
          <a:p>
            <a:r>
              <a:rPr lang="en-US" b="1"/>
              <a:t>      listNodeValue = null;</a:t>
            </a:r>
          </a:p>
          <a:p>
            <a:r>
              <a:rPr lang="en-US" b="1"/>
              <a:t>      nextListNode = null;</a:t>
            </a:r>
          </a:p>
          <a:p>
            <a:r>
              <a:rPr lang="en-US" b="1"/>
              <a:t>   }</a:t>
            </a:r>
          </a:p>
          <a:p>
            <a:endParaRPr lang="en-US" b="1"/>
          </a:p>
          <a:p>
            <a:r>
              <a:rPr lang="en-US" b="1"/>
              <a:t>   public ListNode(Comparable value, ListNode next)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nextListNode</a:t>
            </a:r>
            <a:r>
              <a:rPr lang="en-US"/>
              <a:t> </a:t>
            </a:r>
            <a:r>
              <a:rPr lang="en-US" b="1"/>
              <a:t>= next;</a:t>
            </a:r>
          </a:p>
          <a:p>
            <a:r>
              <a:rPr lang="en-US" b="1"/>
              <a:t>      listNodeValue</a:t>
            </a:r>
            <a:r>
              <a:rPr lang="en-US"/>
              <a:t> </a:t>
            </a:r>
            <a:r>
              <a:rPr lang="en-US" b="1"/>
              <a:t>= value;</a:t>
            </a:r>
          </a:p>
          <a:p>
            <a:r>
              <a:rPr lang="en-US" b="1"/>
              <a:t>   }</a:t>
            </a:r>
          </a:p>
          <a:p>
            <a:endParaRPr lang="en-US" sz="1600" b="1"/>
          </a:p>
          <a:p>
            <a:r>
              <a:rPr lang="en-US" sz="1600" b="1"/>
              <a:t>  //other methods not shown</a:t>
            </a:r>
          </a:p>
          <a:p>
            <a:r>
              <a:rPr lang="en-US" sz="1600" b="1"/>
              <a:t>  //refer to the Linkable interface</a:t>
            </a:r>
          </a:p>
          <a:p>
            <a:r>
              <a:rPr lang="en-US" b="1"/>
              <a:t>}</a:t>
            </a:r>
          </a:p>
        </p:txBody>
      </p:sp>
      <p:sp>
        <p:nvSpPr>
          <p:cNvPr id="27653" name="Text Box 1030"/>
          <p:cNvSpPr txBox="1">
            <a:spLocks noChangeArrowheads="1"/>
          </p:cNvSpPr>
          <p:nvPr/>
        </p:nvSpPr>
        <p:spPr bwMode="auto">
          <a:xfrm>
            <a:off x="4876800" y="4343400"/>
            <a:ext cx="4038600" cy="1806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i="1">
                <a:solidFill>
                  <a:srgbClr val="CC3300"/>
                </a:solidFill>
              </a:rPr>
              <a:t>This ListNode class is similar to the AP ListNode.</a:t>
            </a:r>
          </a:p>
          <a:p>
            <a:pPr eaLnBrk="0" hangingPunct="0"/>
            <a:endParaRPr lang="en-US" sz="1400" b="1" i="1">
              <a:solidFill>
                <a:srgbClr val="CC3300"/>
              </a:solidFill>
            </a:endParaRPr>
          </a:p>
          <a:p>
            <a:pPr eaLnBrk="0" hangingPunct="0"/>
            <a:r>
              <a:rPr lang="en-US" sz="1400" b="1" i="1">
                <a:solidFill>
                  <a:srgbClr val="CC3300"/>
                </a:solidFill>
              </a:rPr>
              <a:t>You can obtain the official AP ListNode class from the college board website.  You will be provided with a copy of the AP ListNode class when you take the AP Computer Science AB exam.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1447800"/>
            <a:ext cx="3429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ListNode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Class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2286000"/>
            <a:ext cx="8915400" cy="247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b="1"/>
          </a:p>
          <a:p>
            <a:pPr eaLnBrk="0" hangingPunct="0"/>
            <a:r>
              <a:rPr lang="en-US" sz="2800" b="1"/>
              <a:t>Linkable node = new ListNode("10", null);	</a:t>
            </a:r>
          </a:p>
          <a:p>
            <a:pPr eaLnBrk="0" hangingPunct="0"/>
            <a:r>
              <a:rPr lang="en-US" sz="2800" b="1"/>
              <a:t>out.println(node.getValue());</a:t>
            </a:r>
          </a:p>
          <a:p>
            <a:pPr eaLnBrk="0" hangingPunct="0"/>
            <a:r>
              <a:rPr lang="en-US" sz="2800" b="1"/>
              <a:t>out.println(node.getNext());</a:t>
            </a:r>
          </a:p>
          <a:p>
            <a:pPr eaLnBrk="0" hangingPunct="0"/>
            <a:endParaRPr lang="en-US" sz="2800" b="1"/>
          </a:p>
          <a:p>
            <a:pPr eaLnBrk="0" hangingPunct="0"/>
            <a:endParaRPr lang="en-US" sz="240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124200" y="4876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038600" y="4876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876800" y="5334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200400" y="5105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10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486400" y="51054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600200" y="49530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node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828800" y="5334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0xFA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581400" y="4495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0xFA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667000" y="5257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6629400" y="3429000"/>
            <a:ext cx="2057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br>
              <a:rPr lang="en-US" sz="3200" b="1" u="sng">
                <a:solidFill>
                  <a:srgbClr val="FF0000"/>
                </a:solidFill>
              </a:rPr>
            </a:b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null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Creating a </a:t>
            </a:r>
            <a:b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Single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ListNode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1" grpId="0"/>
      <p:bldP spid="88072" grpId="0"/>
      <p:bldP spid="88073" grpId="0"/>
      <p:bldP spid="88074" grpId="0"/>
      <p:bldP spid="88075" grpId="0"/>
      <p:bldP spid="880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onenode.java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Linking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Nodes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1748" name="Rectangle 32"/>
          <p:cNvSpPr>
            <a:spLocks noChangeArrowheads="1"/>
          </p:cNvSpPr>
          <p:nvPr/>
        </p:nvSpPr>
        <p:spPr bwMode="auto">
          <a:xfrm>
            <a:off x="304800" y="2971800"/>
            <a:ext cx="849788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 err="1"/>
              <a:t>ListNode</a:t>
            </a:r>
            <a:r>
              <a:rPr lang="en-US" sz="2800" b="1" dirty="0"/>
              <a:t> x = new </a:t>
            </a:r>
            <a:r>
              <a:rPr lang="en-US" sz="2800" b="1" dirty="0" err="1"/>
              <a:t>ListNode</a:t>
            </a:r>
            <a:r>
              <a:rPr lang="en-US" sz="2800" b="1" dirty="0"/>
              <a:t>("10",</a:t>
            </a:r>
          </a:p>
          <a:p>
            <a:r>
              <a:rPr lang="en-US" sz="2800" b="1" dirty="0"/>
              <a:t>		     new </a:t>
            </a:r>
            <a:r>
              <a:rPr lang="en-US" sz="2800" b="1" dirty="0" err="1"/>
              <a:t>ListNode</a:t>
            </a:r>
            <a:r>
              <a:rPr lang="en-US" sz="2800" b="1" dirty="0"/>
              <a:t>("11",</a:t>
            </a:r>
          </a:p>
          <a:p>
            <a:r>
              <a:rPr lang="en-US" sz="2800" b="1" dirty="0"/>
              <a:t>		     new </a:t>
            </a:r>
            <a:r>
              <a:rPr lang="en-US" sz="2800" b="1" dirty="0" err="1"/>
              <a:t>ListNode</a:t>
            </a:r>
            <a:r>
              <a:rPr lang="en-US" sz="2800" b="1" dirty="0"/>
              <a:t>("12",null)));</a:t>
            </a:r>
          </a:p>
          <a:p>
            <a:endParaRPr lang="en-US" sz="2800" b="1" dirty="0"/>
          </a:p>
          <a:p>
            <a:r>
              <a:rPr lang="en-US" sz="2800" b="1" dirty="0" err="1"/>
              <a:t>out.println</a:t>
            </a:r>
            <a:r>
              <a:rPr lang="en-US" sz="2800" b="1" dirty="0"/>
              <a:t>(</a:t>
            </a:r>
            <a:r>
              <a:rPr lang="en-US" sz="2800" b="1" dirty="0" err="1"/>
              <a:t>x.getValue</a:t>
            </a:r>
            <a:r>
              <a:rPr lang="en-US" sz="2800" b="1" dirty="0"/>
              <a:t>());</a:t>
            </a:r>
          </a:p>
          <a:p>
            <a:r>
              <a:rPr lang="en-US" sz="2800" b="1" dirty="0" err="1"/>
              <a:t>out.println</a:t>
            </a:r>
            <a:r>
              <a:rPr lang="en-US" sz="2800" b="1" dirty="0"/>
              <a:t>(</a:t>
            </a:r>
            <a:r>
              <a:rPr lang="en-US" sz="2800" b="1" dirty="0" err="1"/>
              <a:t>x.getNext</a:t>
            </a:r>
            <a:r>
              <a:rPr lang="en-US" sz="2800" b="1" dirty="0"/>
              <a:t>().</a:t>
            </a:r>
            <a:r>
              <a:rPr lang="en-US" sz="2800" b="1" dirty="0" err="1"/>
              <a:t>getNext</a:t>
            </a:r>
            <a:r>
              <a:rPr lang="en-US" sz="2800" b="1" dirty="0"/>
              <a:t>().</a:t>
            </a:r>
            <a:r>
              <a:rPr lang="en-US" sz="2800" b="1" dirty="0" err="1"/>
              <a:t>getValue</a:t>
            </a:r>
            <a:r>
              <a:rPr lang="en-US" sz="2800" b="1" dirty="0"/>
              <a:t>());</a:t>
            </a:r>
          </a:p>
          <a:p>
            <a:r>
              <a:rPr lang="en-US" sz="2800" b="1" dirty="0" err="1"/>
              <a:t>out.println</a:t>
            </a:r>
            <a:r>
              <a:rPr lang="en-US" sz="2800" b="1" dirty="0"/>
              <a:t>(</a:t>
            </a:r>
            <a:r>
              <a:rPr lang="en-US" sz="2800" b="1" dirty="0" err="1"/>
              <a:t>x.getNext</a:t>
            </a:r>
            <a:r>
              <a:rPr lang="en-US" sz="2800" b="1" dirty="0"/>
              <a:t>().</a:t>
            </a:r>
            <a:r>
              <a:rPr lang="en-US" sz="2800" b="1" dirty="0" err="1"/>
              <a:t>getValue</a:t>
            </a:r>
            <a:r>
              <a:rPr lang="en-US" sz="2800" b="1" dirty="0"/>
              <a:t>());</a:t>
            </a:r>
          </a:p>
        </p:txBody>
      </p:sp>
      <p:sp>
        <p:nvSpPr>
          <p:cNvPr id="31749" name="Text Box 34"/>
          <p:cNvSpPr txBox="1">
            <a:spLocks noChangeArrowheads="1"/>
          </p:cNvSpPr>
          <p:nvPr/>
        </p:nvSpPr>
        <p:spPr bwMode="auto">
          <a:xfrm>
            <a:off x="6934200" y="16002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12</a:t>
            </a:r>
            <a:br>
              <a:rPr lang="en-US" sz="3200" b="1"/>
            </a:br>
            <a:r>
              <a:rPr lang="en-US" sz="3200" b="1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linkone.java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LinkedList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914400" y="1752600"/>
            <a:ext cx="71437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ListNode x = new ListNode("10", null);</a:t>
            </a:r>
          </a:p>
          <a:p>
            <a:pPr eaLnBrk="0" hangingPunct="0"/>
            <a:endParaRPr lang="en-US" sz="2800" b="1"/>
          </a:p>
          <a:p>
            <a:pPr eaLnBrk="0" hangingPunct="0"/>
            <a:r>
              <a:rPr lang="en-US" sz="2800" b="1"/>
              <a:t>ListNode y = new ListNode("11",x);</a:t>
            </a:r>
          </a:p>
          <a:p>
            <a:pPr eaLnBrk="0" hangingPunct="0"/>
            <a:endParaRPr lang="en-US" sz="2800" b="1"/>
          </a:p>
          <a:p>
            <a:pPr eaLnBrk="0" hangingPunct="0"/>
            <a:r>
              <a:rPr lang="en-US" sz="2800" b="1"/>
              <a:t>ListNode z = new ListNode("12",y);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3246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72390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8001000" y="49530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6400800" y="4724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10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8382000" y="47244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5562600" y="55626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6858000" y="4191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0x17</a:t>
            </a:r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74676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932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0x17</a:t>
            </a:r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V="1">
            <a:off x="59436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12954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22098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43" name="Line 59"/>
          <p:cNvSpPr>
            <a:spLocks noChangeShapeType="1"/>
          </p:cNvSpPr>
          <p:nvPr/>
        </p:nvSpPr>
        <p:spPr bwMode="auto">
          <a:xfrm>
            <a:off x="30480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44" name="Rectangle 60"/>
          <p:cNvSpPr>
            <a:spLocks noChangeArrowheads="1"/>
          </p:cNvSpPr>
          <p:nvPr/>
        </p:nvSpPr>
        <p:spPr bwMode="auto">
          <a:xfrm>
            <a:off x="36576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45" name="Rectangle 61"/>
          <p:cNvSpPr>
            <a:spLocks noChangeArrowheads="1"/>
          </p:cNvSpPr>
          <p:nvPr/>
        </p:nvSpPr>
        <p:spPr bwMode="auto">
          <a:xfrm>
            <a:off x="45720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46" name="Line 62"/>
          <p:cNvSpPr>
            <a:spLocks noChangeShapeType="1"/>
          </p:cNvSpPr>
          <p:nvPr/>
        </p:nvSpPr>
        <p:spPr bwMode="auto">
          <a:xfrm>
            <a:off x="54102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47" name="Text Box 63"/>
          <p:cNvSpPr txBox="1">
            <a:spLocks noChangeArrowheads="1"/>
          </p:cNvSpPr>
          <p:nvPr/>
        </p:nvSpPr>
        <p:spPr bwMode="auto">
          <a:xfrm>
            <a:off x="3733800" y="4724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11</a:t>
            </a:r>
          </a:p>
        </p:txBody>
      </p:sp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1371600" y="4724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12</a:t>
            </a:r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2971800" y="54102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93250" name="Text Box 66"/>
          <p:cNvSpPr txBox="1">
            <a:spLocks noChangeArrowheads="1"/>
          </p:cNvSpPr>
          <p:nvPr/>
        </p:nvSpPr>
        <p:spPr bwMode="auto">
          <a:xfrm>
            <a:off x="152400" y="46482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z</a:t>
            </a:r>
          </a:p>
        </p:txBody>
      </p:sp>
      <p:sp>
        <p:nvSpPr>
          <p:cNvPr id="93251" name="Text Box 67"/>
          <p:cNvSpPr txBox="1">
            <a:spLocks noChangeArrowheads="1"/>
          </p:cNvSpPr>
          <p:nvPr/>
        </p:nvSpPr>
        <p:spPr bwMode="auto">
          <a:xfrm>
            <a:off x="0" y="5105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0x12</a:t>
            </a:r>
          </a:p>
        </p:txBody>
      </p:sp>
      <p:sp>
        <p:nvSpPr>
          <p:cNvPr id="93252" name="Line 68"/>
          <p:cNvSpPr>
            <a:spLocks noChangeShapeType="1"/>
          </p:cNvSpPr>
          <p:nvPr/>
        </p:nvSpPr>
        <p:spPr bwMode="auto">
          <a:xfrm>
            <a:off x="7620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53" name="Text Box 69"/>
          <p:cNvSpPr txBox="1">
            <a:spLocks noChangeArrowheads="1"/>
          </p:cNvSpPr>
          <p:nvPr/>
        </p:nvSpPr>
        <p:spPr bwMode="auto">
          <a:xfrm>
            <a:off x="1752600" y="4191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0x12</a:t>
            </a:r>
          </a:p>
        </p:txBody>
      </p:sp>
      <p:sp>
        <p:nvSpPr>
          <p:cNvPr id="93254" name="Text Box 70"/>
          <p:cNvSpPr txBox="1">
            <a:spLocks noChangeArrowheads="1"/>
          </p:cNvSpPr>
          <p:nvPr/>
        </p:nvSpPr>
        <p:spPr bwMode="auto">
          <a:xfrm>
            <a:off x="4114800" y="4191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0x15</a:t>
            </a:r>
          </a:p>
        </p:txBody>
      </p:sp>
      <p:sp>
        <p:nvSpPr>
          <p:cNvPr id="93255" name="Text Box 71"/>
          <p:cNvSpPr txBox="1">
            <a:spLocks noChangeArrowheads="1"/>
          </p:cNvSpPr>
          <p:nvPr/>
        </p:nvSpPr>
        <p:spPr bwMode="auto">
          <a:xfrm>
            <a:off x="23622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0x15</a:t>
            </a:r>
          </a:p>
        </p:txBody>
      </p:sp>
      <p:sp>
        <p:nvSpPr>
          <p:cNvPr id="93256" name="Text Box 72"/>
          <p:cNvSpPr txBox="1">
            <a:spLocks noChangeArrowheads="1"/>
          </p:cNvSpPr>
          <p:nvPr/>
        </p:nvSpPr>
        <p:spPr bwMode="auto">
          <a:xfrm>
            <a:off x="46482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0x17</a:t>
            </a:r>
          </a:p>
        </p:txBody>
      </p:sp>
      <p:sp>
        <p:nvSpPr>
          <p:cNvPr id="93257" name="Text Box 73"/>
          <p:cNvSpPr txBox="1">
            <a:spLocks noChangeArrowheads="1"/>
          </p:cNvSpPr>
          <p:nvPr/>
        </p:nvSpPr>
        <p:spPr bwMode="auto">
          <a:xfrm>
            <a:off x="2667000" y="5943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0x15</a:t>
            </a:r>
          </a:p>
        </p:txBody>
      </p:sp>
      <p:sp>
        <p:nvSpPr>
          <p:cNvPr id="93258" name="Line 74"/>
          <p:cNvSpPr>
            <a:spLocks noChangeShapeType="1"/>
          </p:cNvSpPr>
          <p:nvPr/>
        </p:nvSpPr>
        <p:spPr bwMode="auto">
          <a:xfrm flipV="1">
            <a:off x="3276600" y="5105400"/>
            <a:ext cx="3048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nimBg="1"/>
      <p:bldP spid="93197" grpId="0" animBg="1"/>
      <p:bldP spid="93198" grpId="0" animBg="1"/>
      <p:bldP spid="93200" grpId="0"/>
      <p:bldP spid="93206" grpId="0"/>
      <p:bldP spid="93209" grpId="0"/>
      <p:bldP spid="93215" grpId="0"/>
      <p:bldP spid="93218" grpId="0"/>
      <p:bldP spid="93221" grpId="0"/>
      <p:bldP spid="93222" grpId="0" animBg="1"/>
      <p:bldP spid="93241" grpId="0" animBg="1"/>
      <p:bldP spid="93242" grpId="0" animBg="1"/>
      <p:bldP spid="93243" grpId="0" animBg="1"/>
      <p:bldP spid="93244" grpId="0" animBg="1"/>
      <p:bldP spid="93245" grpId="0" animBg="1"/>
      <p:bldP spid="93246" grpId="0" animBg="1"/>
      <p:bldP spid="93247" grpId="0"/>
      <p:bldP spid="93248" grpId="0"/>
      <p:bldP spid="93249" grpId="0"/>
      <p:bldP spid="93250" grpId="0"/>
      <p:bldP spid="93251" grpId="0"/>
      <p:bldP spid="93252" grpId="0" animBg="1"/>
      <p:bldP spid="93253" grpId="0"/>
      <p:bldP spid="93254" grpId="0"/>
      <p:bldP spid="93255" grpId="0"/>
      <p:bldP spid="93256" grpId="0"/>
      <p:bldP spid="93257" grpId="0"/>
      <p:bldP spid="932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762000" y="1752600"/>
            <a:ext cx="7132638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ListNode x = new ListNode(10.3, null);</a:t>
            </a:r>
          </a:p>
          <a:p>
            <a:pPr eaLnBrk="0" hangingPunct="0"/>
            <a:endParaRPr lang="en-US" sz="2800" b="1"/>
          </a:p>
          <a:p>
            <a:pPr eaLnBrk="0" hangingPunct="0"/>
            <a:r>
              <a:rPr lang="en-US" sz="2800" b="1"/>
              <a:t>ListNode y = new ListNode(11.0, x);</a:t>
            </a:r>
          </a:p>
          <a:p>
            <a:pPr eaLnBrk="0" hangingPunct="0"/>
            <a:endParaRPr lang="en-US" sz="2800" b="1"/>
          </a:p>
          <a:p>
            <a:pPr eaLnBrk="0" hangingPunct="0"/>
            <a:r>
              <a:rPr lang="en-US" sz="2800" b="1"/>
              <a:t>ListNode z = new ListNode(12.5, y);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1336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5908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5814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4958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9530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0198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342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73914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96000" y="464820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10.3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657600" y="4648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11.0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295400" y="4648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12.5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81000" y="4572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z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895600" y="54864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y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5334000" y="54864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8382000" y="4648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56388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32004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762000" y="48006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04800" y="1676400"/>
            <a:ext cx="84709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ListNode x = new ListNode(10.3, null);</a:t>
            </a:r>
          </a:p>
          <a:p>
            <a:r>
              <a:rPr lang="en-US" sz="2800" b="1"/>
              <a:t>ListNode y = new ListNode(11.0, x);</a:t>
            </a:r>
          </a:p>
          <a:p>
            <a:r>
              <a:rPr lang="en-US" sz="2800" b="1"/>
              <a:t>ListNode z = new ListNode(12.5, y);</a:t>
            </a:r>
          </a:p>
          <a:p>
            <a:endParaRPr lang="en-US" sz="2800" b="1"/>
          </a:p>
          <a:p>
            <a:r>
              <a:rPr lang="en-US" sz="2800" b="1"/>
              <a:t>out.println(z.getValue());</a:t>
            </a:r>
          </a:p>
          <a:p>
            <a:r>
              <a:rPr lang="en-US" sz="2800" b="1"/>
              <a:t>out.println(z.getNext().getNext().getValue());</a:t>
            </a:r>
          </a:p>
          <a:p>
            <a:r>
              <a:rPr lang="en-US" sz="2800" b="1"/>
              <a:t>out.println(z.getNext().getValue());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934200" y="47244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2800" b="1"/>
              <a:t>12.5</a:t>
            </a:r>
          </a:p>
          <a:p>
            <a:r>
              <a:rPr lang="en-US" sz="2800" b="1"/>
              <a:t>10.3</a:t>
            </a:r>
          </a:p>
          <a:p>
            <a:r>
              <a:rPr lang="en-US" sz="2800" b="1"/>
              <a:t>11.0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linklistdemo.java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linktwo.java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Lists with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85800" y="1600200"/>
            <a:ext cx="7326313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 err="1"/>
              <a:t>ListNode</a:t>
            </a:r>
            <a:r>
              <a:rPr lang="en-US" sz="2800" b="1" dirty="0"/>
              <a:t> x = new </a:t>
            </a:r>
            <a:r>
              <a:rPr lang="en-US" sz="2800" b="1" dirty="0" err="1"/>
              <a:t>ListNode</a:t>
            </a:r>
            <a:r>
              <a:rPr lang="en-US" sz="2800" b="1" dirty="0"/>
              <a:t>("10",</a:t>
            </a:r>
          </a:p>
          <a:p>
            <a:r>
              <a:rPr lang="en-US" sz="2800" b="1" dirty="0"/>
              <a:t>		     new </a:t>
            </a:r>
            <a:r>
              <a:rPr lang="en-US" sz="2800" b="1" dirty="0" err="1" smtClean="0"/>
              <a:t>ListNode</a:t>
            </a:r>
            <a:r>
              <a:rPr lang="en-US" sz="2800" b="1" dirty="0"/>
              <a:t>("11",</a:t>
            </a:r>
          </a:p>
          <a:p>
            <a:r>
              <a:rPr lang="en-US" sz="2800" b="1" dirty="0"/>
              <a:t>		     new </a:t>
            </a:r>
            <a:r>
              <a:rPr lang="en-US" sz="2800" b="1" dirty="0" err="1"/>
              <a:t>ListNode</a:t>
            </a:r>
            <a:r>
              <a:rPr lang="en-US" sz="2800" b="1" dirty="0"/>
              <a:t>("12",null)));</a:t>
            </a:r>
          </a:p>
          <a:p>
            <a:endParaRPr lang="en-US" sz="2800" b="1" dirty="0"/>
          </a:p>
          <a:p>
            <a:r>
              <a:rPr lang="en-US" sz="2800" b="1" dirty="0"/>
              <a:t>while( x != null )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   </a:t>
            </a:r>
            <a:r>
              <a:rPr lang="en-US" sz="2800" b="1" dirty="0" err="1"/>
              <a:t>out.println</a:t>
            </a:r>
            <a:r>
              <a:rPr lang="en-US" sz="2800" b="1" dirty="0"/>
              <a:t>( </a:t>
            </a:r>
            <a:r>
              <a:rPr lang="en-US" sz="2800" b="1" dirty="0" err="1"/>
              <a:t>x.getValue</a:t>
            </a:r>
            <a:r>
              <a:rPr lang="en-US" sz="2800" b="1" dirty="0"/>
              <a:t>() 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858000" y="3810000"/>
            <a:ext cx="19812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. . 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Displaying a List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printone.java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685800" y="1600200"/>
            <a:ext cx="7326313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ListNode x = new ListNode("10",</a:t>
            </a:r>
          </a:p>
          <a:p>
            <a:r>
              <a:rPr lang="en-US" sz="2800" b="1"/>
              <a:t>		     new ListNode("11",</a:t>
            </a:r>
          </a:p>
          <a:p>
            <a:r>
              <a:rPr lang="en-US" sz="2800" b="1"/>
              <a:t>		     new ListNode("12",null)));</a:t>
            </a:r>
          </a:p>
          <a:p>
            <a:endParaRPr lang="en-US" sz="2800" b="1"/>
          </a:p>
          <a:p>
            <a:r>
              <a:rPr lang="en-US" sz="2800" b="1"/>
              <a:t>while( x != null )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 out.println( x.getValue() );</a:t>
            </a:r>
          </a:p>
          <a:p>
            <a:r>
              <a:rPr lang="en-US" sz="2800" b="1"/>
              <a:t>   </a:t>
            </a:r>
            <a:r>
              <a:rPr lang="en-US" sz="2800" b="1">
                <a:solidFill>
                  <a:srgbClr val="008000"/>
                </a:solidFill>
              </a:rPr>
              <a:t>x = x.getNext();</a:t>
            </a:r>
          </a:p>
          <a:p>
            <a:r>
              <a:rPr lang="en-US" sz="2800" b="1"/>
              <a:t>}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858000" y="38100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11</a:t>
            </a:r>
            <a:br>
              <a:rPr lang="en-US" sz="3200" b="1"/>
            </a:br>
            <a:r>
              <a:rPr lang="en-US" sz="3200" b="1"/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Displaying a List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printtwo.java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685800" y="1600200"/>
            <a:ext cx="7026275" cy="4789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ListNode x = new ListNode(11,</a:t>
            </a:r>
          </a:p>
          <a:p>
            <a:r>
              <a:rPr lang="en-US" sz="2800" b="1"/>
              <a:t>		     new ListNode(8,</a:t>
            </a:r>
          </a:p>
          <a:p>
            <a:r>
              <a:rPr lang="en-US" sz="2800" b="1"/>
              <a:t>		     new ListNode(5,null)));</a:t>
            </a:r>
          </a:p>
          <a:p>
            <a:endParaRPr lang="en-US" sz="2800" b="1"/>
          </a:p>
          <a:p>
            <a:r>
              <a:rPr lang="en-US" sz="2800" b="1"/>
              <a:t>int sum=0;</a:t>
            </a:r>
          </a:p>
          <a:p>
            <a:r>
              <a:rPr lang="en-US" sz="2800" b="1"/>
              <a:t>while( x != null )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 sum = sum + (Integer)x.getValue();</a:t>
            </a:r>
          </a:p>
          <a:p>
            <a:r>
              <a:rPr lang="en-US" sz="2800" b="1"/>
              <a:t>   x = x.getNext();</a:t>
            </a:r>
          </a:p>
          <a:p>
            <a:r>
              <a:rPr lang="en-US" sz="2800" b="1"/>
              <a:t>}</a:t>
            </a:r>
          </a:p>
          <a:p>
            <a:r>
              <a:rPr lang="en-US" sz="2800" b="1"/>
              <a:t>out.println(sum);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6858000" y="3276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24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All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Collection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257800" y="1524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Map</a:t>
            </a: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609600" y="1371600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1905000" y="13716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2286000" y="3124200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List        Set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685800" y="1600200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Sub </a:t>
            </a:r>
          </a:p>
          <a:p>
            <a:pPr eaLnBrk="0" hangingPunct="0"/>
            <a:r>
              <a:rPr lang="en-US" sz="1600" b="1"/>
              <a:t>Interfaces</a:t>
            </a:r>
          </a:p>
          <a:p>
            <a:pPr eaLnBrk="0" hangingPunct="0"/>
            <a:r>
              <a:rPr lang="en-US" sz="1600" b="1"/>
              <a:t>-extends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533400" y="34290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Implementing </a:t>
            </a:r>
          </a:p>
          <a:p>
            <a:pPr eaLnBrk="0" hangingPunct="0"/>
            <a:r>
              <a:rPr lang="en-US" sz="1600" b="1"/>
              <a:t>Classes</a:t>
            </a: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2209800" y="3200400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2971800" y="41910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533400" y="32004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304800" y="4495800"/>
            <a:ext cx="1754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ArrayList</a:t>
            </a:r>
          </a:p>
          <a:p>
            <a:pPr eaLnBrk="0" hangingPunct="0"/>
            <a:r>
              <a:rPr lang="en-US" sz="2400" b="1"/>
              <a:t>LinkedList</a:t>
            </a:r>
          </a:p>
          <a:p>
            <a:pPr eaLnBrk="0" hangingPunct="0"/>
            <a:r>
              <a:rPr lang="en-US" sz="2400" b="1"/>
              <a:t>Vector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1447800" y="5486400"/>
            <a:ext cx="247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AbstractSet</a:t>
            </a:r>
          </a:p>
          <a:p>
            <a:pPr eaLnBrk="0" hangingPunct="0"/>
            <a:r>
              <a:rPr lang="en-US" sz="2400" b="1"/>
              <a:t>HashSet</a:t>
            </a:r>
          </a:p>
          <a:p>
            <a:pPr eaLnBrk="0" hangingPunct="0"/>
            <a:r>
              <a:rPr lang="en-US" sz="2400" b="1"/>
              <a:t>LinkedHashSet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2819400" y="495300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TreeSet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2667000" y="3733800"/>
            <a:ext cx="170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SortedSet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2743200" y="2971800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Sub </a:t>
            </a:r>
          </a:p>
          <a:p>
            <a:pPr eaLnBrk="0" hangingPunct="0"/>
            <a:r>
              <a:rPr lang="en-US" sz="1600" b="1"/>
              <a:t>Interfaces</a:t>
            </a:r>
          </a:p>
          <a:p>
            <a:pPr eaLnBrk="0" hangingPunct="0"/>
            <a:r>
              <a:rPr lang="en-US" sz="1600" b="1"/>
              <a:t>-extends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0" y="43434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Implementing </a:t>
            </a:r>
          </a:p>
          <a:p>
            <a:pPr eaLnBrk="0" hangingPunct="0"/>
            <a:r>
              <a:rPr lang="en-US" sz="1600" b="1"/>
              <a:t>Classes</a:t>
            </a:r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>
            <a:off x="5943600" y="609600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 flipH="1">
            <a:off x="5715000" y="609600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6477000" y="33528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TreeMap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6248400" y="10668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SortedMap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77000" y="228600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Sub </a:t>
            </a:r>
          </a:p>
          <a:p>
            <a:pPr eaLnBrk="0" hangingPunct="0"/>
            <a:r>
              <a:rPr lang="en-US" sz="1600" b="1"/>
              <a:t>Interfaces</a:t>
            </a:r>
          </a:p>
          <a:p>
            <a:pPr eaLnBrk="0" hangingPunct="0"/>
            <a:r>
              <a:rPr lang="en-US" sz="1600" b="1"/>
              <a:t>-extends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7239000" y="21336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Implementing </a:t>
            </a:r>
          </a:p>
          <a:p>
            <a:pPr eaLnBrk="0" hangingPunct="0"/>
            <a:r>
              <a:rPr lang="en-US" sz="1600" b="1"/>
              <a:t>Classes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4114800" y="11430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/>
              <a:t>Implementing </a:t>
            </a:r>
          </a:p>
          <a:p>
            <a:pPr eaLnBrk="0" hangingPunct="0"/>
            <a:r>
              <a:rPr lang="en-US" sz="1600" b="1"/>
              <a:t>Classes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 flipH="1">
            <a:off x="7162800" y="1524000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4724400" y="2057400"/>
            <a:ext cx="1787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HashMap</a:t>
            </a:r>
          </a:p>
          <a:p>
            <a:pPr eaLnBrk="0" hangingPunct="0"/>
            <a:r>
              <a:rPr lang="en-US" sz="2400" b="1"/>
              <a:t>HashTable</a:t>
            </a:r>
          </a:p>
        </p:txBody>
      </p:sp>
      <p:sp>
        <p:nvSpPr>
          <p:cNvPr id="15391" name="Line 30"/>
          <p:cNvSpPr>
            <a:spLocks noChangeShapeType="1"/>
          </p:cNvSpPr>
          <p:nvPr/>
        </p:nvSpPr>
        <p:spPr bwMode="auto">
          <a:xfrm>
            <a:off x="3200400" y="1295400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1066800" y="7315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5400" y="228600"/>
            <a:ext cx="3352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Collections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sumone.java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Nodes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             </a:t>
            </a:r>
          </a:p>
        </p:txBody>
      </p:sp>
      <p:sp>
        <p:nvSpPr>
          <p:cNvPr id="46084" name="Rectangle 9"/>
          <p:cNvSpPr>
            <a:spLocks noChangeArrowheads="1"/>
          </p:cNvSpPr>
          <p:nvPr/>
        </p:nvSpPr>
        <p:spPr bwMode="auto">
          <a:xfrm>
            <a:off x="5562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6085" name="Rectangle 10"/>
          <p:cNvSpPr>
            <a:spLocks noChangeArrowheads="1"/>
          </p:cNvSpPr>
          <p:nvPr/>
        </p:nvSpPr>
        <p:spPr bwMode="auto">
          <a:xfrm>
            <a:off x="6477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11"/>
          <p:cNvSpPr>
            <a:spLocks noChangeShapeType="1"/>
          </p:cNvSpPr>
          <p:nvPr/>
        </p:nvSpPr>
        <p:spPr bwMode="auto">
          <a:xfrm>
            <a:off x="69342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Text Box 12"/>
          <p:cNvSpPr txBox="1">
            <a:spLocks noChangeArrowheads="1"/>
          </p:cNvSpPr>
          <p:nvPr/>
        </p:nvSpPr>
        <p:spPr bwMode="auto">
          <a:xfrm>
            <a:off x="56388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7924800" y="3124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46089" name="Text Box 19"/>
          <p:cNvSpPr txBox="1">
            <a:spLocks noChangeArrowheads="1"/>
          </p:cNvSpPr>
          <p:nvPr/>
        </p:nvSpPr>
        <p:spPr bwMode="auto">
          <a:xfrm>
            <a:off x="1143000" y="4572000"/>
            <a:ext cx="62611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front = new ListNode(word, null);</a:t>
            </a:r>
          </a:p>
        </p:txBody>
      </p:sp>
      <p:sp>
        <p:nvSpPr>
          <p:cNvPr id="46090" name="Text Box 20"/>
          <p:cNvSpPr txBox="1">
            <a:spLocks noChangeArrowheads="1"/>
          </p:cNvSpPr>
          <p:nvPr/>
        </p:nvSpPr>
        <p:spPr bwMode="auto">
          <a:xfrm>
            <a:off x="4343400" y="3048000"/>
            <a:ext cx="990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front</a:t>
            </a:r>
          </a:p>
        </p:txBody>
      </p:sp>
      <p:sp>
        <p:nvSpPr>
          <p:cNvPr id="46091" name="Text Box 21"/>
          <p:cNvSpPr txBox="1">
            <a:spLocks noChangeArrowheads="1"/>
          </p:cNvSpPr>
          <p:nvPr/>
        </p:nvSpPr>
        <p:spPr bwMode="auto">
          <a:xfrm>
            <a:off x="43434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46092" name="Text Box 22"/>
          <p:cNvSpPr txBox="1">
            <a:spLocks noChangeArrowheads="1"/>
          </p:cNvSpPr>
          <p:nvPr/>
        </p:nvSpPr>
        <p:spPr bwMode="auto">
          <a:xfrm>
            <a:off x="6019800" y="2514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List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             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31242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40386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8"/>
          <p:cNvSpPr>
            <a:spLocks noChangeShapeType="1"/>
          </p:cNvSpPr>
          <p:nvPr/>
        </p:nvSpPr>
        <p:spPr bwMode="auto">
          <a:xfrm>
            <a:off x="49530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5562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6477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69342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56388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32004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47116" name="Text Box 16"/>
          <p:cNvSpPr txBox="1">
            <a:spLocks noChangeArrowheads="1"/>
          </p:cNvSpPr>
          <p:nvPr/>
        </p:nvSpPr>
        <p:spPr bwMode="auto">
          <a:xfrm>
            <a:off x="7924800" y="3124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47117" name="Text Box 21"/>
          <p:cNvSpPr txBox="1">
            <a:spLocks noChangeArrowheads="1"/>
          </p:cNvSpPr>
          <p:nvPr/>
        </p:nvSpPr>
        <p:spPr bwMode="auto">
          <a:xfrm>
            <a:off x="1981200" y="3048000"/>
            <a:ext cx="990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front</a:t>
            </a:r>
          </a:p>
        </p:txBody>
      </p:sp>
      <p:sp>
        <p:nvSpPr>
          <p:cNvPr id="47118" name="Text Box 22"/>
          <p:cNvSpPr txBox="1">
            <a:spLocks noChangeArrowheads="1"/>
          </p:cNvSpPr>
          <p:nvPr/>
        </p:nvSpPr>
        <p:spPr bwMode="auto">
          <a:xfrm>
            <a:off x="6019800" y="2514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47119" name="Text Box 23"/>
          <p:cNvSpPr txBox="1">
            <a:spLocks noChangeArrowheads="1"/>
          </p:cNvSpPr>
          <p:nvPr/>
        </p:nvSpPr>
        <p:spPr bwMode="auto">
          <a:xfrm>
            <a:off x="42672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47120" name="Text Box 24"/>
          <p:cNvSpPr txBox="1">
            <a:spLocks noChangeArrowheads="1"/>
          </p:cNvSpPr>
          <p:nvPr/>
        </p:nvSpPr>
        <p:spPr bwMode="auto">
          <a:xfrm>
            <a:off x="198120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0xF33</a:t>
            </a:r>
          </a:p>
        </p:txBody>
      </p:sp>
      <p:sp>
        <p:nvSpPr>
          <p:cNvPr id="47121" name="Text Box 25"/>
          <p:cNvSpPr txBox="1">
            <a:spLocks noChangeArrowheads="1"/>
          </p:cNvSpPr>
          <p:nvPr/>
        </p:nvSpPr>
        <p:spPr bwMode="auto">
          <a:xfrm>
            <a:off x="3657600" y="2514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0xF33</a:t>
            </a:r>
          </a:p>
        </p:txBody>
      </p:sp>
      <p:sp>
        <p:nvSpPr>
          <p:cNvPr id="47122" name="Text Box 30"/>
          <p:cNvSpPr txBox="1">
            <a:spLocks noChangeArrowheads="1"/>
          </p:cNvSpPr>
          <p:nvPr/>
        </p:nvSpPr>
        <p:spPr bwMode="auto">
          <a:xfrm>
            <a:off x="1143000" y="4572000"/>
            <a:ext cx="6475413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front = new ListNode(word, front);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List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             </a:t>
            </a:r>
          </a:p>
        </p:txBody>
      </p:sp>
      <p:sp>
        <p:nvSpPr>
          <p:cNvPr id="48132" name="Rectangle 13"/>
          <p:cNvSpPr>
            <a:spLocks noChangeArrowheads="1"/>
          </p:cNvSpPr>
          <p:nvPr/>
        </p:nvSpPr>
        <p:spPr bwMode="auto">
          <a:xfrm>
            <a:off x="12954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14"/>
          <p:cNvSpPr>
            <a:spLocks noChangeArrowheads="1"/>
          </p:cNvSpPr>
          <p:nvPr/>
        </p:nvSpPr>
        <p:spPr bwMode="auto">
          <a:xfrm>
            <a:off x="22098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15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Rectangle 16"/>
          <p:cNvSpPr>
            <a:spLocks noChangeArrowheads="1"/>
          </p:cNvSpPr>
          <p:nvPr/>
        </p:nvSpPr>
        <p:spPr bwMode="auto">
          <a:xfrm>
            <a:off x="3657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17"/>
          <p:cNvSpPr>
            <a:spLocks noChangeArrowheads="1"/>
          </p:cNvSpPr>
          <p:nvPr/>
        </p:nvSpPr>
        <p:spPr bwMode="auto">
          <a:xfrm>
            <a:off x="4572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8"/>
          <p:cNvSpPr>
            <a:spLocks noChangeShapeType="1"/>
          </p:cNvSpPr>
          <p:nvPr/>
        </p:nvSpPr>
        <p:spPr bwMode="auto">
          <a:xfrm>
            <a:off x="54864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Rectangle 19"/>
          <p:cNvSpPr>
            <a:spLocks noChangeArrowheads="1"/>
          </p:cNvSpPr>
          <p:nvPr/>
        </p:nvSpPr>
        <p:spPr bwMode="auto">
          <a:xfrm>
            <a:off x="60960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8139" name="Rectangle 20"/>
          <p:cNvSpPr>
            <a:spLocks noChangeArrowheads="1"/>
          </p:cNvSpPr>
          <p:nvPr/>
        </p:nvSpPr>
        <p:spPr bwMode="auto">
          <a:xfrm>
            <a:off x="70104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21"/>
          <p:cNvSpPr>
            <a:spLocks noChangeShapeType="1"/>
          </p:cNvSpPr>
          <p:nvPr/>
        </p:nvSpPr>
        <p:spPr bwMode="auto">
          <a:xfrm>
            <a:off x="74676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61722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48142" name="Text Box 23"/>
          <p:cNvSpPr txBox="1">
            <a:spLocks noChangeArrowheads="1"/>
          </p:cNvSpPr>
          <p:nvPr/>
        </p:nvSpPr>
        <p:spPr bwMode="auto">
          <a:xfrm>
            <a:off x="37338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48143" name="Text Box 24"/>
          <p:cNvSpPr txBox="1">
            <a:spLocks noChangeArrowheads="1"/>
          </p:cNvSpPr>
          <p:nvPr/>
        </p:nvSpPr>
        <p:spPr bwMode="auto">
          <a:xfrm>
            <a:off x="13716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48144" name="Text Box 26"/>
          <p:cNvSpPr txBox="1">
            <a:spLocks noChangeArrowheads="1"/>
          </p:cNvSpPr>
          <p:nvPr/>
        </p:nvSpPr>
        <p:spPr bwMode="auto">
          <a:xfrm>
            <a:off x="8458200" y="3124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48145" name="Text Box 30"/>
          <p:cNvSpPr txBox="1">
            <a:spLocks noChangeArrowheads="1"/>
          </p:cNvSpPr>
          <p:nvPr/>
        </p:nvSpPr>
        <p:spPr bwMode="auto">
          <a:xfrm>
            <a:off x="304800" y="2971800"/>
            <a:ext cx="990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front</a:t>
            </a:r>
          </a:p>
        </p:txBody>
      </p:sp>
      <p:sp>
        <p:nvSpPr>
          <p:cNvPr id="48146" name="Text Box 31"/>
          <p:cNvSpPr txBox="1">
            <a:spLocks noChangeArrowheads="1"/>
          </p:cNvSpPr>
          <p:nvPr/>
        </p:nvSpPr>
        <p:spPr bwMode="auto">
          <a:xfrm>
            <a:off x="4114800" y="2514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0xF33</a:t>
            </a:r>
          </a:p>
        </p:txBody>
      </p:sp>
      <p:sp>
        <p:nvSpPr>
          <p:cNvPr id="48147" name="Text Box 32"/>
          <p:cNvSpPr txBox="1">
            <a:spLocks noChangeArrowheads="1"/>
          </p:cNvSpPr>
          <p:nvPr/>
        </p:nvSpPr>
        <p:spPr bwMode="auto">
          <a:xfrm>
            <a:off x="6629400" y="2514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48148" name="Text Box 33"/>
          <p:cNvSpPr txBox="1">
            <a:spLocks noChangeArrowheads="1"/>
          </p:cNvSpPr>
          <p:nvPr/>
        </p:nvSpPr>
        <p:spPr bwMode="auto">
          <a:xfrm>
            <a:off x="47244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</a:t>
            </a:r>
          </a:p>
        </p:txBody>
      </p:sp>
      <p:sp>
        <p:nvSpPr>
          <p:cNvPr id="48149" name="Text Box 34"/>
          <p:cNvSpPr txBox="1">
            <a:spLocks noChangeArrowheads="1"/>
          </p:cNvSpPr>
          <p:nvPr/>
        </p:nvSpPr>
        <p:spPr bwMode="auto">
          <a:xfrm>
            <a:off x="22860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0xF33</a:t>
            </a:r>
          </a:p>
        </p:txBody>
      </p:sp>
      <p:sp>
        <p:nvSpPr>
          <p:cNvPr id="48150" name="Text Box 35"/>
          <p:cNvSpPr txBox="1">
            <a:spLocks noChangeArrowheads="1"/>
          </p:cNvSpPr>
          <p:nvPr/>
        </p:nvSpPr>
        <p:spPr bwMode="auto">
          <a:xfrm>
            <a:off x="30480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48151" name="Text Box 36"/>
          <p:cNvSpPr txBox="1">
            <a:spLocks noChangeArrowheads="1"/>
          </p:cNvSpPr>
          <p:nvPr/>
        </p:nvSpPr>
        <p:spPr bwMode="auto">
          <a:xfrm>
            <a:off x="1828800" y="2514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48152" name="Text Box 40"/>
          <p:cNvSpPr txBox="1">
            <a:spLocks noChangeArrowheads="1"/>
          </p:cNvSpPr>
          <p:nvPr/>
        </p:nvSpPr>
        <p:spPr bwMode="auto">
          <a:xfrm>
            <a:off x="1143000" y="4572000"/>
            <a:ext cx="6475413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front = new ListNode(word, front);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List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2362200"/>
            <a:ext cx="9167813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ListNode front=null;</a:t>
            </a:r>
          </a:p>
          <a:p>
            <a:r>
              <a:rPr lang="en-US" sz="2800" b="1"/>
              <a:t>front = new ListNode("10", front);</a:t>
            </a:r>
          </a:p>
          <a:p>
            <a:r>
              <a:rPr lang="en-US" sz="2800" b="1"/>
              <a:t>front = new ListNode("11",front);</a:t>
            </a:r>
          </a:p>
          <a:p>
            <a:r>
              <a:rPr lang="en-US" sz="2800" b="1"/>
              <a:t>front = new ListNode("12",front);</a:t>
            </a:r>
          </a:p>
          <a:p>
            <a:endParaRPr lang="en-US" sz="2800" b="1"/>
          </a:p>
          <a:p>
            <a:r>
              <a:rPr lang="en-US" sz="2800" b="1"/>
              <a:t>out.println(front.getValue());</a:t>
            </a:r>
          </a:p>
          <a:p>
            <a:r>
              <a:rPr lang="en-US" sz="2800" b="1"/>
              <a:t>out.println(front.getNext().getNext().getValue());</a:t>
            </a:r>
          </a:p>
          <a:p>
            <a:r>
              <a:rPr lang="en-US" sz="2800" b="1"/>
              <a:t>out.println(front.getNext().getValue());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858000" y="1905000"/>
            <a:ext cx="19812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 b="1"/>
              <a:t>12</a:t>
            </a:r>
            <a:br>
              <a:rPr lang="en-US" sz="3200" b="1"/>
            </a:b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11</a:t>
            </a:r>
            <a:br>
              <a:rPr lang="en-US" sz="3200" b="1"/>
            </a:br>
            <a:endParaRPr lang="en-US" sz="3200" b="1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List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add.java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Searching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33400" y="2057400"/>
            <a:ext cx="8181975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ListNode list = front;</a:t>
            </a:r>
          </a:p>
          <a:p>
            <a:r>
              <a:rPr lang="en-US" sz="2800" b="1"/>
              <a:t>while ( there are more nodes to check )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 if( a node containing the value was found )</a:t>
            </a:r>
          </a:p>
          <a:p>
            <a:r>
              <a:rPr lang="en-US" sz="2800" b="1"/>
              <a:t>      return true;</a:t>
            </a:r>
          </a:p>
          <a:p>
            <a:r>
              <a:rPr lang="en-US" sz="2800" b="1"/>
              <a:t>   move to the next node to check</a:t>
            </a:r>
          </a:p>
          <a:p>
            <a:r>
              <a:rPr lang="en-US" sz="2800" b="1"/>
              <a:t>}</a:t>
            </a:r>
          </a:p>
          <a:p>
            <a:r>
              <a:rPr lang="en-US" sz="2800" b="1"/>
              <a:t>return false;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Searching for Values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contains.java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LinkedList</a:t>
            </a:r>
            <a:endParaRPr lang="en-US" sz="7200" b="1" dirty="0" smtClean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514600" y="2286000"/>
            <a:ext cx="3938588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FF6600"/>
                </a:solidFill>
              </a:rPr>
              <a:t>pig is to be removed.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905000" y="3733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2819400" y="3733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4114800" y="3733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5029200" y="3733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6324600" y="3733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239000" y="3733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6400800" y="3962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4191000" y="3962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1981200" y="39624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458200" y="38862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1600200" y="5105400"/>
            <a:ext cx="63246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front refers to the 1</a:t>
            </a:r>
            <a:r>
              <a:rPr lang="en-US" sz="2800" baseline="30000">
                <a:solidFill>
                  <a:schemeClr val="accent2"/>
                </a:solidFill>
              </a:rPr>
              <a:t>st</a:t>
            </a:r>
            <a:r>
              <a:rPr lang="en-US" sz="2800">
                <a:solidFill>
                  <a:schemeClr val="accent2"/>
                </a:solidFill>
              </a:rPr>
              <a:t> node in the list.</a:t>
            </a:r>
          </a:p>
        </p:txBody>
      </p:sp>
      <p:sp>
        <p:nvSpPr>
          <p:cNvPr id="56336" name="Text Box 18"/>
          <p:cNvSpPr txBox="1">
            <a:spLocks noChangeArrowheads="1"/>
          </p:cNvSpPr>
          <p:nvPr/>
        </p:nvSpPr>
        <p:spPr bwMode="auto">
          <a:xfrm>
            <a:off x="228600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>
            <a:off x="3657600" y="4191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8" name="Text Box 23"/>
          <p:cNvSpPr txBox="1">
            <a:spLocks noChangeArrowheads="1"/>
          </p:cNvSpPr>
          <p:nvPr/>
        </p:nvSpPr>
        <p:spPr bwMode="auto">
          <a:xfrm>
            <a:off x="449580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56339" name="Text Box 24"/>
          <p:cNvSpPr txBox="1">
            <a:spLocks noChangeArrowheads="1"/>
          </p:cNvSpPr>
          <p:nvPr/>
        </p:nvSpPr>
        <p:spPr bwMode="auto">
          <a:xfrm>
            <a:off x="678180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56340" name="Line 25"/>
          <p:cNvSpPr>
            <a:spLocks noChangeShapeType="1"/>
          </p:cNvSpPr>
          <p:nvPr/>
        </p:nvSpPr>
        <p:spPr bwMode="auto">
          <a:xfrm>
            <a:off x="5867400" y="4191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1" name="Line 26"/>
          <p:cNvSpPr>
            <a:spLocks noChangeShapeType="1"/>
          </p:cNvSpPr>
          <p:nvPr/>
        </p:nvSpPr>
        <p:spPr bwMode="auto">
          <a:xfrm>
            <a:off x="8077200" y="4191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2" name="Text Box 27"/>
          <p:cNvSpPr txBox="1">
            <a:spLocks noChangeArrowheads="1"/>
          </p:cNvSpPr>
          <p:nvPr/>
        </p:nvSpPr>
        <p:spPr bwMode="auto">
          <a:xfrm>
            <a:off x="2819400" y="4038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56343" name="Text Box 28"/>
          <p:cNvSpPr txBox="1">
            <a:spLocks noChangeArrowheads="1"/>
          </p:cNvSpPr>
          <p:nvPr/>
        </p:nvSpPr>
        <p:spPr bwMode="auto">
          <a:xfrm>
            <a:off x="5029200" y="4038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56344" name="Text Box 32"/>
          <p:cNvSpPr txBox="1">
            <a:spLocks noChangeArrowheads="1"/>
          </p:cNvSpPr>
          <p:nvPr/>
        </p:nvSpPr>
        <p:spPr bwMode="auto">
          <a:xfrm>
            <a:off x="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front</a:t>
            </a:r>
          </a:p>
        </p:txBody>
      </p:sp>
      <p:sp>
        <p:nvSpPr>
          <p:cNvPr id="56345" name="Text Box 34"/>
          <p:cNvSpPr txBox="1">
            <a:spLocks noChangeArrowheads="1"/>
          </p:cNvSpPr>
          <p:nvPr/>
        </p:nvSpPr>
        <p:spPr bwMode="auto">
          <a:xfrm>
            <a:off x="0" y="3962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56346" name="Line 35"/>
          <p:cNvSpPr>
            <a:spLocks noChangeShapeType="1"/>
          </p:cNvSpPr>
          <p:nvPr/>
        </p:nvSpPr>
        <p:spPr bwMode="auto">
          <a:xfrm>
            <a:off x="1066800" y="3886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First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2362200" y="2057400"/>
            <a:ext cx="4456113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FF6600"/>
                </a:solidFill>
              </a:rPr>
              <a:t>front = front.getNext();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438400" y="5105400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front moves up one node.  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1905000" y="35052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819400" y="35052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114800" y="35052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029200" y="35052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324600" y="35052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239000" y="35052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8077200" y="39624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400800" y="3733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4191000" y="3733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1981200" y="3733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0" y="3352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front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8458200" y="36576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57361" name="Text Box 18"/>
          <p:cNvSpPr txBox="1">
            <a:spLocks noChangeArrowheads="1"/>
          </p:cNvSpPr>
          <p:nvPr/>
        </p:nvSpPr>
        <p:spPr bwMode="auto">
          <a:xfrm>
            <a:off x="0" y="3733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22860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>
            <a:off x="1066800" y="3657600"/>
            <a:ext cx="2971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44958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57365" name="Text Box 24"/>
          <p:cNvSpPr txBox="1">
            <a:spLocks noChangeArrowheads="1"/>
          </p:cNvSpPr>
          <p:nvPr/>
        </p:nvSpPr>
        <p:spPr bwMode="auto">
          <a:xfrm>
            <a:off x="67818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204828" name="Line 28"/>
          <p:cNvSpPr>
            <a:spLocks noChangeShapeType="1"/>
          </p:cNvSpPr>
          <p:nvPr/>
        </p:nvSpPr>
        <p:spPr bwMode="auto">
          <a:xfrm>
            <a:off x="3657600" y="39624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2819400" y="3810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57368" name="Line 30"/>
          <p:cNvSpPr>
            <a:spLocks noChangeShapeType="1"/>
          </p:cNvSpPr>
          <p:nvPr/>
        </p:nvSpPr>
        <p:spPr bwMode="auto">
          <a:xfrm>
            <a:off x="5867400" y="39624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Text Box 31"/>
          <p:cNvSpPr txBox="1">
            <a:spLocks noChangeArrowheads="1"/>
          </p:cNvSpPr>
          <p:nvPr/>
        </p:nvSpPr>
        <p:spPr bwMode="auto">
          <a:xfrm>
            <a:off x="5029200" y="3810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204834" name="Line 34"/>
          <p:cNvSpPr>
            <a:spLocks noChangeShapeType="1"/>
          </p:cNvSpPr>
          <p:nvPr/>
        </p:nvSpPr>
        <p:spPr bwMode="auto">
          <a:xfrm>
            <a:off x="1066800" y="36576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First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14" grpId="0"/>
      <p:bldP spid="204819" grpId="0"/>
      <p:bldP spid="204820" grpId="0" animBg="1"/>
      <p:bldP spid="204828" grpId="0" animBg="1"/>
      <p:bldP spid="204829" grpId="0"/>
      <p:bldP spid="204834" grpId="0" animBg="1"/>
      <p:bldP spid="20483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2286000" y="1905000"/>
            <a:ext cx="4652963" cy="9556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FF6600"/>
                </a:solidFill>
              </a:rPr>
              <a:t>dog is to be removed.</a:t>
            </a:r>
            <a:br>
              <a:rPr lang="en-US" sz="2800" b="1">
                <a:solidFill>
                  <a:srgbClr val="FF6600"/>
                </a:solidFill>
              </a:rPr>
            </a:br>
            <a:r>
              <a:rPr lang="en-US" sz="2800" b="1">
                <a:solidFill>
                  <a:srgbClr val="FF6600"/>
                </a:solidFill>
              </a:rPr>
              <a:t>current = front;</a:t>
            </a:r>
            <a:r>
              <a:rPr lang="en-US" sz="1800" b="1">
                <a:latin typeface="Courier New" pitchFamily="49" charset="0"/>
              </a:rPr>
              <a:t>            </a:t>
            </a:r>
          </a:p>
        </p:txBody>
      </p:sp>
      <p:sp>
        <p:nvSpPr>
          <p:cNvPr id="59396" name="Rectangle 28"/>
          <p:cNvSpPr>
            <a:spLocks noChangeArrowheads="1"/>
          </p:cNvSpPr>
          <p:nvPr/>
        </p:nvSpPr>
        <p:spPr bwMode="auto">
          <a:xfrm>
            <a:off x="1905000" y="35052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29"/>
          <p:cNvSpPr>
            <a:spLocks noChangeArrowheads="1"/>
          </p:cNvSpPr>
          <p:nvPr/>
        </p:nvSpPr>
        <p:spPr bwMode="auto">
          <a:xfrm>
            <a:off x="2819400" y="35052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31"/>
          <p:cNvSpPr>
            <a:spLocks noChangeArrowheads="1"/>
          </p:cNvSpPr>
          <p:nvPr/>
        </p:nvSpPr>
        <p:spPr bwMode="auto">
          <a:xfrm>
            <a:off x="4114800" y="35052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ectangle 32"/>
          <p:cNvSpPr>
            <a:spLocks noChangeArrowheads="1"/>
          </p:cNvSpPr>
          <p:nvPr/>
        </p:nvSpPr>
        <p:spPr bwMode="auto">
          <a:xfrm>
            <a:off x="5029200" y="35052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Rectangle 34"/>
          <p:cNvSpPr>
            <a:spLocks noChangeArrowheads="1"/>
          </p:cNvSpPr>
          <p:nvPr/>
        </p:nvSpPr>
        <p:spPr bwMode="auto">
          <a:xfrm>
            <a:off x="6324600" y="35052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9401" name="Rectangle 35"/>
          <p:cNvSpPr>
            <a:spLocks noChangeArrowheads="1"/>
          </p:cNvSpPr>
          <p:nvPr/>
        </p:nvSpPr>
        <p:spPr bwMode="auto">
          <a:xfrm>
            <a:off x="7239000" y="35052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37"/>
          <p:cNvSpPr txBox="1">
            <a:spLocks noChangeArrowheads="1"/>
          </p:cNvSpPr>
          <p:nvPr/>
        </p:nvSpPr>
        <p:spPr bwMode="auto">
          <a:xfrm>
            <a:off x="6400800" y="3733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59403" name="Text Box 38"/>
          <p:cNvSpPr txBox="1">
            <a:spLocks noChangeArrowheads="1"/>
          </p:cNvSpPr>
          <p:nvPr/>
        </p:nvSpPr>
        <p:spPr bwMode="auto">
          <a:xfrm>
            <a:off x="4191000" y="3733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59404" name="Text Box 39"/>
          <p:cNvSpPr txBox="1">
            <a:spLocks noChangeArrowheads="1"/>
          </p:cNvSpPr>
          <p:nvPr/>
        </p:nvSpPr>
        <p:spPr bwMode="auto">
          <a:xfrm>
            <a:off x="1981200" y="3733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59405" name="Text Box 40"/>
          <p:cNvSpPr txBox="1">
            <a:spLocks noChangeArrowheads="1"/>
          </p:cNvSpPr>
          <p:nvPr/>
        </p:nvSpPr>
        <p:spPr bwMode="auto">
          <a:xfrm>
            <a:off x="0" y="3352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front</a:t>
            </a:r>
          </a:p>
        </p:txBody>
      </p:sp>
      <p:sp>
        <p:nvSpPr>
          <p:cNvPr id="59406" name="Text Box 43"/>
          <p:cNvSpPr txBox="1">
            <a:spLocks noChangeArrowheads="1"/>
          </p:cNvSpPr>
          <p:nvPr/>
        </p:nvSpPr>
        <p:spPr bwMode="auto">
          <a:xfrm>
            <a:off x="8458200" y="36576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59407" name="Text Box 44"/>
          <p:cNvSpPr txBox="1">
            <a:spLocks noChangeArrowheads="1"/>
          </p:cNvSpPr>
          <p:nvPr/>
        </p:nvSpPr>
        <p:spPr bwMode="auto">
          <a:xfrm>
            <a:off x="0" y="40386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current</a:t>
            </a:r>
          </a:p>
        </p:txBody>
      </p:sp>
      <p:sp>
        <p:nvSpPr>
          <p:cNvPr id="59409" name="Text Box 46"/>
          <p:cNvSpPr txBox="1">
            <a:spLocks noChangeArrowheads="1"/>
          </p:cNvSpPr>
          <p:nvPr/>
        </p:nvSpPr>
        <p:spPr bwMode="auto">
          <a:xfrm>
            <a:off x="457200" y="5181600"/>
            <a:ext cx="830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front and current store the same memory address.</a:t>
            </a:r>
          </a:p>
        </p:txBody>
      </p:sp>
      <p:sp>
        <p:nvSpPr>
          <p:cNvPr id="59410" name="Text Box 50"/>
          <p:cNvSpPr txBox="1">
            <a:spLocks noChangeArrowheads="1"/>
          </p:cNvSpPr>
          <p:nvPr/>
        </p:nvSpPr>
        <p:spPr bwMode="auto">
          <a:xfrm>
            <a:off x="0" y="3733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59411" name="Text Box 51"/>
          <p:cNvSpPr txBox="1">
            <a:spLocks noChangeArrowheads="1"/>
          </p:cNvSpPr>
          <p:nvPr/>
        </p:nvSpPr>
        <p:spPr bwMode="auto">
          <a:xfrm>
            <a:off x="22860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59412" name="Line 53"/>
          <p:cNvSpPr>
            <a:spLocks noChangeShapeType="1"/>
          </p:cNvSpPr>
          <p:nvPr/>
        </p:nvSpPr>
        <p:spPr bwMode="auto">
          <a:xfrm>
            <a:off x="3657600" y="39624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54"/>
          <p:cNvSpPr>
            <a:spLocks noChangeShapeType="1"/>
          </p:cNvSpPr>
          <p:nvPr/>
        </p:nvSpPr>
        <p:spPr bwMode="auto">
          <a:xfrm>
            <a:off x="1066800" y="36576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55"/>
          <p:cNvSpPr>
            <a:spLocks noChangeShapeType="1"/>
          </p:cNvSpPr>
          <p:nvPr/>
        </p:nvSpPr>
        <p:spPr bwMode="auto">
          <a:xfrm>
            <a:off x="1295400" y="42672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Text Box 56"/>
          <p:cNvSpPr txBox="1">
            <a:spLocks noChangeArrowheads="1"/>
          </p:cNvSpPr>
          <p:nvPr/>
        </p:nvSpPr>
        <p:spPr bwMode="auto">
          <a:xfrm>
            <a:off x="0" y="4419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59416" name="Text Box 57"/>
          <p:cNvSpPr txBox="1">
            <a:spLocks noChangeArrowheads="1"/>
          </p:cNvSpPr>
          <p:nvPr/>
        </p:nvSpPr>
        <p:spPr bwMode="auto">
          <a:xfrm>
            <a:off x="44958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59417" name="Text Box 58"/>
          <p:cNvSpPr txBox="1">
            <a:spLocks noChangeArrowheads="1"/>
          </p:cNvSpPr>
          <p:nvPr/>
        </p:nvSpPr>
        <p:spPr bwMode="auto">
          <a:xfrm>
            <a:off x="6781800" y="3200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59418" name="Line 59"/>
          <p:cNvSpPr>
            <a:spLocks noChangeShapeType="1"/>
          </p:cNvSpPr>
          <p:nvPr/>
        </p:nvSpPr>
        <p:spPr bwMode="auto">
          <a:xfrm>
            <a:off x="5867400" y="39624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9" name="Line 60"/>
          <p:cNvSpPr>
            <a:spLocks noChangeShapeType="1"/>
          </p:cNvSpPr>
          <p:nvPr/>
        </p:nvSpPr>
        <p:spPr bwMode="auto">
          <a:xfrm>
            <a:off x="8077200" y="39624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20" name="Text Box 61"/>
          <p:cNvSpPr txBox="1">
            <a:spLocks noChangeArrowheads="1"/>
          </p:cNvSpPr>
          <p:nvPr/>
        </p:nvSpPr>
        <p:spPr bwMode="auto">
          <a:xfrm>
            <a:off x="2819400" y="3810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59421" name="Text Box 62"/>
          <p:cNvSpPr txBox="1">
            <a:spLocks noChangeArrowheads="1"/>
          </p:cNvSpPr>
          <p:nvPr/>
        </p:nvSpPr>
        <p:spPr bwMode="auto">
          <a:xfrm>
            <a:off x="5029200" y="3810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Any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2590800" y="1752600"/>
            <a:ext cx="3662363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FF6600"/>
                </a:solidFill>
              </a:rPr>
              <a:t>previous = current;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60420" name="Text Box 17"/>
          <p:cNvSpPr txBox="1">
            <a:spLocks noChangeArrowheads="1"/>
          </p:cNvSpPr>
          <p:nvPr/>
        </p:nvSpPr>
        <p:spPr bwMode="auto">
          <a:xfrm>
            <a:off x="0" y="43434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previous</a:t>
            </a:r>
          </a:p>
        </p:txBody>
      </p:sp>
      <p:sp>
        <p:nvSpPr>
          <p:cNvPr id="60421" name="Text Box 21"/>
          <p:cNvSpPr txBox="1">
            <a:spLocks noChangeArrowheads="1"/>
          </p:cNvSpPr>
          <p:nvPr/>
        </p:nvSpPr>
        <p:spPr bwMode="auto">
          <a:xfrm>
            <a:off x="685800" y="5105400"/>
            <a:ext cx="8001000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front, current, and previous all store the same memory address.</a:t>
            </a:r>
          </a:p>
        </p:txBody>
      </p:sp>
      <p:sp>
        <p:nvSpPr>
          <p:cNvPr id="60422" name="Rectangle 27"/>
          <p:cNvSpPr>
            <a:spLocks noChangeArrowheads="1"/>
          </p:cNvSpPr>
          <p:nvPr/>
        </p:nvSpPr>
        <p:spPr bwMode="auto">
          <a:xfrm>
            <a:off x="19050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Rectangle 28"/>
          <p:cNvSpPr>
            <a:spLocks noChangeArrowheads="1"/>
          </p:cNvSpPr>
          <p:nvPr/>
        </p:nvSpPr>
        <p:spPr bwMode="auto">
          <a:xfrm>
            <a:off x="28194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29"/>
          <p:cNvSpPr>
            <a:spLocks noChangeArrowheads="1"/>
          </p:cNvSpPr>
          <p:nvPr/>
        </p:nvSpPr>
        <p:spPr bwMode="auto">
          <a:xfrm>
            <a:off x="41148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Rectangle 30"/>
          <p:cNvSpPr>
            <a:spLocks noChangeArrowheads="1"/>
          </p:cNvSpPr>
          <p:nvPr/>
        </p:nvSpPr>
        <p:spPr bwMode="auto">
          <a:xfrm>
            <a:off x="50292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Rectangle 31"/>
          <p:cNvSpPr>
            <a:spLocks noChangeArrowheads="1"/>
          </p:cNvSpPr>
          <p:nvPr/>
        </p:nvSpPr>
        <p:spPr bwMode="auto">
          <a:xfrm>
            <a:off x="63246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0427" name="Rectangle 32"/>
          <p:cNvSpPr>
            <a:spLocks noChangeArrowheads="1"/>
          </p:cNvSpPr>
          <p:nvPr/>
        </p:nvSpPr>
        <p:spPr bwMode="auto">
          <a:xfrm>
            <a:off x="72390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33"/>
          <p:cNvSpPr>
            <a:spLocks noChangeShapeType="1"/>
          </p:cNvSpPr>
          <p:nvPr/>
        </p:nvSpPr>
        <p:spPr bwMode="auto">
          <a:xfrm flipV="1">
            <a:off x="80772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29" name="Text Box 34"/>
          <p:cNvSpPr txBox="1">
            <a:spLocks noChangeArrowheads="1"/>
          </p:cNvSpPr>
          <p:nvPr/>
        </p:nvSpPr>
        <p:spPr bwMode="auto">
          <a:xfrm>
            <a:off x="64008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60430" name="Text Box 35"/>
          <p:cNvSpPr txBox="1">
            <a:spLocks noChangeArrowheads="1"/>
          </p:cNvSpPr>
          <p:nvPr/>
        </p:nvSpPr>
        <p:spPr bwMode="auto">
          <a:xfrm>
            <a:off x="41910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60431" name="Text Box 36"/>
          <p:cNvSpPr txBox="1">
            <a:spLocks noChangeArrowheads="1"/>
          </p:cNvSpPr>
          <p:nvPr/>
        </p:nvSpPr>
        <p:spPr bwMode="auto">
          <a:xfrm>
            <a:off x="19812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60432" name="Text Box 37"/>
          <p:cNvSpPr txBox="1">
            <a:spLocks noChangeArrowheads="1"/>
          </p:cNvSpPr>
          <p:nvPr/>
        </p:nvSpPr>
        <p:spPr bwMode="auto">
          <a:xfrm>
            <a:off x="0" y="3048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front</a:t>
            </a:r>
          </a:p>
        </p:txBody>
      </p:sp>
      <p:sp>
        <p:nvSpPr>
          <p:cNvPr id="60433" name="Text Box 38"/>
          <p:cNvSpPr txBox="1">
            <a:spLocks noChangeArrowheads="1"/>
          </p:cNvSpPr>
          <p:nvPr/>
        </p:nvSpPr>
        <p:spPr bwMode="auto">
          <a:xfrm>
            <a:off x="8458200" y="3352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60434" name="Text Box 39"/>
          <p:cNvSpPr txBox="1">
            <a:spLocks noChangeArrowheads="1"/>
          </p:cNvSpPr>
          <p:nvPr/>
        </p:nvSpPr>
        <p:spPr bwMode="auto">
          <a:xfrm>
            <a:off x="0" y="37338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current</a:t>
            </a:r>
          </a:p>
        </p:txBody>
      </p:sp>
      <p:sp>
        <p:nvSpPr>
          <p:cNvPr id="60435" name="Text Box 40"/>
          <p:cNvSpPr txBox="1">
            <a:spLocks noChangeArrowheads="1"/>
          </p:cNvSpPr>
          <p:nvPr/>
        </p:nvSpPr>
        <p:spPr bwMode="auto">
          <a:xfrm>
            <a:off x="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0436" name="Text Box 41"/>
          <p:cNvSpPr txBox="1">
            <a:spLocks noChangeArrowheads="1"/>
          </p:cNvSpPr>
          <p:nvPr/>
        </p:nvSpPr>
        <p:spPr bwMode="auto">
          <a:xfrm>
            <a:off x="22860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0437" name="Line 44"/>
          <p:cNvSpPr>
            <a:spLocks noChangeShapeType="1"/>
          </p:cNvSpPr>
          <p:nvPr/>
        </p:nvSpPr>
        <p:spPr bwMode="auto">
          <a:xfrm>
            <a:off x="1066800" y="3352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8" name="Line 45"/>
          <p:cNvSpPr>
            <a:spLocks noChangeShapeType="1"/>
          </p:cNvSpPr>
          <p:nvPr/>
        </p:nvSpPr>
        <p:spPr bwMode="auto">
          <a:xfrm>
            <a:off x="1295400" y="39624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Text Box 46"/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0440" name="Text Box 47"/>
          <p:cNvSpPr txBox="1">
            <a:spLocks noChangeArrowheads="1"/>
          </p:cNvSpPr>
          <p:nvPr/>
        </p:nvSpPr>
        <p:spPr bwMode="auto">
          <a:xfrm>
            <a:off x="44958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60441" name="Text Box 48"/>
          <p:cNvSpPr txBox="1">
            <a:spLocks noChangeArrowheads="1"/>
          </p:cNvSpPr>
          <p:nvPr/>
        </p:nvSpPr>
        <p:spPr bwMode="auto">
          <a:xfrm>
            <a:off x="67818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60442" name="Text Box 49"/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0443" name="Line 50"/>
          <p:cNvSpPr>
            <a:spLocks noChangeShapeType="1"/>
          </p:cNvSpPr>
          <p:nvPr/>
        </p:nvSpPr>
        <p:spPr bwMode="auto">
          <a:xfrm flipV="1">
            <a:off x="1447800" y="40386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44" name="Line 52"/>
          <p:cNvSpPr>
            <a:spLocks noChangeShapeType="1"/>
          </p:cNvSpPr>
          <p:nvPr/>
        </p:nvSpPr>
        <p:spPr bwMode="auto">
          <a:xfrm>
            <a:off x="36576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45" name="Text Box 53"/>
          <p:cNvSpPr txBox="1">
            <a:spLocks noChangeArrowheads="1"/>
          </p:cNvSpPr>
          <p:nvPr/>
        </p:nvSpPr>
        <p:spPr bwMode="auto">
          <a:xfrm>
            <a:off x="28194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60446" name="Line 54"/>
          <p:cNvSpPr>
            <a:spLocks noChangeShapeType="1"/>
          </p:cNvSpPr>
          <p:nvPr/>
        </p:nvSpPr>
        <p:spPr bwMode="auto">
          <a:xfrm>
            <a:off x="58674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47" name="Text Box 55"/>
          <p:cNvSpPr txBox="1">
            <a:spLocks noChangeArrowheads="1"/>
          </p:cNvSpPr>
          <p:nvPr/>
        </p:nvSpPr>
        <p:spPr bwMode="auto">
          <a:xfrm>
            <a:off x="50292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Any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2209800" y="1905000"/>
            <a:ext cx="5094288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FF6600"/>
                </a:solidFill>
              </a:rPr>
              <a:t>current=current.getNext();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43434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previous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524000" y="5334000"/>
            <a:ext cx="5638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current moves forward one node.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9050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28194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1148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0292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3246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2390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7772400" y="36576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4008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1910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9812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0" y="3048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front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8458200" y="3352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0" y="37338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current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2860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1461" name="Line 23"/>
          <p:cNvSpPr>
            <a:spLocks noChangeShapeType="1"/>
          </p:cNvSpPr>
          <p:nvPr/>
        </p:nvSpPr>
        <p:spPr bwMode="auto">
          <a:xfrm>
            <a:off x="1066800" y="3352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7656" name="Line 24"/>
          <p:cNvSpPr>
            <a:spLocks noChangeShapeType="1"/>
          </p:cNvSpPr>
          <p:nvPr/>
        </p:nvSpPr>
        <p:spPr bwMode="auto">
          <a:xfrm>
            <a:off x="1295400" y="39624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44958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67818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1467" name="Line 29"/>
          <p:cNvSpPr>
            <a:spLocks noChangeShapeType="1"/>
          </p:cNvSpPr>
          <p:nvPr/>
        </p:nvSpPr>
        <p:spPr bwMode="auto">
          <a:xfrm flipV="1">
            <a:off x="1447800" y="40386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current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 flipV="1">
            <a:off x="3733800" y="3810000"/>
            <a:ext cx="3048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2438400" y="4572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61471" name="Line 35"/>
          <p:cNvSpPr>
            <a:spLocks noChangeShapeType="1"/>
          </p:cNvSpPr>
          <p:nvPr/>
        </p:nvSpPr>
        <p:spPr bwMode="auto">
          <a:xfrm>
            <a:off x="36576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72" name="Text Box 36"/>
          <p:cNvSpPr txBox="1">
            <a:spLocks noChangeArrowheads="1"/>
          </p:cNvSpPr>
          <p:nvPr/>
        </p:nvSpPr>
        <p:spPr bwMode="auto">
          <a:xfrm>
            <a:off x="28194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61473" name="Line 37"/>
          <p:cNvSpPr>
            <a:spLocks noChangeShapeType="1"/>
          </p:cNvSpPr>
          <p:nvPr/>
        </p:nvSpPr>
        <p:spPr bwMode="auto">
          <a:xfrm>
            <a:off x="58674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74" name="Text Box 38"/>
          <p:cNvSpPr txBox="1">
            <a:spLocks noChangeArrowheads="1"/>
          </p:cNvSpPr>
          <p:nvPr/>
        </p:nvSpPr>
        <p:spPr bwMode="auto">
          <a:xfrm>
            <a:off x="50292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Any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9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0" grpId="0"/>
      <p:bldP spid="197656" grpId="0" animBg="1"/>
      <p:bldP spid="197657" grpId="0"/>
      <p:bldP spid="197662" grpId="0"/>
      <p:bldP spid="197663" grpId="0" animBg="1"/>
      <p:bldP spid="1976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1295400" y="1676400"/>
            <a:ext cx="7086600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FF6600"/>
                </a:solidFill>
              </a:rPr>
              <a:t>previous.setNext(current.getNext());</a:t>
            </a:r>
            <a:r>
              <a:rPr lang="en-US" sz="1800" b="1">
                <a:latin typeface="Courier New" pitchFamily="49" charset="0"/>
              </a:rPr>
              <a:t>     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0" y="43434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previous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143000" y="5334000"/>
            <a:ext cx="68580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Found dog.  Removed dog from the list.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9050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8194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41148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50292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6324600" y="3200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239000" y="3200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80772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4008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cat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1910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dog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981200" y="3429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pig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0" y="3048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front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8458200" y="3352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null</a:t>
            </a:r>
          </a:p>
        </p:txBody>
      </p:sp>
      <p:sp>
        <p:nvSpPr>
          <p:cNvPr id="62482" name="Text Box 19"/>
          <p:cNvSpPr txBox="1">
            <a:spLocks noChangeArrowheads="1"/>
          </p:cNvSpPr>
          <p:nvPr/>
        </p:nvSpPr>
        <p:spPr bwMode="auto">
          <a:xfrm>
            <a:off x="0" y="3429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2483" name="Text Box 20"/>
          <p:cNvSpPr txBox="1">
            <a:spLocks noChangeArrowheads="1"/>
          </p:cNvSpPr>
          <p:nvPr/>
        </p:nvSpPr>
        <p:spPr bwMode="auto">
          <a:xfrm>
            <a:off x="22860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2484" name="Line 23"/>
          <p:cNvSpPr>
            <a:spLocks noChangeShapeType="1"/>
          </p:cNvSpPr>
          <p:nvPr/>
        </p:nvSpPr>
        <p:spPr bwMode="auto">
          <a:xfrm>
            <a:off x="1066800" y="3352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44958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62486" name="Text Box 27"/>
          <p:cNvSpPr txBox="1">
            <a:spLocks noChangeArrowheads="1"/>
          </p:cNvSpPr>
          <p:nvPr/>
        </p:nvSpPr>
        <p:spPr bwMode="auto">
          <a:xfrm>
            <a:off x="67818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62487" name="Text Box 28"/>
          <p:cNvSpPr txBox="1">
            <a:spLocks noChangeArrowheads="1"/>
          </p:cNvSpPr>
          <p:nvPr/>
        </p:nvSpPr>
        <p:spPr bwMode="auto">
          <a:xfrm>
            <a:off x="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0xF17</a:t>
            </a:r>
          </a:p>
        </p:txBody>
      </p:sp>
      <p:sp>
        <p:nvSpPr>
          <p:cNvPr id="62488" name="Line 29"/>
          <p:cNvSpPr>
            <a:spLocks noChangeShapeType="1"/>
          </p:cNvSpPr>
          <p:nvPr/>
        </p:nvSpPr>
        <p:spPr bwMode="auto">
          <a:xfrm flipV="1">
            <a:off x="1447800" y="40386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current</a:t>
            </a:r>
          </a:p>
        </p:txBody>
      </p:sp>
      <p:sp>
        <p:nvSpPr>
          <p:cNvPr id="198687" name="Line 31"/>
          <p:cNvSpPr>
            <a:spLocks noChangeShapeType="1"/>
          </p:cNvSpPr>
          <p:nvPr/>
        </p:nvSpPr>
        <p:spPr bwMode="auto">
          <a:xfrm flipV="1">
            <a:off x="3733800" y="3810000"/>
            <a:ext cx="3048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3733800" y="3657600"/>
            <a:ext cx="2514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8693" name="Line 37"/>
          <p:cNvSpPr>
            <a:spLocks noChangeShapeType="1"/>
          </p:cNvSpPr>
          <p:nvPr/>
        </p:nvSpPr>
        <p:spPr bwMode="auto">
          <a:xfrm>
            <a:off x="36576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8694" name="Text Box 38"/>
          <p:cNvSpPr txBox="1">
            <a:spLocks noChangeArrowheads="1"/>
          </p:cNvSpPr>
          <p:nvPr/>
        </p:nvSpPr>
        <p:spPr bwMode="auto">
          <a:xfrm>
            <a:off x="28194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198695" name="Line 39"/>
          <p:cNvSpPr>
            <a:spLocks noChangeShapeType="1"/>
          </p:cNvSpPr>
          <p:nvPr/>
        </p:nvSpPr>
        <p:spPr bwMode="auto">
          <a:xfrm>
            <a:off x="5867400" y="3657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8696" name="Text Box 40"/>
          <p:cNvSpPr txBox="1">
            <a:spLocks noChangeArrowheads="1"/>
          </p:cNvSpPr>
          <p:nvPr/>
        </p:nvSpPr>
        <p:spPr bwMode="auto">
          <a:xfrm>
            <a:off x="50292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28194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0xFEA</a:t>
            </a: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2438400" y="45720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0xF21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Any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  <p:bldP spid="198665" grpId="0" animBg="1"/>
      <p:bldP spid="198670" grpId="0"/>
      <p:bldP spid="198682" grpId="0"/>
      <p:bldP spid="198686" grpId="0"/>
      <p:bldP spid="198687" grpId="0" animBg="1"/>
      <p:bldP spid="198689" grpId="0" animBg="1"/>
      <p:bldP spid="198693" grpId="0" animBg="1"/>
      <p:bldP spid="198694" grpId="0"/>
      <p:bldP spid="198695" grpId="0" animBg="1"/>
      <p:bldP spid="198696" grpId="0"/>
      <p:bldP spid="198697" grpId="0"/>
      <p:bldP spid="19869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85800" y="1676400"/>
            <a:ext cx="78041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457200" indent="-457200"/>
            <a:r>
              <a:rPr lang="en-US" sz="3200" b="1">
                <a:solidFill>
                  <a:srgbClr val="CC3300"/>
                </a:solidFill>
              </a:rPr>
              <a:t>Some things you have to account for!</a:t>
            </a:r>
            <a:endParaRPr lang="en-US" sz="2800" b="1">
              <a:solidFill>
                <a:srgbClr val="CC3300"/>
              </a:solidFill>
            </a:endParaRPr>
          </a:p>
          <a:p>
            <a:pPr marL="457200" indent="-457200"/>
            <a:endParaRPr lang="en-US" sz="2800" b="1">
              <a:solidFill>
                <a:srgbClr val="CC33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800" b="1"/>
              <a:t> What if the linked list is null?</a:t>
            </a:r>
          </a:p>
          <a:p>
            <a:pPr marL="457200" indent="-457200">
              <a:buFontTx/>
              <a:buAutoNum type="arabicPeriod"/>
            </a:pPr>
            <a:endParaRPr lang="en-US" sz="2800" b="1"/>
          </a:p>
          <a:p>
            <a:pPr marL="457200" indent="-457200"/>
            <a:r>
              <a:rPr lang="en-US" sz="2800" b="1"/>
              <a:t>2.  What if I need to remove the 1</a:t>
            </a:r>
            <a:r>
              <a:rPr lang="en-US" sz="2800" b="1" baseline="30000"/>
              <a:t>st</a:t>
            </a:r>
            <a:r>
              <a:rPr lang="en-US" sz="2800" b="1"/>
              <a:t> node?</a:t>
            </a:r>
          </a:p>
          <a:p>
            <a:pPr marL="457200" indent="-457200"/>
            <a:endParaRPr lang="en-US" sz="2800" b="1"/>
          </a:p>
          <a:p>
            <a:pPr marL="457200" indent="-457200"/>
            <a:r>
              <a:rPr lang="en-US" sz="2800" b="1"/>
              <a:t>3.  How do I process the remaining nodes?</a:t>
            </a:r>
          </a:p>
          <a:p>
            <a:pPr marL="457200" indent="-457200"/>
            <a:endParaRPr lang="en-US" sz="2800" b="1"/>
          </a:p>
          <a:p>
            <a:pPr marL="457200" indent="-457200"/>
            <a:r>
              <a:rPr lang="en-US" sz="2800" b="1"/>
              <a:t>4.  Do I remove more than 1 occurrence</a:t>
            </a:r>
          </a:p>
          <a:p>
            <a:pPr marL="457200" indent="-457200"/>
            <a:r>
              <a:rPr lang="en-US" sz="2800" b="1"/>
              <a:t>       of the same value or just the 1</a:t>
            </a:r>
            <a:r>
              <a:rPr lang="en-US" sz="2800" b="1" baseline="30000"/>
              <a:t>st</a:t>
            </a:r>
            <a:r>
              <a:rPr lang="en-US" sz="2800" b="1"/>
              <a:t> one?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Any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remove.java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graphicFrame>
        <p:nvGraphicFramePr>
          <p:cNvPr id="190466" name="Group 2"/>
          <p:cNvGraphicFramePr>
            <a:graphicFrameLocks noGrp="1"/>
          </p:cNvGraphicFramePr>
          <p:nvPr/>
        </p:nvGraphicFramePr>
        <p:xfrm>
          <a:off x="609600" y="533400"/>
          <a:ext cx="8077200" cy="48704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LinkedList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 location x to the value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 the item at location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 item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all items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057400" y="5638800"/>
            <a:ext cx="5257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import  java.util.LinkedList;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Linked lists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990600" y="1524000"/>
            <a:ext cx="7620000" cy="430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b="1"/>
              <a:t>LinkedList&lt;String&gt; list;</a:t>
            </a:r>
          </a:p>
          <a:p>
            <a:r>
              <a:rPr lang="en-US" sz="2800" b="1"/>
              <a:t>list = new LinkedList&lt;String&gt;();</a:t>
            </a:r>
          </a:p>
          <a:p>
            <a:endParaRPr lang="en-US" sz="2800" b="1"/>
          </a:p>
          <a:p>
            <a:r>
              <a:rPr lang="en-US" sz="2800" b="1"/>
              <a:t>list.add("c");</a:t>
            </a:r>
          </a:p>
          <a:p>
            <a:r>
              <a:rPr lang="en-US" sz="2800" b="1"/>
              <a:t>list.add("b");</a:t>
            </a:r>
          </a:p>
          <a:p>
            <a:r>
              <a:rPr lang="en-US" sz="2800" b="1"/>
              <a:t>list.add("a");</a:t>
            </a:r>
          </a:p>
          <a:p>
            <a:r>
              <a:rPr lang="en-US" sz="2800" b="1"/>
              <a:t>list.add(1, "d");  	</a:t>
            </a:r>
          </a:p>
          <a:p>
            <a:endParaRPr lang="en-US" sz="2800" b="1"/>
          </a:p>
          <a:p>
            <a:r>
              <a:rPr lang="en-US" sz="2800" b="1"/>
              <a:t>out.println(list);</a:t>
            </a:r>
            <a:r>
              <a:rPr lang="en-US" sz="3200" b="1"/>
              <a:t>   	</a:t>
            </a:r>
          </a:p>
          <a:p>
            <a:r>
              <a:rPr lang="en-US" b="1"/>
              <a:t>	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248400" y="29718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b="1"/>
              <a:t>[c, d, b, a]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add() method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09600" y="1219200"/>
            <a:ext cx="8534400" cy="5216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b="1"/>
              <a:t>LinkedList&lt;String&gt; list;</a:t>
            </a:r>
          </a:p>
          <a:p>
            <a:r>
              <a:rPr lang="en-US" sz="2800" b="1"/>
              <a:t>list = new LinkedList&lt;String&gt;();</a:t>
            </a:r>
          </a:p>
          <a:p>
            <a:endParaRPr lang="en-US" sz="2800" b="1"/>
          </a:p>
          <a:p>
            <a:r>
              <a:rPr lang="en-US" sz="2800" b="1"/>
              <a:t>list.add("c");</a:t>
            </a:r>
          </a:p>
          <a:p>
            <a:r>
              <a:rPr lang="en-US" sz="2800" b="1"/>
              <a:t>list.add("b");</a:t>
            </a:r>
          </a:p>
          <a:p>
            <a:r>
              <a:rPr lang="en-US" sz="2800" b="1"/>
              <a:t>list.add("a");</a:t>
            </a:r>
          </a:p>
          <a:p>
            <a:r>
              <a:rPr lang="en-US" sz="2800" b="1"/>
              <a:t>list.add(1, "d");  	</a:t>
            </a:r>
          </a:p>
          <a:p>
            <a:endParaRPr lang="en-US" sz="2800" b="1"/>
          </a:p>
          <a:p>
            <a:r>
              <a:rPr lang="en-US" sz="2800" b="1"/>
              <a:t>out.println(list.get(0) );   	</a:t>
            </a:r>
          </a:p>
          <a:p>
            <a:r>
              <a:rPr lang="en-US" sz="2800" b="1"/>
              <a:t>out.println(list.get(1) );   	</a:t>
            </a:r>
          </a:p>
          <a:p>
            <a:r>
              <a:rPr lang="en-US" sz="2800" b="1"/>
              <a:t>out.println("first " + list.getFirst());</a:t>
            </a:r>
          </a:p>
          <a:p>
            <a:r>
              <a:rPr lang="en-US" sz="2800" b="1"/>
              <a:t>out.println("last " + list.getLast());	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705600" y="2362200"/>
            <a:ext cx="20574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 b="1"/>
              <a:t>c</a:t>
            </a:r>
          </a:p>
          <a:p>
            <a:r>
              <a:rPr lang="en-US" sz="3200" b="1"/>
              <a:t>d</a:t>
            </a:r>
          </a:p>
          <a:p>
            <a:r>
              <a:rPr lang="en-US" sz="3200" b="1"/>
              <a:t>first c</a:t>
            </a:r>
          </a:p>
          <a:p>
            <a:r>
              <a:rPr lang="en-US" sz="3200" b="1"/>
              <a:t>last 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get() method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linkedlistadd.java</a:t>
            </a:r>
          </a:p>
          <a:p>
            <a:pPr algn="ctr"/>
            <a:r>
              <a:rPr lang="en-US" sz="6600" b="1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inklistget.java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1538</TotalTime>
  <Words>1328</Words>
  <Application>Microsoft Office PowerPoint</Application>
  <PresentationFormat>On-screen Show (4:3)</PresentationFormat>
  <Paragraphs>646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linkedlists</dc:title>
  <dc:subject>Linked Lists</dc:subject>
  <dc:creator>A+ Computer Science</dc:creator>
  <cp:keywords>www.apluscompsci.com</cp:keywords>
  <dc:description>Linked Lists_x000d_
©A+ Computer Science_x000d_
www.apluscompsci.com</dc:description>
  <cp:lastModifiedBy>jrr</cp:lastModifiedBy>
  <cp:revision>427</cp:revision>
  <cp:lastPrinted>2000-10-05T14:12:58Z</cp:lastPrinted>
  <dcterms:created xsi:type="dcterms:W3CDTF">1995-06-17T23:31:02Z</dcterms:created>
  <dcterms:modified xsi:type="dcterms:W3CDTF">2016-08-22T02:46:56Z</dcterms:modified>
  <cp:category>www.apluscompsci.com</cp:category>
</cp:coreProperties>
</file>