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8" r:id="rId2"/>
    <p:sldId id="277" r:id="rId3"/>
    <p:sldId id="278" r:id="rId4"/>
    <p:sldId id="279" r:id="rId5"/>
    <p:sldId id="280" r:id="rId6"/>
    <p:sldId id="281" r:id="rId7"/>
    <p:sldId id="282" r:id="rId8"/>
    <p:sldId id="283" r:id="rId9"/>
    <p:sldId id="289" r:id="rId10"/>
    <p:sldId id="290" r:id="rId11"/>
    <p:sldId id="291" r:id="rId12"/>
    <p:sldId id="292" r:id="rId13"/>
    <p:sldId id="293"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14" y="2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E2C4055-E7E7-4F72-965F-AA55E8D1E68B}" type="datetimeFigureOut">
              <a:rPr lang="ru-RU" smtClean="0"/>
              <a:pPr/>
              <a:t>17.12.2023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DAFB68-B003-4085-B4A1-863B00995489}" type="slidenum">
              <a:rPr lang="ru-RU" smtClean="0"/>
              <a:pPr/>
              <a:t>‹#›</a:t>
            </a:fld>
            <a:endParaRPr lang="ru-RU"/>
          </a:p>
        </p:txBody>
      </p:sp>
    </p:spTree>
    <p:extLst>
      <p:ext uri="{BB962C8B-B14F-4D97-AF65-F5344CB8AC3E}">
        <p14:creationId xmlns:p14="http://schemas.microsoft.com/office/powerpoint/2010/main" val="503893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E2C4055-E7E7-4F72-965F-AA55E8D1E68B}" type="datetimeFigureOut">
              <a:rPr lang="ru-RU" smtClean="0"/>
              <a:pPr/>
              <a:t>17.12.2023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DAFB68-B003-4085-B4A1-863B00995489}" type="slidenum">
              <a:rPr lang="ru-RU" smtClean="0"/>
              <a:pPr/>
              <a:t>‹#›</a:t>
            </a:fld>
            <a:endParaRPr lang="ru-RU"/>
          </a:p>
        </p:txBody>
      </p:sp>
    </p:spTree>
    <p:extLst>
      <p:ext uri="{BB962C8B-B14F-4D97-AF65-F5344CB8AC3E}">
        <p14:creationId xmlns:p14="http://schemas.microsoft.com/office/powerpoint/2010/main" val="103043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E2C4055-E7E7-4F72-965F-AA55E8D1E68B}" type="datetimeFigureOut">
              <a:rPr lang="ru-RU" smtClean="0"/>
              <a:pPr/>
              <a:t>17.12.2023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DAFB68-B003-4085-B4A1-863B00995489}" type="slidenum">
              <a:rPr lang="ru-RU" smtClean="0"/>
              <a:pPr/>
              <a:t>‹#›</a:t>
            </a:fld>
            <a:endParaRPr lang="ru-RU"/>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5096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E2C4055-E7E7-4F72-965F-AA55E8D1E68B}" type="datetimeFigureOut">
              <a:rPr lang="ru-RU" smtClean="0"/>
              <a:pPr/>
              <a:t>17.12.2023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DAFB68-B003-4085-B4A1-863B00995489}" type="slidenum">
              <a:rPr lang="ru-RU" smtClean="0"/>
              <a:pPr/>
              <a:t>‹#›</a:t>
            </a:fld>
            <a:endParaRPr lang="ru-RU"/>
          </a:p>
        </p:txBody>
      </p:sp>
    </p:spTree>
    <p:extLst>
      <p:ext uri="{BB962C8B-B14F-4D97-AF65-F5344CB8AC3E}">
        <p14:creationId xmlns:p14="http://schemas.microsoft.com/office/powerpoint/2010/main" val="1241840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E2C4055-E7E7-4F72-965F-AA55E8D1E68B}" type="datetimeFigureOut">
              <a:rPr lang="ru-RU" smtClean="0"/>
              <a:pPr/>
              <a:t>17.12.2023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DAFB68-B003-4085-B4A1-863B00995489}" type="slidenum">
              <a:rPr lang="ru-RU" smtClean="0"/>
              <a:pPr/>
              <a:t>‹#›</a:t>
            </a:fld>
            <a:endParaRPr lang="ru-RU"/>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0065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E2C4055-E7E7-4F72-965F-AA55E8D1E68B}" type="datetimeFigureOut">
              <a:rPr lang="ru-RU" smtClean="0"/>
              <a:pPr/>
              <a:t>17.12.2023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DAFB68-B003-4085-B4A1-863B00995489}" type="slidenum">
              <a:rPr lang="ru-RU" smtClean="0"/>
              <a:pPr/>
              <a:t>‹#›</a:t>
            </a:fld>
            <a:endParaRPr lang="ru-RU"/>
          </a:p>
        </p:txBody>
      </p:sp>
    </p:spTree>
    <p:extLst>
      <p:ext uri="{BB962C8B-B14F-4D97-AF65-F5344CB8AC3E}">
        <p14:creationId xmlns:p14="http://schemas.microsoft.com/office/powerpoint/2010/main" val="2384526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E2C4055-E7E7-4F72-965F-AA55E8D1E68B}" type="datetimeFigureOut">
              <a:rPr lang="ru-RU" smtClean="0"/>
              <a:pPr/>
              <a:t>17.12.2023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DAFB68-B003-4085-B4A1-863B00995489}" type="slidenum">
              <a:rPr lang="ru-RU" smtClean="0"/>
              <a:pPr/>
              <a:t>‹#›</a:t>
            </a:fld>
            <a:endParaRPr lang="ru-RU"/>
          </a:p>
        </p:txBody>
      </p:sp>
    </p:spTree>
    <p:extLst>
      <p:ext uri="{BB962C8B-B14F-4D97-AF65-F5344CB8AC3E}">
        <p14:creationId xmlns:p14="http://schemas.microsoft.com/office/powerpoint/2010/main" val="1734735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E2C4055-E7E7-4F72-965F-AA55E8D1E68B}" type="datetimeFigureOut">
              <a:rPr lang="ru-RU" smtClean="0"/>
              <a:pPr/>
              <a:t>17.12.2023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DAFB68-B003-4085-B4A1-863B00995489}" type="slidenum">
              <a:rPr lang="ru-RU" smtClean="0"/>
              <a:pPr/>
              <a:t>‹#›</a:t>
            </a:fld>
            <a:endParaRPr lang="ru-RU"/>
          </a:p>
        </p:txBody>
      </p:sp>
    </p:spTree>
    <p:extLst>
      <p:ext uri="{BB962C8B-B14F-4D97-AF65-F5344CB8AC3E}">
        <p14:creationId xmlns:p14="http://schemas.microsoft.com/office/powerpoint/2010/main" val="172416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E2C4055-E7E7-4F72-965F-AA55E8D1E68B}" type="datetimeFigureOut">
              <a:rPr lang="ru-RU" smtClean="0"/>
              <a:pPr/>
              <a:t>17.12.2023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DAFB68-B003-4085-B4A1-863B00995489}" type="slidenum">
              <a:rPr lang="ru-RU" smtClean="0"/>
              <a:pPr/>
              <a:t>‹#›</a:t>
            </a:fld>
            <a:endParaRPr lang="ru-RU"/>
          </a:p>
        </p:txBody>
      </p:sp>
    </p:spTree>
    <p:extLst>
      <p:ext uri="{BB962C8B-B14F-4D97-AF65-F5344CB8AC3E}">
        <p14:creationId xmlns:p14="http://schemas.microsoft.com/office/powerpoint/2010/main" val="96303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E2C4055-E7E7-4F72-965F-AA55E8D1E68B}" type="datetimeFigureOut">
              <a:rPr lang="ru-RU" smtClean="0"/>
              <a:pPr/>
              <a:t>17.12.2023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DAFB68-B003-4085-B4A1-863B00995489}" type="slidenum">
              <a:rPr lang="ru-RU" smtClean="0"/>
              <a:pPr/>
              <a:t>‹#›</a:t>
            </a:fld>
            <a:endParaRPr lang="ru-RU"/>
          </a:p>
        </p:txBody>
      </p:sp>
    </p:spTree>
    <p:extLst>
      <p:ext uri="{BB962C8B-B14F-4D97-AF65-F5344CB8AC3E}">
        <p14:creationId xmlns:p14="http://schemas.microsoft.com/office/powerpoint/2010/main" val="39973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E2C4055-E7E7-4F72-965F-AA55E8D1E68B}" type="datetimeFigureOut">
              <a:rPr lang="ru-RU" smtClean="0"/>
              <a:pPr/>
              <a:t>17.12.2023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DAFB68-B003-4085-B4A1-863B00995489}" type="slidenum">
              <a:rPr lang="ru-RU" smtClean="0"/>
              <a:pPr/>
              <a:t>‹#›</a:t>
            </a:fld>
            <a:endParaRPr lang="ru-RU"/>
          </a:p>
        </p:txBody>
      </p:sp>
    </p:spTree>
    <p:extLst>
      <p:ext uri="{BB962C8B-B14F-4D97-AF65-F5344CB8AC3E}">
        <p14:creationId xmlns:p14="http://schemas.microsoft.com/office/powerpoint/2010/main" val="850208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E2C4055-E7E7-4F72-965F-AA55E8D1E68B}" type="datetimeFigureOut">
              <a:rPr lang="ru-RU" smtClean="0"/>
              <a:pPr/>
              <a:t>17.12.2023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ADAFB68-B003-4085-B4A1-863B00995489}" type="slidenum">
              <a:rPr lang="ru-RU" smtClean="0"/>
              <a:pPr/>
              <a:t>‹#›</a:t>
            </a:fld>
            <a:endParaRPr lang="ru-RU"/>
          </a:p>
        </p:txBody>
      </p:sp>
    </p:spTree>
    <p:extLst>
      <p:ext uri="{BB962C8B-B14F-4D97-AF65-F5344CB8AC3E}">
        <p14:creationId xmlns:p14="http://schemas.microsoft.com/office/powerpoint/2010/main" val="26493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E2C4055-E7E7-4F72-965F-AA55E8D1E68B}" type="datetimeFigureOut">
              <a:rPr lang="ru-RU" smtClean="0"/>
              <a:pPr/>
              <a:t>17.12.2023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ADAFB68-B003-4085-B4A1-863B00995489}" type="slidenum">
              <a:rPr lang="ru-RU" smtClean="0"/>
              <a:pPr/>
              <a:t>‹#›</a:t>
            </a:fld>
            <a:endParaRPr lang="ru-RU"/>
          </a:p>
        </p:txBody>
      </p:sp>
    </p:spTree>
    <p:extLst>
      <p:ext uri="{BB962C8B-B14F-4D97-AF65-F5344CB8AC3E}">
        <p14:creationId xmlns:p14="http://schemas.microsoft.com/office/powerpoint/2010/main" val="149404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C4055-E7E7-4F72-965F-AA55E8D1E68B}" type="datetimeFigureOut">
              <a:rPr lang="ru-RU" smtClean="0"/>
              <a:pPr/>
              <a:t>17.12.2023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ADAFB68-B003-4085-B4A1-863B00995489}" type="slidenum">
              <a:rPr lang="ru-RU" smtClean="0"/>
              <a:pPr/>
              <a:t>‹#›</a:t>
            </a:fld>
            <a:endParaRPr lang="ru-RU"/>
          </a:p>
        </p:txBody>
      </p:sp>
    </p:spTree>
    <p:extLst>
      <p:ext uri="{BB962C8B-B14F-4D97-AF65-F5344CB8AC3E}">
        <p14:creationId xmlns:p14="http://schemas.microsoft.com/office/powerpoint/2010/main" val="153731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BE2C4055-E7E7-4F72-965F-AA55E8D1E68B}" type="datetimeFigureOut">
              <a:rPr lang="ru-RU" smtClean="0"/>
              <a:pPr/>
              <a:t>17.12.2023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DAFB68-B003-4085-B4A1-863B00995489}" type="slidenum">
              <a:rPr lang="ru-RU" smtClean="0"/>
              <a:pPr/>
              <a:t>‹#›</a:t>
            </a:fld>
            <a:endParaRPr lang="ru-RU"/>
          </a:p>
        </p:txBody>
      </p:sp>
    </p:spTree>
    <p:extLst>
      <p:ext uri="{BB962C8B-B14F-4D97-AF65-F5344CB8AC3E}">
        <p14:creationId xmlns:p14="http://schemas.microsoft.com/office/powerpoint/2010/main" val="90475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E2C4055-E7E7-4F72-965F-AA55E8D1E68B}" type="datetimeFigureOut">
              <a:rPr lang="ru-RU" smtClean="0"/>
              <a:pPr/>
              <a:t>17.12.2023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DAFB68-B003-4085-B4A1-863B00995489}" type="slidenum">
              <a:rPr lang="ru-RU" smtClean="0"/>
              <a:pPr/>
              <a:t>‹#›</a:t>
            </a:fld>
            <a:endParaRPr lang="ru-RU"/>
          </a:p>
        </p:txBody>
      </p:sp>
    </p:spTree>
    <p:extLst>
      <p:ext uri="{BB962C8B-B14F-4D97-AF65-F5344CB8AC3E}">
        <p14:creationId xmlns:p14="http://schemas.microsoft.com/office/powerpoint/2010/main" val="382581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2C4055-E7E7-4F72-965F-AA55E8D1E68B}" type="datetimeFigureOut">
              <a:rPr lang="ru-RU" smtClean="0"/>
              <a:pPr/>
              <a:t>17.12.2023</a:t>
            </a:fld>
            <a:endParaRPr lang="ru-RU"/>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ADAFB68-B003-4085-B4A1-863B00995489}" type="slidenum">
              <a:rPr lang="ru-RU" smtClean="0"/>
              <a:pPr/>
              <a:t>‹#›</a:t>
            </a:fld>
            <a:endParaRPr lang="ru-RU"/>
          </a:p>
        </p:txBody>
      </p:sp>
    </p:spTree>
    <p:extLst>
      <p:ext uri="{BB962C8B-B14F-4D97-AF65-F5344CB8AC3E}">
        <p14:creationId xmlns:p14="http://schemas.microsoft.com/office/powerpoint/2010/main" val="35401353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henationalnews.com/business/energy/islamic-development-bank-and-un-agency-pledge-250m-each-to-tackle-climate-change-and-improve-food-security-1.1204774" TargetMode="External"/><Relationship Id="rId2" Type="http://schemas.openxmlformats.org/officeDocument/2006/relationships/hyperlink" Target="https://www.undp.org/sites/g/files/zskgke326/files/migration/uz/UZB_Landscaping-IF-in-Uzbekistan_final.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pGrNaQTPAFBYR3ABx8n8wVI4tDKk_ZM7/view" TargetMode="External"/><Relationship Id="rId2" Type="http://schemas.openxmlformats.org/officeDocument/2006/relationships/hyperlink" Target="https://imaninvest.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bukhari.uz/?p=2267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qardus.com/news/the-islamic-financial-services-industry-statistics#:~:text=Currently%2C%20the%20Islamic%20finance%20sector,over%202.7%20trillion%20USD%20globall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lhudacibe.com/pressrelease142.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a:srcRect l="23058" t="15708" r="28636" b="49267"/>
          <a:stretch/>
        </p:blipFill>
        <p:spPr>
          <a:xfrm>
            <a:off x="513956" y="28600"/>
            <a:ext cx="6571658" cy="2968352"/>
          </a:xfrm>
          <a:prstGeom prst="ellipse">
            <a:avLst/>
          </a:prstGeom>
          <a:ln>
            <a:noFill/>
          </a:ln>
          <a:effectLst>
            <a:softEdge rad="112500"/>
          </a:effectLst>
        </p:spPr>
      </p:pic>
      <p:sp>
        <p:nvSpPr>
          <p:cNvPr id="3" name="Объект 2"/>
          <p:cNvSpPr>
            <a:spLocks noGrp="1"/>
          </p:cNvSpPr>
          <p:nvPr>
            <p:ph idx="1"/>
          </p:nvPr>
        </p:nvSpPr>
        <p:spPr>
          <a:xfrm>
            <a:off x="609598" y="2996952"/>
            <a:ext cx="6476015" cy="3672408"/>
          </a:xfrm>
        </p:spPr>
        <p:txBody>
          <a:bodyPr>
            <a:noAutofit/>
          </a:bodyPr>
          <a:lstStyle/>
          <a:p>
            <a:pPr algn="ctr"/>
            <a:r>
              <a:rPr lang="en-US" dirty="0" smtClean="0"/>
              <a:t>fan: </a:t>
            </a:r>
            <a:r>
              <a:rPr lang="en-US" dirty="0" err="1" smtClean="0"/>
              <a:t>Islom</a:t>
            </a:r>
            <a:r>
              <a:rPr lang="en-US" dirty="0" smtClean="0"/>
              <a:t> bank </a:t>
            </a:r>
            <a:r>
              <a:rPr lang="en-US" dirty="0" err="1" smtClean="0"/>
              <a:t>ishi</a:t>
            </a:r>
            <a:endParaRPr lang="en-US" dirty="0" smtClean="0"/>
          </a:p>
          <a:p>
            <a:pPr algn="ctr"/>
            <a:r>
              <a:rPr lang="en-US" dirty="0" err="1" smtClean="0"/>
              <a:t>Mavzu</a:t>
            </a:r>
            <a:r>
              <a:rPr lang="en-US" dirty="0" smtClean="0"/>
              <a:t>: ISLOM MOLIYASI</a:t>
            </a:r>
          </a:p>
          <a:p>
            <a:pPr algn="ctr"/>
            <a:endParaRPr lang="en-US" dirty="0"/>
          </a:p>
          <a:p>
            <a:pPr algn="ctr"/>
            <a:endParaRPr lang="en-US" dirty="0" smtClean="0"/>
          </a:p>
          <a:p>
            <a:pPr algn="ctr"/>
            <a:endParaRPr lang="en-US" dirty="0"/>
          </a:p>
          <a:p>
            <a:pPr algn="ctr"/>
            <a:endParaRPr lang="en-US" dirty="0" smtClean="0"/>
          </a:p>
          <a:p>
            <a:pPr algn="r"/>
            <a:r>
              <a:rPr lang="en-US" sz="2000" b="1" dirty="0" smtClean="0"/>
              <a:t>SMMT-87 </a:t>
            </a:r>
            <a:r>
              <a:rPr lang="en-US" sz="2000" b="1" dirty="0" err="1" smtClean="0"/>
              <a:t>Guruh</a:t>
            </a:r>
            <a:r>
              <a:rPr lang="en-US" sz="2000" b="1" dirty="0" smtClean="0"/>
              <a:t> </a:t>
            </a:r>
            <a:r>
              <a:rPr lang="en-US" sz="2000" b="1" dirty="0" err="1" smtClean="0"/>
              <a:t>talabasi</a:t>
            </a:r>
            <a:endParaRPr lang="en-US" sz="2000" b="1" dirty="0" smtClean="0"/>
          </a:p>
          <a:p>
            <a:pPr algn="r"/>
            <a:r>
              <a:rPr lang="en-US" sz="2000" b="1" dirty="0" err="1" smtClean="0"/>
              <a:t>Boymurodov</a:t>
            </a:r>
            <a:r>
              <a:rPr lang="en-US" sz="2000" b="1" dirty="0" smtClean="0"/>
              <a:t> S.SH</a:t>
            </a:r>
          </a:p>
          <a:p>
            <a:pPr algn="r"/>
            <a:endParaRPr lang="en-US" sz="2000" b="1" dirty="0"/>
          </a:p>
          <a:p>
            <a:pPr algn="ctr"/>
            <a:endParaRPr lang="en-US" dirty="0" smtClean="0"/>
          </a:p>
          <a:p>
            <a:pPr algn="ctr"/>
            <a:endParaRPr lang="en-US" dirty="0"/>
          </a:p>
          <a:p>
            <a:pPr algn="ctr"/>
            <a:r>
              <a:rPr lang="en-US" dirty="0" smtClean="0"/>
              <a:t>  </a:t>
            </a:r>
            <a:endParaRPr lang="ru-RU" dirty="0"/>
          </a:p>
        </p:txBody>
      </p:sp>
    </p:spTree>
    <p:extLst>
      <p:ext uri="{BB962C8B-B14F-4D97-AF65-F5344CB8AC3E}">
        <p14:creationId xmlns:p14="http://schemas.microsoft.com/office/powerpoint/2010/main" val="2205883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116632"/>
            <a:ext cx="7200800" cy="6552728"/>
          </a:xfrm>
        </p:spPr>
        <p:txBody>
          <a:bodyPr>
            <a:noAutofit/>
          </a:bodyPr>
          <a:lstStyle/>
          <a:p>
            <a:pPr algn="ctr"/>
            <a:r>
              <a:rPr lang="en-US" sz="2400" b="1" dirty="0" err="1">
                <a:solidFill>
                  <a:schemeClr val="tx1"/>
                </a:solidFill>
                <a:latin typeface="Times New Roman" panose="02020603050405020304" pitchFamily="18" charset="0"/>
                <a:cs typeface="Times New Roman" panose="02020603050405020304" pitchFamily="18" charset="0"/>
              </a:rPr>
              <a:t>Islom</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moliyasini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tushunish</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uchun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qanday</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asosiy</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atamalarni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bilish</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kerak</a:t>
            </a:r>
            <a:r>
              <a:rPr lang="en-US" sz="2400" b="1" dirty="0">
                <a:solidFill>
                  <a:schemeClr val="tx1"/>
                </a:solidFill>
                <a:latin typeface="Times New Roman" panose="02020603050405020304" pitchFamily="18" charset="0"/>
                <a:cs typeface="Times New Roman" panose="02020603050405020304" pitchFamily="18" charset="0"/>
              </a:rPr>
              <a:t>?</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err="1">
                <a:solidFill>
                  <a:schemeClr val="tx1"/>
                </a:solidFill>
                <a:latin typeface="Times New Roman" panose="02020603050405020304" pitchFamily="18" charset="0"/>
                <a:cs typeface="Times New Roman" panose="02020603050405020304" pitchFamily="18" charset="0"/>
              </a:rPr>
              <a:t>Islom</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moliyasini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oson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tushunib</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olishingizga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yordam</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beradigan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bir</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nechta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atamalar</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mavjud</a:t>
            </a:r>
            <a:r>
              <a:rPr lang="en-US" sz="2400" b="1" dirty="0">
                <a:solidFill>
                  <a:schemeClr val="tx1"/>
                </a:solidFill>
                <a:latin typeface="Times New Roman" panose="02020603050405020304" pitchFamily="18" charset="0"/>
                <a:cs typeface="Times New Roman" panose="02020603050405020304" pitchFamily="18" charset="0"/>
              </a:rPr>
              <a:t>.</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a:t>
            </a:r>
            <a:r>
              <a:rPr lang="en-US" sz="2400" b="1" dirty="0" err="1">
                <a:solidFill>
                  <a:schemeClr val="tx1"/>
                </a:solidFill>
                <a:latin typeface="Times New Roman" panose="02020603050405020304" pitchFamily="18" charset="0"/>
                <a:cs typeface="Times New Roman" panose="02020603050405020304" pitchFamily="18" charset="0"/>
              </a:rPr>
              <a:t>Murobaha</a:t>
            </a:r>
            <a:r>
              <a:rPr lang="en-US" sz="2400" b="1" dirty="0">
                <a:solidFill>
                  <a:schemeClr val="tx1"/>
                </a:solidFill>
                <a:latin typeface="Times New Roman" panose="02020603050405020304" pitchFamily="18" charset="0"/>
                <a:cs typeface="Times New Roman" panose="02020603050405020304" pitchFamily="18" charset="0"/>
              </a:rPr>
              <a:t>» — </a:t>
            </a:r>
            <a:r>
              <a:rPr lang="en-US" sz="2400" b="1" dirty="0" err="1">
                <a:solidFill>
                  <a:schemeClr val="tx1"/>
                </a:solidFill>
                <a:latin typeface="Times New Roman" panose="02020603050405020304" pitchFamily="18" charset="0"/>
                <a:cs typeface="Times New Roman" panose="02020603050405020304" pitchFamily="18" charset="0"/>
              </a:rPr>
              <a:t>bu</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tovar</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narxiga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ustama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qo‘yiladigan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qo‘yilmaydigan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halol</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muddatli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to‘lov</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Bunda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Islom</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banklari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mahsulot</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xizmatlarni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xarid</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qilish</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keyin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ularni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muddatli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to‘lovga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sotish</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bilan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shug‘ullanadi</a:t>
            </a:r>
            <a:r>
              <a:rPr lang="en-US" sz="2400" b="1" dirty="0">
                <a:solidFill>
                  <a:schemeClr val="tx1"/>
                </a:solidFill>
                <a:latin typeface="Times New Roman" panose="02020603050405020304" pitchFamily="18" charset="0"/>
                <a:cs typeface="Times New Roman" panose="02020603050405020304" pitchFamily="18" charset="0"/>
              </a:rPr>
              <a:t>.</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a:t>
            </a:r>
            <a:r>
              <a:rPr lang="en-US" sz="2400" b="1" dirty="0" err="1">
                <a:solidFill>
                  <a:schemeClr val="tx1"/>
                </a:solidFill>
                <a:latin typeface="Times New Roman" panose="02020603050405020304" pitchFamily="18" charset="0"/>
                <a:cs typeface="Times New Roman" panose="02020603050405020304" pitchFamily="18" charset="0"/>
              </a:rPr>
              <a:t>Mushoraka</a:t>
            </a:r>
            <a:r>
              <a:rPr lang="en-US" sz="2400" b="1" dirty="0">
                <a:solidFill>
                  <a:schemeClr val="tx1"/>
                </a:solidFill>
                <a:latin typeface="Times New Roman" panose="02020603050405020304" pitchFamily="18" charset="0"/>
                <a:cs typeface="Times New Roman" panose="02020603050405020304" pitchFamily="18" charset="0"/>
              </a:rPr>
              <a:t>» — </a:t>
            </a:r>
            <a:r>
              <a:rPr lang="en-US" sz="2400" b="1" dirty="0" err="1">
                <a:solidFill>
                  <a:schemeClr val="tx1"/>
                </a:solidFill>
                <a:latin typeface="Times New Roman" panose="02020603050405020304" pitchFamily="18" charset="0"/>
                <a:cs typeface="Times New Roman" panose="02020603050405020304" pitchFamily="18" charset="0"/>
              </a:rPr>
              <a:t>bitta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g‘oya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yoki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ishni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birgalikda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moliyalashtirish</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Jismoniy</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shaxslar</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va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korxonalarning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ishtirok</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etishiga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ruxsat</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beriladi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An’anaviy</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iqtisodiyotda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ushbu</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sxemani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hissali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moliyalashtirish</a:t>
            </a:r>
            <a:r>
              <a:rPr lang="en-US" sz="2400" b="1" dirty="0">
                <a:solidFill>
                  <a:schemeClr val="tx1"/>
                </a:solidFill>
                <a:latin typeface="Times New Roman" panose="02020603050405020304" pitchFamily="18" charset="0"/>
                <a:cs typeface="Times New Roman" panose="02020603050405020304" pitchFamily="18" charset="0"/>
              </a:rPr>
              <a:t> deb </a:t>
            </a:r>
            <a:r>
              <a:rPr lang="en-US" sz="2400" b="1" dirty="0" err="1">
                <a:solidFill>
                  <a:schemeClr val="tx1"/>
                </a:solidFill>
                <a:latin typeface="Times New Roman" panose="02020603050405020304" pitchFamily="18" charset="0"/>
                <a:cs typeface="Times New Roman" panose="02020603050405020304" pitchFamily="18" charset="0"/>
              </a:rPr>
              <a:t>atashadi</a:t>
            </a:r>
            <a:r>
              <a:rPr lang="en-US" sz="2400" b="1" dirty="0">
                <a:solidFill>
                  <a:schemeClr val="tx1"/>
                </a:solidFill>
                <a:latin typeface="Times New Roman" panose="02020603050405020304" pitchFamily="18" charset="0"/>
                <a:cs typeface="Times New Roman" panose="02020603050405020304" pitchFamily="18" charset="0"/>
              </a:rPr>
              <a:t>.</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a:t>
            </a:r>
            <a:r>
              <a:rPr lang="en-US" sz="2400" b="1" dirty="0" err="1">
                <a:solidFill>
                  <a:schemeClr val="tx1"/>
                </a:solidFill>
                <a:latin typeface="Times New Roman" panose="02020603050405020304" pitchFamily="18" charset="0"/>
                <a:cs typeface="Times New Roman" panose="02020603050405020304" pitchFamily="18" charset="0"/>
              </a:rPr>
              <a:t>Muzoraba</a:t>
            </a:r>
            <a:r>
              <a:rPr lang="en-US" sz="2400" b="1" dirty="0">
                <a:solidFill>
                  <a:schemeClr val="tx1"/>
                </a:solidFill>
                <a:latin typeface="Times New Roman" panose="02020603050405020304" pitchFamily="18" charset="0"/>
                <a:cs typeface="Times New Roman" panose="02020603050405020304" pitchFamily="18" charset="0"/>
              </a:rPr>
              <a:t>» — </a:t>
            </a:r>
            <a:r>
              <a:rPr lang="en-US" sz="2400" b="1" dirty="0" err="1">
                <a:solidFill>
                  <a:schemeClr val="tx1"/>
                </a:solidFill>
                <a:latin typeface="Times New Roman" panose="02020603050405020304" pitchFamily="18" charset="0"/>
                <a:cs typeface="Times New Roman" panose="02020603050405020304" pitchFamily="18" charset="0"/>
              </a:rPr>
              <a:t>sarmoyador</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o‘z</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mablag‘ini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kelgusida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biznesni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rivojlantirishga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sarflanishi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uchun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moliyaviy</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tashkilotga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beradi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Foydani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taqsimlash</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shartlari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oldindan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kelishib</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olinadi</a:t>
            </a: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endParaRPr lang="ru-RU"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147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88640"/>
            <a:ext cx="7200800" cy="6480720"/>
          </a:xfrm>
        </p:spPr>
        <p:txBody>
          <a:bodyPr>
            <a:normAutofit lnSpcReduction="10000"/>
          </a:bodyPr>
          <a:lstStyle/>
          <a:p>
            <a:pPr algn="ctr"/>
            <a:r>
              <a:rPr lang="en-US" b="1" dirty="0" err="1">
                <a:latin typeface="Times New Roman" panose="02020603050405020304" pitchFamily="18" charset="0"/>
                <a:cs typeface="Times New Roman" panose="02020603050405020304" pitchFamily="18" charset="0"/>
              </a:rPr>
              <a:t>O‘zbekistonda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Islom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moliyasi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bo‘yicha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nimalar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sodir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bo‘lmoqda</a:t>
            </a:r>
            <a:r>
              <a:rPr lang="en-US" b="1" dirty="0">
                <a:latin typeface="Times New Roman" panose="02020603050405020304" pitchFamily="18" charset="0"/>
                <a:cs typeface="Times New Roman" panose="02020603050405020304" pitchFamily="18" charset="0"/>
              </a:rPr>
              <a:t>?</a:t>
            </a:r>
          </a:p>
          <a:p>
            <a:pPr algn="ctr"/>
            <a:r>
              <a:rPr lang="en-US" b="1" dirty="0" err="1">
                <a:latin typeface="Times New Roman" panose="02020603050405020304" pitchFamily="18" charset="0"/>
                <a:cs typeface="Times New Roman" panose="02020603050405020304" pitchFamily="18" charset="0"/>
              </a:rPr>
              <a:t>Savdo-sanoat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palatasining</a:t>
            </a:r>
            <a:r>
              <a:rPr lang="en-US" b="1" dirty="0">
                <a:latin typeface="Times New Roman" panose="02020603050405020304" pitchFamily="18" charset="0"/>
                <a:cs typeface="Times New Roman" panose="02020603050405020304" pitchFamily="18" charset="0"/>
              </a:rPr>
              <a:t> BMTTD </a:t>
            </a:r>
            <a:r>
              <a:rPr lang="en-US" b="1" dirty="0" err="1">
                <a:latin typeface="Times New Roman" panose="02020603050405020304" pitchFamily="18" charset="0"/>
                <a:cs typeface="Times New Roman" panose="02020603050405020304" pitchFamily="18" charset="0"/>
              </a:rPr>
              <a:t>bilan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o‘tkazgan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hlinkClick r:id="rId2"/>
              </a:rPr>
              <a:t>tadqiqoti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natijalari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shuni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ko‘rsatdiki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so‘rovda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qatnashgan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biznes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vakillarining</a:t>
            </a:r>
            <a:r>
              <a:rPr lang="en-US" b="1" dirty="0">
                <a:latin typeface="Times New Roman" panose="02020603050405020304" pitchFamily="18" charset="0"/>
                <a:cs typeface="Times New Roman" panose="02020603050405020304" pitchFamily="18" charset="0"/>
              </a:rPr>
              <a:t> 38 </a:t>
            </a:r>
            <a:r>
              <a:rPr lang="en-US" b="1" dirty="0" err="1">
                <a:latin typeface="Times New Roman" panose="02020603050405020304" pitchFamily="18" charset="0"/>
                <a:cs typeface="Times New Roman" panose="02020603050405020304" pitchFamily="18" charset="0"/>
              </a:rPr>
              <a:t>foizi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jismoniy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shaxslarning</a:t>
            </a:r>
            <a:r>
              <a:rPr lang="en-US" b="1" dirty="0">
                <a:latin typeface="Times New Roman" panose="02020603050405020304" pitchFamily="18" charset="0"/>
                <a:cs typeface="Times New Roman" panose="02020603050405020304" pitchFamily="18" charset="0"/>
              </a:rPr>
              <a:t> 56 </a:t>
            </a:r>
            <a:r>
              <a:rPr lang="en-US" b="1" dirty="0" err="1">
                <a:latin typeface="Times New Roman" panose="02020603050405020304" pitchFamily="18" charset="0"/>
                <a:cs typeface="Times New Roman" panose="02020603050405020304" pitchFamily="18" charset="0"/>
              </a:rPr>
              <a:t>foizi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an’anaviy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banklardan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diniy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e’tiqodlari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sababli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kredit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olishmaydi</a:t>
            </a:r>
            <a:r>
              <a:rPr lang="en-US" b="1" dirty="0">
                <a:latin typeface="Times New Roman" panose="02020603050405020304" pitchFamily="18" charset="0"/>
                <a:cs typeface="Times New Roman" panose="02020603050405020304" pitchFamily="18" charset="0"/>
              </a:rPr>
              <a:t>. Shu tariqa, </a:t>
            </a:r>
            <a:r>
              <a:rPr lang="en-US" b="1" dirty="0" err="1">
                <a:latin typeface="Times New Roman" panose="02020603050405020304" pitchFamily="18" charset="0"/>
                <a:cs typeface="Times New Roman" panose="02020603050405020304" pitchFamily="18" charset="0"/>
              </a:rPr>
              <a:t>Islom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qoidalariga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rioya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qiladigan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moliya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tashkilotlariga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talab</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paydo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bo‘lmoqda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Investitsiyalar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tashqi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savdo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vazirligining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baholashiga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ko‘ra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Islom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moliyasini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joriy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etish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budjetga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qo‘shimcha</a:t>
            </a:r>
            <a:r>
              <a:rPr lang="en-US" b="1" dirty="0">
                <a:latin typeface="Times New Roman" panose="02020603050405020304" pitchFamily="18" charset="0"/>
                <a:cs typeface="Times New Roman" panose="02020603050405020304" pitchFamily="18" charset="0"/>
              </a:rPr>
              <a:t> 100 </a:t>
            </a:r>
            <a:r>
              <a:rPr lang="en-US" b="1" dirty="0" err="1">
                <a:latin typeface="Times New Roman" panose="02020603050405020304" pitchFamily="18" charset="0"/>
                <a:cs typeface="Times New Roman" panose="02020603050405020304" pitchFamily="18" charset="0"/>
              </a:rPr>
              <a:t>mln</a:t>
            </a:r>
            <a:r>
              <a:rPr lang="en-US" b="1" dirty="0">
                <a:latin typeface="Times New Roman" panose="02020603050405020304" pitchFamily="18" charset="0"/>
                <a:cs typeface="Times New Roman" panose="02020603050405020304" pitchFamily="18" charset="0"/>
              </a:rPr>
              <a:t> dollar </a:t>
            </a:r>
            <a:r>
              <a:rPr lang="en-US" b="1" dirty="0" err="1">
                <a:latin typeface="Times New Roman" panose="02020603050405020304" pitchFamily="18" charset="0"/>
                <a:cs typeface="Times New Roman" panose="02020603050405020304" pitchFamily="18" charset="0"/>
              </a:rPr>
              <a:t>foyda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keltiradi</a:t>
            </a:r>
            <a:r>
              <a:rPr lang="en-US" b="1" dirty="0">
                <a:latin typeface="Times New Roman" panose="02020603050405020304" pitchFamily="18" charset="0"/>
                <a:cs typeface="Times New Roman" panose="02020603050405020304" pitchFamily="18" charset="0"/>
              </a:rPr>
              <a:t>.</a:t>
            </a:r>
          </a:p>
          <a:p>
            <a:pPr algn="ctr"/>
            <a:r>
              <a:rPr lang="en-US" b="1" dirty="0">
                <a:latin typeface="Times New Roman" panose="02020603050405020304" pitchFamily="18" charset="0"/>
                <a:cs typeface="Times New Roman" panose="02020603050405020304" pitchFamily="18" charset="0"/>
              </a:rPr>
              <a:t>Shu </a:t>
            </a:r>
            <a:r>
              <a:rPr lang="en-US" b="1" dirty="0" err="1">
                <a:latin typeface="Times New Roman" panose="02020603050405020304" pitchFamily="18" charset="0"/>
                <a:cs typeface="Times New Roman" panose="02020603050405020304" pitchFamily="18" charset="0"/>
              </a:rPr>
              <a:t>bilan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qatorda</a:t>
            </a:r>
            <a:r>
              <a:rPr lang="en-US" b="1" dirty="0">
                <a:latin typeface="Times New Roman" panose="02020603050405020304" pitchFamily="18" charset="0"/>
                <a:cs typeface="Times New Roman" panose="02020603050405020304" pitchFamily="18" charset="0"/>
              </a:rPr>
              <a:t>, ITB </a:t>
            </a:r>
            <a:r>
              <a:rPr lang="en-US" b="1" dirty="0" err="1">
                <a:latin typeface="Times New Roman" panose="02020603050405020304" pitchFamily="18" charset="0"/>
                <a:cs typeface="Times New Roman" panose="02020603050405020304" pitchFamily="18" charset="0"/>
              </a:rPr>
              <a:t>mamlakat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iqtisodiyotiga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faol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ravishda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sarmoya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kiritib</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bormoqda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Masalan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joriy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yilning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sentabr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oyida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Islom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taraqqiyot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banki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Surxondaryoda</a:t>
            </a:r>
            <a:r>
              <a:rPr lang="en-US" b="1" dirty="0">
                <a:latin typeface="Times New Roman" panose="02020603050405020304" pitchFamily="18" charset="0"/>
                <a:cs typeface="Times New Roman" panose="02020603050405020304" pitchFamily="18" charset="0"/>
              </a:rPr>
              <a:t> IES </a:t>
            </a:r>
            <a:r>
              <a:rPr lang="en-US" b="1" dirty="0" err="1">
                <a:latin typeface="Times New Roman" panose="02020603050405020304" pitchFamily="18" charset="0"/>
                <a:cs typeface="Times New Roman" panose="02020603050405020304" pitchFamily="18" charset="0"/>
              </a:rPr>
              <a:t>qurilishi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va</a:t>
            </a:r>
            <a:r>
              <a:rPr lang="en-US" b="1" dirty="0">
                <a:latin typeface="Times New Roman" panose="02020603050405020304" pitchFamily="18" charset="0"/>
                <a:cs typeface="Times New Roman" panose="02020603050405020304" pitchFamily="18" charset="0"/>
              </a:rPr>
              <a:t> transport </a:t>
            </a:r>
            <a:r>
              <a:rPr lang="en-US" b="1" dirty="0" err="1">
                <a:latin typeface="Times New Roman" panose="02020603050405020304" pitchFamily="18" charset="0"/>
                <a:cs typeface="Times New Roman" panose="02020603050405020304" pitchFamily="18" charset="0"/>
              </a:rPr>
              <a:t>infratuzilmasi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uchun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O‘zbekistonga</a:t>
            </a:r>
            <a:r>
              <a:rPr lang="en-US" b="1" dirty="0">
                <a:latin typeface="Times New Roman" panose="02020603050405020304" pitchFamily="18" charset="0"/>
                <a:cs typeface="Times New Roman" panose="02020603050405020304" pitchFamily="18" charset="0"/>
              </a:rPr>
              <a:t> 200 </a:t>
            </a:r>
            <a:r>
              <a:rPr lang="en-US" b="1" dirty="0" err="1">
                <a:latin typeface="Times New Roman" panose="02020603050405020304" pitchFamily="18" charset="0"/>
                <a:cs typeface="Times New Roman" panose="02020603050405020304" pitchFamily="18" charset="0"/>
              </a:rPr>
              <a:t>mln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dollardan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ortiq</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hlinkClick r:id="rId3"/>
              </a:rPr>
              <a:t>mablag</a:t>
            </a:r>
            <a:r>
              <a:rPr lang="en-US" b="1" dirty="0">
                <a:latin typeface="Times New Roman" panose="02020603050405020304" pitchFamily="18" charset="0"/>
                <a:cs typeface="Times New Roman" panose="02020603050405020304" pitchFamily="18" charset="0"/>
                <a:hlinkClick r:id="rId3"/>
              </a:rPr>
              <a:t>‘ </a:t>
            </a:r>
            <a:r>
              <a:rPr lang="en-US" b="1" dirty="0" err="1">
                <a:latin typeface="Times New Roman" panose="02020603050405020304" pitchFamily="18" charset="0"/>
                <a:cs typeface="Times New Roman" panose="02020603050405020304" pitchFamily="18" charset="0"/>
                <a:hlinkClick r:id="rId3"/>
              </a:rPr>
              <a:t>ajratdi</a:t>
            </a:r>
            <a:r>
              <a:rPr lang="en-US" b="1" dirty="0">
                <a:latin typeface="Times New Roman" panose="02020603050405020304" pitchFamily="18" charset="0"/>
                <a:cs typeface="Times New Roman" panose="02020603050405020304" pitchFamily="18" charset="0"/>
                <a:hlinkClick r:id="rId3"/>
              </a:rPr>
              <a:t>.</a:t>
            </a:r>
            <a:endParaRPr lang="en-US" b="1" dirty="0">
              <a:latin typeface="Times New Roman" panose="02020603050405020304" pitchFamily="18" charset="0"/>
              <a:cs typeface="Times New Roman" panose="02020603050405020304" pitchFamily="18" charset="0"/>
            </a:endParaRPr>
          </a:p>
          <a:p>
            <a:pPr algn="ctr"/>
            <a:r>
              <a:rPr lang="en-US" b="1" dirty="0" err="1">
                <a:latin typeface="Times New Roman" panose="02020603050405020304" pitchFamily="18" charset="0"/>
                <a:cs typeface="Times New Roman" panose="02020603050405020304" pitchFamily="18" charset="0"/>
              </a:rPr>
              <a:t>Lekin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O‘zbekiston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aholisi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uchun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ushbu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sohaning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yanada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tezroq</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rivojlanishi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Islom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banklarining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paydo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bo‘lishiga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huquqiy-me’yoriy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asosning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yetishmasligi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soliq</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boshqaruv</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infratuzilmasining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yo‘qligi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shuningdek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aholi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orasida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ayniqsa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Islomiy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moliyalashtirishga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aloqador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moliyaviy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savodxonlikning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pastligi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xalaqit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bermoqda</a:t>
            </a:r>
            <a:r>
              <a:rPr lang="en-US" b="1" dirty="0">
                <a:latin typeface="Times New Roman" panose="02020603050405020304" pitchFamily="18" charset="0"/>
                <a:cs typeface="Times New Roman" panose="02020603050405020304" pitchFamily="18" charset="0"/>
              </a:rPr>
              <a:t>.</a:t>
            </a:r>
          </a:p>
          <a:p>
            <a:pPr algn="ctr"/>
            <a:r>
              <a:rPr lang="en-US" b="1" dirty="0" err="1">
                <a:latin typeface="Times New Roman" panose="02020603050405020304" pitchFamily="18" charset="0"/>
                <a:cs typeface="Times New Roman" panose="02020603050405020304" pitchFamily="18" charset="0"/>
              </a:rPr>
              <a:t>Afsuski</a:t>
            </a:r>
            <a:r>
              <a:rPr lang="en-US" b="1" dirty="0">
                <a:latin typeface="Times New Roman" panose="02020603050405020304" pitchFamily="18" charset="0"/>
                <a:cs typeface="Times New Roman" panose="02020603050405020304" pitchFamily="18" charset="0"/>
              </a:rPr>
              <a:t>, Global Islamic </a:t>
            </a:r>
            <a:r>
              <a:rPr lang="en-US" b="1" dirty="0" err="1">
                <a:latin typeface="Times New Roman" panose="02020603050405020304" pitchFamily="18" charset="0"/>
                <a:cs typeface="Times New Roman" panose="02020603050405020304" pitchFamily="18" charset="0"/>
              </a:rPr>
              <a:t>Fintech`ning</a:t>
            </a:r>
            <a:r>
              <a:rPr lang="en-US" b="1" dirty="0">
                <a:latin typeface="Times New Roman" panose="02020603050405020304" pitchFamily="18" charset="0"/>
                <a:cs typeface="Times New Roman" panose="02020603050405020304" pitchFamily="18" charset="0"/>
              </a:rPr>
              <a:t> 2022 </a:t>
            </a:r>
            <a:r>
              <a:rPr lang="en-US" b="1" dirty="0" err="1">
                <a:latin typeface="Times New Roman" panose="02020603050405020304" pitchFamily="18" charset="0"/>
                <a:cs typeface="Times New Roman" panose="02020603050405020304" pitchFamily="18" charset="0"/>
              </a:rPr>
              <a:t>yil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uchun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yillik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hisobotida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islomiy</a:t>
            </a:r>
            <a:r>
              <a:rPr lang="en-US" b="1" dirty="0">
                <a:latin typeface="Times New Roman" panose="02020603050405020304" pitchFamily="18" charset="0"/>
                <a:cs typeface="Times New Roman" panose="02020603050405020304" pitchFamily="18" charset="0"/>
              </a:rPr>
              <a:t> Fintech </a:t>
            </a:r>
            <a:r>
              <a:rPr lang="en-US" b="1" dirty="0" err="1">
                <a:latin typeface="Times New Roman" panose="02020603050405020304" pitchFamily="18" charset="0"/>
                <a:cs typeface="Times New Roman" panose="02020603050405020304" pitchFamily="18" charset="0"/>
              </a:rPr>
              <a:t>kompaniyalarning</a:t>
            </a:r>
            <a:r>
              <a:rPr lang="en-US" b="1" dirty="0">
                <a:latin typeface="Times New Roman" panose="02020603050405020304" pitchFamily="18" charset="0"/>
                <a:cs typeface="Times New Roman" panose="02020603050405020304" pitchFamily="18" charset="0"/>
              </a:rPr>
              <a:t> 375 </a:t>
            </a:r>
            <a:r>
              <a:rPr lang="en-US" b="1" dirty="0" err="1">
                <a:latin typeface="Times New Roman" panose="02020603050405020304" pitchFamily="18" charset="0"/>
                <a:cs typeface="Times New Roman" panose="02020603050405020304" pitchFamily="18" charset="0"/>
              </a:rPr>
              <a:t>talik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ro‘yxatida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O‘zbekistondan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faqatgina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bitta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tashkilot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ro‘yxatga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olingan</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6702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332656"/>
            <a:ext cx="7272807" cy="6408712"/>
          </a:xfrm>
        </p:spPr>
        <p:txBody>
          <a:bodyPr>
            <a:noAutofit/>
          </a:bodyPr>
          <a:lstStyle/>
          <a:p>
            <a:pPr algn="ctr"/>
            <a:r>
              <a:rPr lang="en-US" sz="2100" b="1" dirty="0">
                <a:solidFill>
                  <a:schemeClr val="tx1"/>
                </a:solidFill>
                <a:latin typeface="Times New Roman" panose="02020603050405020304" pitchFamily="18" charset="0"/>
                <a:cs typeface="Times New Roman" panose="02020603050405020304" pitchFamily="18" charset="0"/>
              </a:rPr>
              <a:t>Bu </a:t>
            </a:r>
            <a:r>
              <a:rPr lang="en-US" sz="2100" b="1" dirty="0">
                <a:solidFill>
                  <a:schemeClr val="tx1"/>
                </a:solidFill>
                <a:latin typeface="Times New Roman" panose="02020603050405020304" pitchFamily="18" charset="0"/>
                <a:cs typeface="Times New Roman" panose="02020603050405020304" pitchFamily="18" charset="0"/>
                <a:hlinkClick r:id="rId2"/>
              </a:rPr>
              <a:t>IMAN Invest</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bo‘lib</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O‘zbekistonda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islomiy</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moliyalashtirish</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xizmatlarini</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ko‘rsatuvchi</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kompaniya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hisoblanadi</a:t>
            </a:r>
            <a:r>
              <a:rPr lang="en-US" sz="2100" b="1" dirty="0">
                <a:solidFill>
                  <a:schemeClr val="tx1"/>
                </a:solidFill>
                <a:latin typeface="Times New Roman" panose="02020603050405020304" pitchFamily="18" charset="0"/>
                <a:cs typeface="Times New Roman" panose="02020603050405020304" pitchFamily="18" charset="0"/>
              </a:rPr>
              <a:t>.</a:t>
            </a:r>
            <a:br>
              <a:rPr lang="en-US" sz="2100" b="1" dirty="0">
                <a:solidFill>
                  <a:schemeClr val="tx1"/>
                </a:solidFill>
                <a:latin typeface="Times New Roman" panose="02020603050405020304" pitchFamily="18" charset="0"/>
                <a:cs typeface="Times New Roman" panose="02020603050405020304" pitchFamily="18" charset="0"/>
              </a:rPr>
            </a:br>
            <a:r>
              <a:rPr lang="en-US" sz="2100" b="1" dirty="0" err="1">
                <a:solidFill>
                  <a:schemeClr val="tx1"/>
                </a:solidFill>
                <a:latin typeface="Times New Roman" panose="02020603050405020304" pitchFamily="18" charset="0"/>
                <a:cs typeface="Times New Roman" panose="02020603050405020304" pitchFamily="18" charset="0"/>
              </a:rPr>
              <a:t>Taqdim</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etilgan</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ochiq</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ma’lumotlarga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asosan</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bugungi</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kunda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Battary</a:t>
            </a:r>
            <a:r>
              <a:rPr lang="en-US" sz="2100" b="1" dirty="0">
                <a:solidFill>
                  <a:schemeClr val="tx1"/>
                </a:solidFill>
                <a:latin typeface="Times New Roman" panose="02020603050405020304" pitchFamily="18" charset="0"/>
                <a:cs typeface="Times New Roman" panose="02020603050405020304" pitchFamily="18" charset="0"/>
              </a:rPr>
              <a:t> Road, Tesla Capital (</a:t>
            </a:r>
            <a:r>
              <a:rPr lang="en-US" sz="2100" b="1" dirty="0" err="1">
                <a:solidFill>
                  <a:schemeClr val="tx1"/>
                </a:solidFill>
                <a:latin typeface="Times New Roman" panose="02020603050405020304" pitchFamily="18" charset="0"/>
                <a:cs typeface="Times New Roman" panose="02020603050405020304" pitchFamily="18" charset="0"/>
              </a:rPr>
              <a:t>umumiy</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hisobda</a:t>
            </a:r>
            <a:r>
              <a:rPr lang="en-US" sz="2100" b="1" dirty="0">
                <a:solidFill>
                  <a:schemeClr val="tx1"/>
                </a:solidFill>
                <a:latin typeface="Times New Roman" panose="02020603050405020304" pitchFamily="18" charset="0"/>
                <a:cs typeface="Times New Roman" panose="02020603050405020304" pitchFamily="18" charset="0"/>
              </a:rPr>
              <a:t> $350 000), </a:t>
            </a:r>
            <a:r>
              <a:rPr lang="en-US" sz="2100" b="1" dirty="0" err="1">
                <a:solidFill>
                  <a:schemeClr val="tx1"/>
                </a:solidFill>
                <a:latin typeface="Times New Roman" panose="02020603050405020304" pitchFamily="18" charset="0"/>
                <a:cs typeface="Times New Roman" panose="02020603050405020304" pitchFamily="18" charset="0"/>
              </a:rPr>
              <a:t>Uzcard</a:t>
            </a:r>
            <a:r>
              <a:rPr lang="en-US" sz="2100" b="1" dirty="0">
                <a:solidFill>
                  <a:schemeClr val="tx1"/>
                </a:solidFill>
                <a:latin typeface="Times New Roman" panose="02020603050405020304" pitchFamily="18" charset="0"/>
                <a:cs typeface="Times New Roman" panose="02020603050405020304" pitchFamily="18" charset="0"/>
              </a:rPr>
              <a:t> Ventures </a:t>
            </a:r>
            <a:r>
              <a:rPr lang="en-US" sz="2100" b="1" dirty="0" err="1">
                <a:solidFill>
                  <a:schemeClr val="tx1"/>
                </a:solidFill>
                <a:latin typeface="Times New Roman" panose="02020603050405020304" pitchFamily="18" charset="0"/>
                <a:cs typeface="Times New Roman" panose="02020603050405020304" pitchFamily="18" charset="0"/>
              </a:rPr>
              <a:t>va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Uzcard</a:t>
            </a:r>
            <a:r>
              <a:rPr lang="en-US" sz="2100" b="1" dirty="0">
                <a:solidFill>
                  <a:schemeClr val="tx1"/>
                </a:solidFill>
                <a:latin typeface="Times New Roman" panose="02020603050405020304" pitchFamily="18" charset="0"/>
                <a:cs typeface="Times New Roman" panose="02020603050405020304" pitchFamily="18" charset="0"/>
              </a:rPr>
              <a:t> VC ($160 000), Le Mercier’s </a:t>
            </a:r>
            <a:r>
              <a:rPr lang="en-US" sz="2100" b="1" dirty="0" err="1">
                <a:solidFill>
                  <a:schemeClr val="tx1"/>
                </a:solidFill>
                <a:latin typeface="Times New Roman" panose="02020603050405020304" pitchFamily="18" charset="0"/>
                <a:cs typeface="Times New Roman" panose="02020603050405020304" pitchFamily="18" charset="0"/>
              </a:rPr>
              <a:t>va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MyAsia</a:t>
            </a:r>
            <a:r>
              <a:rPr lang="en-US" sz="2100" b="1" dirty="0">
                <a:solidFill>
                  <a:schemeClr val="tx1"/>
                </a:solidFill>
                <a:latin typeface="Times New Roman" panose="02020603050405020304" pitchFamily="18" charset="0"/>
                <a:cs typeface="Times New Roman" panose="02020603050405020304" pitchFamily="18" charset="0"/>
              </a:rPr>
              <a:t> ($45 000), </a:t>
            </a:r>
            <a:r>
              <a:rPr lang="en-US" sz="2100" b="1" dirty="0" err="1">
                <a:solidFill>
                  <a:schemeClr val="tx1"/>
                </a:solidFill>
                <a:latin typeface="Times New Roman" panose="02020603050405020304" pitchFamily="18" charset="0"/>
                <a:cs typeface="Times New Roman" panose="02020603050405020304" pitchFamily="18" charset="0"/>
              </a:rPr>
              <a:t>Umay</a:t>
            </a:r>
            <a:r>
              <a:rPr lang="en-US" sz="2100" b="1" dirty="0">
                <a:solidFill>
                  <a:schemeClr val="tx1"/>
                </a:solidFill>
                <a:latin typeface="Times New Roman" panose="02020603050405020304" pitchFamily="18" charset="0"/>
                <a:cs typeface="Times New Roman" panose="02020603050405020304" pitchFamily="18" charset="0"/>
              </a:rPr>
              <a:t> Angels Club </a:t>
            </a:r>
            <a:r>
              <a:rPr lang="en-US" sz="2100" b="1" dirty="0" err="1">
                <a:solidFill>
                  <a:schemeClr val="tx1"/>
                </a:solidFill>
                <a:latin typeface="Times New Roman" panose="02020603050405020304" pitchFamily="18" charset="0"/>
                <a:cs typeface="Times New Roman" panose="02020603050405020304" pitchFamily="18" charset="0"/>
              </a:rPr>
              <a:t>hamda</a:t>
            </a:r>
            <a:r>
              <a:rPr lang="en-US" sz="2100" b="1" dirty="0">
                <a:solidFill>
                  <a:schemeClr val="tx1"/>
                </a:solidFill>
                <a:latin typeface="Times New Roman" panose="02020603050405020304" pitchFamily="18" charset="0"/>
                <a:cs typeface="Times New Roman" panose="02020603050405020304" pitchFamily="18" charset="0"/>
              </a:rPr>
              <a:t> Block 0 ($70 000) </a:t>
            </a:r>
            <a:r>
              <a:rPr lang="en-US" sz="2100" b="1" dirty="0" err="1">
                <a:solidFill>
                  <a:schemeClr val="tx1"/>
                </a:solidFill>
                <a:latin typeface="Times New Roman" panose="02020603050405020304" pitchFamily="18" charset="0"/>
                <a:cs typeface="Times New Roman" panose="02020603050405020304" pitchFamily="18" charset="0"/>
              </a:rPr>
              <a:t>venchur</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fondlari</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IMAN`ga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investitsiya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kiritgan</a:t>
            </a:r>
            <a:r>
              <a:rPr lang="en-US" sz="2100" b="1" dirty="0">
                <a:solidFill>
                  <a:schemeClr val="tx1"/>
                </a:solidFill>
                <a:latin typeface="Times New Roman" panose="02020603050405020304" pitchFamily="18" charset="0"/>
                <a:cs typeface="Times New Roman" panose="02020603050405020304" pitchFamily="18" charset="0"/>
              </a:rPr>
              <a:t>.</a:t>
            </a:r>
            <a:br>
              <a:rPr lang="en-US" sz="2100" b="1" dirty="0">
                <a:solidFill>
                  <a:schemeClr val="tx1"/>
                </a:solidFill>
                <a:latin typeface="Times New Roman" panose="02020603050405020304" pitchFamily="18" charset="0"/>
                <a:cs typeface="Times New Roman" panose="02020603050405020304" pitchFamily="18" charset="0"/>
              </a:rPr>
            </a:br>
            <a:r>
              <a:rPr lang="en-US" sz="2100" b="1" dirty="0" err="1">
                <a:solidFill>
                  <a:schemeClr val="tx1"/>
                </a:solidFill>
                <a:latin typeface="Times New Roman" panose="02020603050405020304" pitchFamily="18" charset="0"/>
                <a:cs typeface="Times New Roman" panose="02020603050405020304" pitchFamily="18" charset="0"/>
              </a:rPr>
              <a:t>Kompaniya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mablag‘larni</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investorlardan</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jalb</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qilib</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ularni</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savdoga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yo‘naltiradi</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va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olingan</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foydani</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investorlar</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o‘rtasida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adolatli</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taqsimlaydi</a:t>
            </a:r>
            <a:r>
              <a:rPr lang="en-US" sz="2100" b="1" dirty="0">
                <a:solidFill>
                  <a:schemeClr val="tx1"/>
                </a:solidFill>
                <a:latin typeface="Times New Roman" panose="02020603050405020304" pitchFamily="18" charset="0"/>
                <a:cs typeface="Times New Roman" panose="02020603050405020304" pitchFamily="18" charset="0"/>
              </a:rPr>
              <a:t>. Shu </a:t>
            </a:r>
            <a:r>
              <a:rPr lang="en-US" sz="2100" b="1" dirty="0" err="1">
                <a:solidFill>
                  <a:schemeClr val="tx1"/>
                </a:solidFill>
                <a:latin typeface="Times New Roman" panose="02020603050405020304" pitchFamily="18" charset="0"/>
                <a:cs typeface="Times New Roman" panose="02020603050405020304" pitchFamily="18" charset="0"/>
              </a:rPr>
              <a:t>jihatdan</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kompaniya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Islomiy</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moliyalashtirishning</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barcha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qoidalariga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javob</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beradi</a:t>
            </a:r>
            <a:r>
              <a:rPr lang="en-US" sz="2100" b="1" dirty="0">
                <a:solidFill>
                  <a:schemeClr val="tx1"/>
                </a:solidFill>
                <a:latin typeface="Times New Roman" panose="02020603050405020304" pitchFamily="18" charset="0"/>
                <a:cs typeface="Times New Roman" panose="02020603050405020304" pitchFamily="18" charset="0"/>
              </a:rPr>
              <a:t>.</a:t>
            </a:r>
            <a:br>
              <a:rPr lang="en-US" sz="2100" b="1" dirty="0">
                <a:solidFill>
                  <a:schemeClr val="tx1"/>
                </a:solidFill>
                <a:latin typeface="Times New Roman" panose="02020603050405020304" pitchFamily="18" charset="0"/>
                <a:cs typeface="Times New Roman" panose="02020603050405020304" pitchFamily="18" charset="0"/>
              </a:rPr>
            </a:br>
            <a:r>
              <a:rPr lang="en-US" sz="2100" b="1" dirty="0" err="1">
                <a:solidFill>
                  <a:schemeClr val="tx1"/>
                </a:solidFill>
                <a:latin typeface="Times New Roman" panose="02020603050405020304" pitchFamily="18" charset="0"/>
                <a:cs typeface="Times New Roman" panose="02020603050405020304" pitchFamily="18" charset="0"/>
              </a:rPr>
              <a:t>Yanvar-avgust</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oyi</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uchun</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taqdim</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etilgan</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hlinkClick r:id="rId3"/>
              </a:rPr>
              <a:t>moliyaviy</a:t>
            </a:r>
            <a:r>
              <a:rPr lang="en-US" sz="2100" b="1" dirty="0">
                <a:solidFill>
                  <a:schemeClr val="tx1"/>
                </a:solidFill>
                <a:latin typeface="Times New Roman" panose="02020603050405020304" pitchFamily="18" charset="0"/>
                <a:cs typeface="Times New Roman" panose="02020603050405020304" pitchFamily="18" charset="0"/>
                <a:hlinkClick r:id="rId3"/>
              </a:rPr>
              <a:t> </a:t>
            </a:r>
            <a:r>
              <a:rPr lang="en-US" sz="2100" b="1" dirty="0" err="1">
                <a:solidFill>
                  <a:schemeClr val="tx1"/>
                </a:solidFill>
                <a:latin typeface="Times New Roman" panose="02020603050405020304" pitchFamily="18" charset="0"/>
                <a:cs typeface="Times New Roman" panose="02020603050405020304" pitchFamily="18" charset="0"/>
                <a:hlinkClick r:id="rId3"/>
              </a:rPr>
              <a:t>hisobotda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joriy</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yilning</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avgust</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oyida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kompaniya</a:t>
            </a:r>
            <a:r>
              <a:rPr lang="en-US" sz="2100" b="1" dirty="0">
                <a:solidFill>
                  <a:schemeClr val="tx1"/>
                </a:solidFill>
                <a:latin typeface="Times New Roman" panose="02020603050405020304" pitchFamily="18" charset="0"/>
                <a:cs typeface="Times New Roman" panose="02020603050405020304" pitchFamily="18" charset="0"/>
              </a:rPr>
              <a:t> 8,4 milliard </a:t>
            </a:r>
            <a:r>
              <a:rPr lang="en-US" sz="2100" b="1" dirty="0" err="1">
                <a:solidFill>
                  <a:schemeClr val="tx1"/>
                </a:solidFill>
                <a:latin typeface="Times New Roman" panose="02020603050405020304" pitchFamily="18" charset="0"/>
                <a:cs typeface="Times New Roman" panose="02020603050405020304" pitchFamily="18" charset="0"/>
              </a:rPr>
              <a:t>so‘mdan</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ortiq</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mablag</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jalb</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qildi</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bu</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esa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investitsiyalarning</a:t>
            </a:r>
            <a:r>
              <a:rPr lang="en-US" sz="2100" b="1" dirty="0">
                <a:solidFill>
                  <a:schemeClr val="tx1"/>
                </a:solidFill>
                <a:latin typeface="Times New Roman" panose="02020603050405020304" pitchFamily="18" charset="0"/>
                <a:cs typeface="Times New Roman" panose="02020603050405020304" pitchFamily="18" charset="0"/>
              </a:rPr>
              <a:t> 35 </a:t>
            </a:r>
            <a:r>
              <a:rPr lang="en-US" sz="2100" b="1" dirty="0" err="1">
                <a:solidFill>
                  <a:schemeClr val="tx1"/>
                </a:solidFill>
                <a:latin typeface="Times New Roman" panose="02020603050405020304" pitchFamily="18" charset="0"/>
                <a:cs typeface="Times New Roman" panose="02020603050405020304" pitchFamily="18" charset="0"/>
              </a:rPr>
              <a:t>foizini</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tashkil</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etishi</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qayd</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etildi</a:t>
            </a:r>
            <a:r>
              <a:rPr lang="en-US" sz="2100" b="1" dirty="0">
                <a:solidFill>
                  <a:schemeClr val="tx1"/>
                </a:solidFill>
                <a:latin typeface="Times New Roman" panose="02020603050405020304" pitchFamily="18" charset="0"/>
                <a:cs typeface="Times New Roman" panose="02020603050405020304" pitchFamily="18" charset="0"/>
              </a:rPr>
              <a:t>.</a:t>
            </a:r>
            <a:br>
              <a:rPr lang="en-US" sz="2100" b="1" dirty="0">
                <a:solidFill>
                  <a:schemeClr val="tx1"/>
                </a:solidFill>
                <a:latin typeface="Times New Roman" panose="02020603050405020304" pitchFamily="18" charset="0"/>
                <a:cs typeface="Times New Roman" panose="02020603050405020304" pitchFamily="18" charset="0"/>
              </a:rPr>
            </a:br>
            <a:r>
              <a:rPr lang="en-US" sz="2100" b="1" dirty="0" err="1">
                <a:solidFill>
                  <a:schemeClr val="tx1"/>
                </a:solidFill>
                <a:latin typeface="Times New Roman" panose="02020603050405020304" pitchFamily="18" charset="0"/>
                <a:cs typeface="Times New Roman" panose="02020603050405020304" pitchFamily="18" charset="0"/>
              </a:rPr>
              <a:t>Shuningdek</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qayta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kapitalizatsiya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qilingan</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dividendlardan</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ko‘proq</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foyda</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olinishi</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ko‘rsatib</a:t>
            </a:r>
            <a:r>
              <a:rPr lang="en-US" sz="2100" b="1" dirty="0">
                <a:solidFill>
                  <a:schemeClr val="tx1"/>
                </a:solidFill>
                <a:latin typeface="Times New Roman" panose="02020603050405020304" pitchFamily="18" charset="0"/>
                <a:cs typeface="Times New Roman" panose="02020603050405020304" pitchFamily="18" charset="0"/>
              </a:rPr>
              <a:t> </a:t>
            </a:r>
            <a:r>
              <a:rPr lang="en-US" sz="2100" b="1" dirty="0" err="1">
                <a:solidFill>
                  <a:schemeClr val="tx1"/>
                </a:solidFill>
                <a:latin typeface="Times New Roman" panose="02020603050405020304" pitchFamily="18" charset="0"/>
                <a:cs typeface="Times New Roman" panose="02020603050405020304" pitchFamily="18" charset="0"/>
              </a:rPr>
              <a:t>o‘tilgan</a:t>
            </a:r>
            <a:r>
              <a:rPr lang="en-US" sz="2100" b="1" dirty="0">
                <a:solidFill>
                  <a:schemeClr val="tx1"/>
                </a:solidFill>
                <a:latin typeface="Times New Roman" panose="02020603050405020304" pitchFamily="18" charset="0"/>
                <a:cs typeface="Times New Roman" panose="02020603050405020304" pitchFamily="18" charset="0"/>
              </a:rPr>
              <a:t>.</a:t>
            </a:r>
            <a:br>
              <a:rPr lang="en-US" sz="2100" b="1" dirty="0">
                <a:solidFill>
                  <a:schemeClr val="tx1"/>
                </a:solidFill>
                <a:latin typeface="Times New Roman" panose="02020603050405020304" pitchFamily="18" charset="0"/>
                <a:cs typeface="Times New Roman" panose="02020603050405020304" pitchFamily="18" charset="0"/>
              </a:rPr>
            </a:br>
            <a:endParaRPr lang="ru-RU" sz="2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180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60648"/>
            <a:ext cx="6840759" cy="6264696"/>
          </a:xfrm>
        </p:spPr>
        <p:txBody>
          <a:bodyPr>
            <a:noAutofit/>
          </a:bodyPr>
          <a:lstStyle/>
          <a:p>
            <a:pPr algn="ctr"/>
            <a:r>
              <a:rPr lang="en-US" sz="2800" b="1" dirty="0" err="1">
                <a:solidFill>
                  <a:schemeClr val="tx1"/>
                </a:solidFill>
                <a:latin typeface="Times New Roman" panose="02020603050405020304" pitchFamily="18" charset="0"/>
                <a:cs typeface="Times New Roman" panose="02020603050405020304" pitchFamily="18" charset="0"/>
              </a:rPr>
              <a:t>Tahlil</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shuni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ko‘rsatadiki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sarmoyador</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oylik</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dividendlarini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chiqarib</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olmasdan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ularni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qayta</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sarmoya</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qilsa</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yillik</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foyda</a:t>
            </a:r>
            <a:r>
              <a:rPr lang="en-US" sz="2800" b="1" dirty="0">
                <a:solidFill>
                  <a:schemeClr val="tx1"/>
                </a:solidFill>
                <a:latin typeface="Times New Roman" panose="02020603050405020304" pitchFamily="18" charset="0"/>
                <a:cs typeface="Times New Roman" panose="02020603050405020304" pitchFamily="18" charset="0"/>
              </a:rPr>
              <a:t> 28.8% </a:t>
            </a:r>
            <a:r>
              <a:rPr lang="en-US" sz="2800" b="1" dirty="0" err="1">
                <a:solidFill>
                  <a:schemeClr val="tx1"/>
                </a:solidFill>
                <a:latin typeface="Times New Roman" panose="02020603050405020304" pitchFamily="18" charset="0"/>
                <a:cs typeface="Times New Roman" panose="02020603050405020304" pitchFamily="18" charset="0"/>
              </a:rPr>
              <a:t>emas</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balki</a:t>
            </a:r>
            <a:r>
              <a:rPr lang="en-US" sz="2800" b="1" dirty="0">
                <a:solidFill>
                  <a:schemeClr val="tx1"/>
                </a:solidFill>
                <a:latin typeface="Times New Roman" panose="02020603050405020304" pitchFamily="18" charset="0"/>
                <a:cs typeface="Times New Roman" panose="02020603050405020304" pitchFamily="18" charset="0"/>
              </a:rPr>
              <a:t> 32,06%ga </a:t>
            </a:r>
            <a:r>
              <a:rPr lang="en-US" sz="2800" b="1" dirty="0" err="1">
                <a:solidFill>
                  <a:schemeClr val="tx1"/>
                </a:solidFill>
                <a:latin typeface="Times New Roman" panose="02020603050405020304" pitchFamily="18" charset="0"/>
                <a:cs typeface="Times New Roman" panose="02020603050405020304" pitchFamily="18" charset="0"/>
              </a:rPr>
              <a:t>yetishi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mumkin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Bunday</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natija</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sarmoyadorning</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olgan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foydasi</a:t>
            </a:r>
            <a:r>
              <a:rPr lang="en-US" sz="2800" b="1" dirty="0">
                <a:solidFill>
                  <a:schemeClr val="tx1"/>
                </a:solidFill>
                <a:latin typeface="Times New Roman" panose="02020603050405020304" pitchFamily="18" charset="0"/>
                <a:cs typeface="Times New Roman" panose="02020603050405020304" pitchFamily="18" charset="0"/>
              </a:rPr>
              <a:t> ham </a:t>
            </a:r>
            <a:r>
              <a:rPr lang="en-US" sz="2800" b="1" dirty="0" err="1">
                <a:solidFill>
                  <a:schemeClr val="tx1"/>
                </a:solidFill>
                <a:latin typeface="Times New Roman" panose="02020603050405020304" pitchFamily="18" charset="0"/>
                <a:cs typeface="Times New Roman" panose="02020603050405020304" pitchFamily="18" charset="0"/>
              </a:rPr>
              <a:t>savdoga</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yo‘naltirilishi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hisobiga</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yuzaga</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keladi</a:t>
            </a:r>
            <a:r>
              <a:rPr lang="en-US" sz="2800" b="1" dirty="0">
                <a:solidFill>
                  <a:schemeClr val="tx1"/>
                </a:solidFill>
                <a:latin typeface="Times New Roman" panose="02020603050405020304" pitchFamily="18" charset="0"/>
                <a:cs typeface="Times New Roman" panose="02020603050405020304" pitchFamily="18" charset="0"/>
              </a:rPr>
              <a:t>.</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err="1">
                <a:solidFill>
                  <a:schemeClr val="tx1"/>
                </a:solidFill>
                <a:latin typeface="Times New Roman" panose="02020603050405020304" pitchFamily="18" charset="0"/>
                <a:cs typeface="Times New Roman" panose="02020603050405020304" pitchFamily="18" charset="0"/>
              </a:rPr>
              <a:t>Tijorat</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banklar</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bilan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islom</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moliyasi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banklari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o‘rtasidagi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asosiy</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farqlar</a:t>
            </a:r>
            <a:r>
              <a:rPr lang="en-US" sz="2800" b="1" dirty="0">
                <a:solidFill>
                  <a:schemeClr val="tx1"/>
                </a:solidFill>
                <a:latin typeface="Times New Roman" panose="02020603050405020304" pitchFamily="18" charset="0"/>
                <a:cs typeface="Times New Roman" panose="02020603050405020304" pitchFamily="18" charset="0"/>
              </a:rPr>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err="1">
                <a:solidFill>
                  <a:schemeClr val="tx1"/>
                </a:solidFill>
                <a:latin typeface="Times New Roman" panose="02020603050405020304" pitchFamily="18" charset="0"/>
                <a:cs typeface="Times New Roman" panose="02020603050405020304" pitchFamily="18" charset="0"/>
              </a:rPr>
              <a:t>O‘zbekiston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xalqaro</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islom</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akademiyasi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islom</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iqtisodiyoti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va</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moliyasi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mutaxassisi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O‘ktamjon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Amonov</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taqdim</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etgan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hlinkClick r:id="rId2"/>
              </a:rPr>
              <a:t>ma’lumotlarga</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asoslanib</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tijorat</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banklari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va</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islom</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banklari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o‘rtasidagi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tafovutlar</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quyidagi</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jadvalda</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aks</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etadi</a:t>
            </a:r>
            <a:r>
              <a:rPr lang="en-US" sz="2800" b="1" dirty="0">
                <a:solidFill>
                  <a:schemeClr val="tx1"/>
                </a:solidFill>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
            </a:r>
            <a:br>
              <a:rPr lang="en-US" sz="2100" dirty="0">
                <a:latin typeface="Times New Roman" panose="02020603050405020304" pitchFamily="18" charset="0"/>
                <a:cs typeface="Times New Roman" panose="02020603050405020304" pitchFamily="18" charset="0"/>
              </a:rPr>
            </a:br>
            <a:endParaRPr lang="ru-RU"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55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llyustratsiya: Eldos Fozilbekov / «Gazeta.u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013" y="476672"/>
            <a:ext cx="6189259" cy="59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230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404664"/>
            <a:ext cx="6696744" cy="6120680"/>
          </a:xfrm>
        </p:spPr>
        <p:txBody>
          <a:bodyPr>
            <a:normAutofit lnSpcReduction="10000"/>
          </a:bodyPr>
          <a:lstStyle/>
          <a:p>
            <a:pPr algn="ctr"/>
            <a:r>
              <a:rPr lang="en-US" sz="3200" b="1" dirty="0" err="1">
                <a:latin typeface="Times New Roman" panose="02020603050405020304" pitchFamily="18" charset="0"/>
                <a:cs typeface="Times New Roman" panose="02020603050405020304" pitchFamily="18" charset="0"/>
              </a:rPr>
              <a:t>Islom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moliyasi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haqida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nimalarni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bilamiz</a:t>
            </a:r>
            <a:r>
              <a:rPr lang="en-US" sz="3200" b="1" dirty="0">
                <a:latin typeface="Times New Roman" panose="02020603050405020304" pitchFamily="18" charset="0"/>
                <a:cs typeface="Times New Roman" panose="02020603050405020304" pitchFamily="18" charset="0"/>
              </a:rPr>
              <a:t>?</a:t>
            </a:r>
          </a:p>
          <a:p>
            <a:pPr algn="ctr"/>
            <a:r>
              <a:rPr lang="en-US" sz="3200" b="1" dirty="0" err="1">
                <a:latin typeface="Times New Roman" panose="02020603050405020304" pitchFamily="18" charset="0"/>
                <a:cs typeface="Times New Roman" panose="02020603050405020304" pitchFamily="18" charset="0"/>
              </a:rPr>
              <a:t>Hozirda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islom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moliyasi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sektori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yiliga</a:t>
            </a:r>
            <a:r>
              <a:rPr lang="en-US" sz="3200" b="1" dirty="0">
                <a:latin typeface="Times New Roman" panose="02020603050405020304" pitchFamily="18" charset="0"/>
                <a:cs typeface="Times New Roman" panose="02020603050405020304" pitchFamily="18" charset="0"/>
              </a:rPr>
              <a:t> 15% </a:t>
            </a:r>
            <a:r>
              <a:rPr lang="en-US" sz="3200" b="1" dirty="0" err="1">
                <a:latin typeface="Times New Roman" panose="02020603050405020304" pitchFamily="18" charset="0"/>
                <a:cs typeface="Times New Roman" panose="02020603050405020304" pitchFamily="18" charset="0"/>
              </a:rPr>
              <a:t>dan</a:t>
            </a:r>
            <a:r>
              <a:rPr lang="en-US" sz="3200" b="1" dirty="0">
                <a:latin typeface="Times New Roman" panose="02020603050405020304" pitchFamily="18" charset="0"/>
                <a:cs typeface="Times New Roman" panose="02020603050405020304" pitchFamily="18" charset="0"/>
              </a:rPr>
              <a:t> 25% </a:t>
            </a:r>
            <a:r>
              <a:rPr lang="en-US" sz="3200" b="1" dirty="0" err="1">
                <a:latin typeface="Times New Roman" panose="02020603050405020304" pitchFamily="18" charset="0"/>
                <a:cs typeface="Times New Roman" panose="02020603050405020304" pitchFamily="18" charset="0"/>
              </a:rPr>
              <a:t>gacha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o‘sib</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bormoqda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yo‘nalishdagi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institutlar</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esa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jahonda</a:t>
            </a:r>
            <a:r>
              <a:rPr lang="en-US" sz="3200" b="1" dirty="0">
                <a:latin typeface="Times New Roman" panose="02020603050405020304" pitchFamily="18" charset="0"/>
                <a:cs typeface="Times New Roman" panose="02020603050405020304" pitchFamily="18" charset="0"/>
              </a:rPr>
              <a:t> $2,7 </a:t>
            </a:r>
            <a:r>
              <a:rPr lang="en-US" sz="3200" b="1" dirty="0" err="1">
                <a:latin typeface="Times New Roman" panose="02020603050405020304" pitchFamily="18" charset="0"/>
                <a:cs typeface="Times New Roman" panose="02020603050405020304" pitchFamily="18" charset="0"/>
              </a:rPr>
              <a:t>trlndan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ortiq</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aktivlarni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boshqarmoqda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Islom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moliyasining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O‘zbekistondagi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o‘rni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qanday</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Foiz</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bo‘lmasa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foyda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qayerdan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keladi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Undan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kimlar</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foydalana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oladi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Javoblar</a:t>
            </a:r>
            <a:r>
              <a:rPr lang="en-US" sz="3200" b="1" dirty="0">
                <a:latin typeface="Times New Roman" panose="02020603050405020304" pitchFamily="18" charset="0"/>
                <a:cs typeface="Times New Roman" panose="02020603050405020304" pitchFamily="18" charset="0"/>
              </a:rPr>
              <a:t> — «Gazeta.uz» </a:t>
            </a:r>
            <a:r>
              <a:rPr lang="en-US" sz="3200" b="1" dirty="0" err="1">
                <a:latin typeface="Times New Roman" panose="02020603050405020304" pitchFamily="18" charset="0"/>
                <a:cs typeface="Times New Roman" panose="02020603050405020304" pitchFamily="18" charset="0"/>
              </a:rPr>
              <a:t>materialida</a:t>
            </a:r>
            <a:r>
              <a:rPr lang="en-US" sz="3200" b="1" dirty="0">
                <a:latin typeface="Times New Roman" panose="02020603050405020304" pitchFamily="18" charset="0"/>
                <a:cs typeface="Times New Roman" panose="02020603050405020304" pitchFamily="18" charset="0"/>
              </a:rPr>
              <a:t>.</a:t>
            </a:r>
          </a:p>
          <a:p>
            <a:endParaRPr lang="ru-RU" dirty="0"/>
          </a:p>
        </p:txBody>
      </p:sp>
      <p:sp>
        <p:nvSpPr>
          <p:cNvPr id="4" name="Прямоугольник 3"/>
          <p:cNvSpPr/>
          <p:nvPr/>
        </p:nvSpPr>
        <p:spPr>
          <a:xfrm>
            <a:off x="251520" y="1052736"/>
            <a:ext cx="7437512" cy="646331"/>
          </a:xfrm>
          <a:prstGeom prst="rect">
            <a:avLst/>
          </a:prstGeom>
        </p:spPr>
        <p:txBody>
          <a:bodyPr wrap="square">
            <a:spAutoFit/>
          </a:bodyPr>
          <a:lstStyle/>
          <a:p>
            <a:pPr algn="ctr"/>
            <a:r>
              <a:rPr lang="ru-RU" dirty="0"/>
              <a:t/>
            </a:r>
            <a:br>
              <a:rPr lang="ru-RU" dirty="0"/>
            </a:br>
            <a:endParaRPr lang="ru-RU" dirty="0"/>
          </a:p>
        </p:txBody>
      </p:sp>
    </p:spTree>
    <p:extLst>
      <p:ext uri="{BB962C8B-B14F-4D97-AF65-F5344CB8AC3E}">
        <p14:creationId xmlns:p14="http://schemas.microsoft.com/office/powerpoint/2010/main" val="158481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332656"/>
            <a:ext cx="6447899" cy="6480720"/>
          </a:xfrm>
        </p:spPr>
        <p:txBody>
          <a:bodyPr>
            <a:noAutofit/>
          </a:bodyPr>
          <a:lstStyle/>
          <a:p>
            <a:pPr algn="ctr"/>
            <a:r>
              <a:rPr lang="en-US" sz="2000" b="1" dirty="0" err="1">
                <a:latin typeface="Times New Roman" panose="02020603050405020304" pitchFamily="18" charset="0"/>
                <a:cs typeface="Times New Roman" panose="02020603050405020304" pitchFamily="18" charset="0"/>
              </a:rPr>
              <a:t>So‘nggi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yillarda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islomiy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moliya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FinTech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sohalari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bilan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bir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qatorda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shuningdek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xalqaro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moliyaviy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xizmatlar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sanoatida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jonli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shu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bilan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birga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hali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ko‘zga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yaqqol</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tashlanmagan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tarmoqlardan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biri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bo‘lib</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qolmoqda</a:t>
            </a:r>
            <a:r>
              <a:rPr lang="en-US" sz="2000" b="1" dirty="0">
                <a:latin typeface="Times New Roman" panose="02020603050405020304" pitchFamily="18" charset="0"/>
                <a:cs typeface="Times New Roman" panose="02020603050405020304" pitchFamily="18" charset="0"/>
              </a:rPr>
              <a:t>.</a:t>
            </a:r>
          </a:p>
          <a:p>
            <a:pPr algn="ctr"/>
            <a:r>
              <a:rPr lang="en-US" sz="2000" b="1" dirty="0" err="1">
                <a:latin typeface="Times New Roman" panose="02020603050405020304" pitchFamily="18" charset="0"/>
                <a:cs typeface="Times New Roman" panose="02020603050405020304" pitchFamily="18" charset="0"/>
              </a:rPr>
              <a:t>Islomiy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moliya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atamasi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mahsulot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xizmat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turlarining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keng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doirasini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o‘z</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ichiga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oladi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Islom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moliyasi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bankining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umumiy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amaliyotlari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islom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dinining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o‘rnatilishi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bilan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birga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paydo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bo‘ldi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Biroq</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institutsional</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islom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moliyasi</a:t>
            </a:r>
            <a:r>
              <a:rPr lang="en-US" sz="2000" b="1" dirty="0">
                <a:latin typeface="Times New Roman" panose="02020603050405020304" pitchFamily="18" charset="0"/>
                <a:cs typeface="Times New Roman" panose="02020603050405020304" pitchFamily="18" charset="0"/>
              </a:rPr>
              <a:t> XX </a:t>
            </a:r>
            <a:r>
              <a:rPr lang="en-US" sz="2000" b="1" dirty="0" err="1">
                <a:latin typeface="Times New Roman" panose="02020603050405020304" pitchFamily="18" charset="0"/>
                <a:cs typeface="Times New Roman" panose="02020603050405020304" pitchFamily="18" charset="0"/>
              </a:rPr>
              <a:t>asrdan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keyin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tashkil</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etilgan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Qardus</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nashrining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hlinkClick r:id="rId2"/>
              </a:rPr>
              <a:t>ma’lumot</a:t>
            </a:r>
            <a:r>
              <a:rPr lang="en-US" sz="2000" b="1" dirty="0">
                <a:latin typeface="Times New Roman" panose="02020603050405020304" pitchFamily="18" charset="0"/>
                <a:cs typeface="Times New Roman" panose="02020603050405020304" pitchFamily="18" charset="0"/>
                <a:hlinkClick r:id="rId2"/>
              </a:rPr>
              <a:t> </a:t>
            </a:r>
            <a:r>
              <a:rPr lang="en-US" sz="2000" b="1" dirty="0" err="1">
                <a:latin typeface="Times New Roman" panose="02020603050405020304" pitchFamily="18" charset="0"/>
                <a:cs typeface="Times New Roman" panose="02020603050405020304" pitchFamily="18" charset="0"/>
                <a:hlinkClick r:id="rId2"/>
              </a:rPr>
              <a:t>berishicha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ayni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paytda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islom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moliya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sektori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yiliga</a:t>
            </a:r>
            <a:r>
              <a:rPr lang="en-US" sz="2000" b="1" dirty="0">
                <a:latin typeface="Times New Roman" panose="02020603050405020304" pitchFamily="18" charset="0"/>
                <a:cs typeface="Times New Roman" panose="02020603050405020304" pitchFamily="18" charset="0"/>
              </a:rPr>
              <a:t> 15 </a:t>
            </a:r>
            <a:r>
              <a:rPr lang="en-US" sz="2000" b="1" dirty="0" err="1">
                <a:latin typeface="Times New Roman" panose="02020603050405020304" pitchFamily="18" charset="0"/>
                <a:cs typeface="Times New Roman" panose="02020603050405020304" pitchFamily="18" charset="0"/>
              </a:rPr>
              <a:t>foizdan</a:t>
            </a:r>
            <a:r>
              <a:rPr lang="en-US" sz="2000" b="1" dirty="0">
                <a:latin typeface="Times New Roman" panose="02020603050405020304" pitchFamily="18" charset="0"/>
                <a:cs typeface="Times New Roman" panose="02020603050405020304" pitchFamily="18" charset="0"/>
              </a:rPr>
              <a:t> 25 </a:t>
            </a:r>
            <a:r>
              <a:rPr lang="en-US" sz="2000" b="1" dirty="0" err="1">
                <a:latin typeface="Times New Roman" panose="02020603050405020304" pitchFamily="18" charset="0"/>
                <a:cs typeface="Times New Roman" panose="02020603050405020304" pitchFamily="18" charset="0"/>
              </a:rPr>
              <a:t>foizgacha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o‘sib</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bormoqda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islom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moliya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institutlari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esa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dunyo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bo‘ylab</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umumiy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qiymati</a:t>
            </a:r>
            <a:r>
              <a:rPr lang="en-US" sz="2000" b="1" dirty="0">
                <a:latin typeface="Times New Roman" panose="02020603050405020304" pitchFamily="18" charset="0"/>
                <a:cs typeface="Times New Roman" panose="02020603050405020304" pitchFamily="18" charset="0"/>
              </a:rPr>
              <a:t> 2,7 trillion </a:t>
            </a:r>
            <a:r>
              <a:rPr lang="en-US" sz="2000" b="1" dirty="0" err="1">
                <a:latin typeface="Times New Roman" panose="02020603050405020304" pitchFamily="18" charset="0"/>
                <a:cs typeface="Times New Roman" panose="02020603050405020304" pitchFamily="18" charset="0"/>
              </a:rPr>
              <a:t>dollardan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ziyod</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aktivlarni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boshqarmoqda</a:t>
            </a:r>
            <a:r>
              <a:rPr lang="en-US" sz="2000" b="1" dirty="0">
                <a:latin typeface="Times New Roman" panose="02020603050405020304" pitchFamily="18" charset="0"/>
                <a:cs typeface="Times New Roman" panose="02020603050405020304" pitchFamily="18" charset="0"/>
              </a:rPr>
              <a:t>.</a:t>
            </a:r>
          </a:p>
          <a:p>
            <a:pPr algn="ctr"/>
            <a:r>
              <a:rPr lang="en-US" sz="2000" b="1" dirty="0" err="1">
                <a:latin typeface="Times New Roman" panose="02020603050405020304" pitchFamily="18" charset="0"/>
                <a:cs typeface="Times New Roman" panose="02020603050405020304" pitchFamily="18" charset="0"/>
              </a:rPr>
              <a:t>Hozirgi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vaqtda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Islom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moliyasi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yaxshi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yo‘lga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qo‘yilgan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uchta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davlat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Saudiya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Arabistoni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Eron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Malayziya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ko‘rsatkichlar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ko‘lami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bo‘yicha</a:t>
            </a:r>
            <a:r>
              <a:rPr lang="en-US" sz="2000" b="1" dirty="0">
                <a:latin typeface="Times New Roman" panose="02020603050405020304" pitchFamily="18" charset="0"/>
                <a:cs typeface="Times New Roman" panose="02020603050405020304" pitchFamily="18" charset="0"/>
              </a:rPr>
              <a:t> global </a:t>
            </a:r>
            <a:r>
              <a:rPr lang="en-US" sz="2000" b="1" dirty="0" err="1">
                <a:latin typeface="Times New Roman" panose="02020603050405020304" pitchFamily="18" charset="0"/>
                <a:cs typeface="Times New Roman" panose="02020603050405020304" pitchFamily="18" charset="0"/>
              </a:rPr>
              <a:t>bozor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hajmining</a:t>
            </a:r>
            <a:r>
              <a:rPr lang="en-US" sz="2000" b="1" dirty="0">
                <a:latin typeface="Times New Roman" panose="02020603050405020304" pitchFamily="18" charset="0"/>
                <a:cs typeface="Times New Roman" panose="02020603050405020304" pitchFamily="18" charset="0"/>
              </a:rPr>
              <a:t> 66 </a:t>
            </a:r>
            <a:r>
              <a:rPr lang="en-US" sz="2000" b="1" dirty="0" err="1">
                <a:latin typeface="Times New Roman" panose="02020603050405020304" pitchFamily="18" charset="0"/>
                <a:cs typeface="Times New Roman" panose="02020603050405020304" pitchFamily="18" charset="0"/>
              </a:rPr>
              <a:t>foiziga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egalik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qiladi</a:t>
            </a:r>
            <a:r>
              <a:rPr lang="en-US" sz="2000" b="1" dirty="0">
                <a:latin typeface="Times New Roman" panose="02020603050405020304" pitchFamily="18" charset="0"/>
                <a:cs typeface="Times New Roman" panose="02020603050405020304" pitchFamily="18" charset="0"/>
              </a:rPr>
              <a:t>.</a:t>
            </a:r>
          </a:p>
        </p:txBody>
      </p:sp>
      <p:sp>
        <p:nvSpPr>
          <p:cNvPr id="4" name="AutoShape 2" descr="https://globalhalal.uz/wp-content/uploads/2022/09/development-of-islamic-banking-in-bangladesh-696x385.jpeg"/>
          <p:cNvSpPr>
            <a:spLocks noChangeAspect="1" noChangeArrowheads="1"/>
          </p:cNvSpPr>
          <p:nvPr/>
        </p:nvSpPr>
        <p:spPr bwMode="auto">
          <a:xfrm>
            <a:off x="1763688" y="959561"/>
            <a:ext cx="3141405" cy="31414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173839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188640"/>
            <a:ext cx="6696744" cy="6408712"/>
          </a:xfrm>
        </p:spPr>
        <p:txBody>
          <a:bodyPr>
            <a:normAutofit/>
          </a:bodyPr>
          <a:lstStyle/>
          <a:p>
            <a:pPr algn="ctr"/>
            <a:r>
              <a:rPr lang="en-US" sz="2000" b="1" dirty="0" err="1">
                <a:latin typeface="Times New Roman" panose="02020603050405020304" pitchFamily="18" charset="0"/>
                <a:cs typeface="Times New Roman" panose="02020603050405020304" pitchFamily="18" charset="0"/>
              </a:rPr>
              <a:t>O‘zbekistonda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Islom</a:t>
            </a:r>
            <a:r>
              <a:rPr lang="en-US" sz="2000" b="1" dirty="0">
                <a:latin typeface="Times New Roman" panose="02020603050405020304" pitchFamily="18" charset="0"/>
                <a:cs typeface="Times New Roman" panose="02020603050405020304" pitchFamily="18" charset="0"/>
              </a:rPr>
              <a:t> bank </a:t>
            </a:r>
            <a:r>
              <a:rPr lang="en-US" sz="2000" b="1" dirty="0" err="1">
                <a:latin typeface="Times New Roman" panose="02020603050405020304" pitchFamily="18" charset="0"/>
                <a:cs typeface="Times New Roman" panose="02020603050405020304" pitchFamily="18" charset="0"/>
              </a:rPr>
              <a:t>ishi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moliyasi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tashkiloti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AlHuda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hlinkClick r:id="rId2"/>
              </a:rPr>
              <a:t>fikricha</a:t>
            </a:r>
            <a:r>
              <a:rPr lang="en-US" sz="2000" b="1" dirty="0">
                <a:latin typeface="Times New Roman" panose="02020603050405020304" pitchFamily="18" charset="0"/>
                <a:cs typeface="Times New Roman" panose="02020603050405020304" pitchFamily="18" charset="0"/>
                <a:hlinkClick r:id="rId2"/>
              </a:rPr>
              <a:t>,</a:t>
            </a:r>
            <a:r>
              <a:rPr lang="en-US" sz="2000" b="1" dirty="0">
                <a:latin typeface="Times New Roman" panose="02020603050405020304" pitchFamily="18" charset="0"/>
                <a:cs typeface="Times New Roman" panose="02020603050405020304" pitchFamily="18" charset="0"/>
              </a:rPr>
              <a:t> MDH </a:t>
            </a:r>
            <a:r>
              <a:rPr lang="en-US" sz="2000" b="1" dirty="0" err="1">
                <a:latin typeface="Times New Roman" panose="02020603050405020304" pitchFamily="18" charset="0"/>
                <a:cs typeface="Times New Roman" panose="02020603050405020304" pitchFamily="18" charset="0"/>
              </a:rPr>
              <a:t>mamlakatlarida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islom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moliya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sanoatining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o‘sishi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boshqa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davlatlarga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qaraganda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sekinroq</a:t>
            </a:r>
            <a:r>
              <a:rPr lang="en-US" sz="2000" b="1" dirty="0">
                <a:latin typeface="Times New Roman" panose="02020603050405020304" pitchFamily="18" charset="0"/>
                <a:cs typeface="Times New Roman" panose="02020603050405020304" pitchFamily="18" charset="0"/>
              </a:rPr>
              <a:t>, ammo </a:t>
            </a:r>
            <a:r>
              <a:rPr lang="en-US" sz="2000" b="1" dirty="0" err="1">
                <a:latin typeface="Times New Roman" panose="02020603050405020304" pitchFamily="18" charset="0"/>
                <a:cs typeface="Times New Roman" panose="02020603050405020304" pitchFamily="18" charset="0"/>
              </a:rPr>
              <a:t>bu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mintaqada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imkoniyatlarning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ortib</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borayotgani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tufayli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jahon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xalqaro</a:t>
            </a:r>
            <a:r>
              <a:rPr lang="en-US" sz="2000" b="1" dirty="0">
                <a:latin typeface="Times New Roman" panose="02020603050405020304" pitchFamily="18" charset="0"/>
                <a:cs typeface="Times New Roman" panose="02020603050405020304" pitchFamily="18" charset="0"/>
              </a:rPr>
              <a:t> bank </a:t>
            </a:r>
            <a:r>
              <a:rPr lang="en-US" sz="2000" b="1" dirty="0" err="1">
                <a:latin typeface="Times New Roman" panose="02020603050405020304" pitchFamily="18" charset="0"/>
                <a:cs typeface="Times New Roman" panose="02020603050405020304" pitchFamily="18" charset="0"/>
              </a:rPr>
              <a:t>sanoatining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e’tiborini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tortmoqda</a:t>
            </a:r>
            <a:r>
              <a:rPr lang="en-US" sz="2000" b="1" dirty="0">
                <a:latin typeface="Times New Roman" panose="02020603050405020304" pitchFamily="18" charset="0"/>
                <a:cs typeface="Times New Roman" panose="02020603050405020304" pitchFamily="18" charset="0"/>
              </a:rPr>
              <a:t>. MDH </a:t>
            </a:r>
            <a:r>
              <a:rPr lang="en-US" sz="2000" b="1" dirty="0" err="1">
                <a:latin typeface="Times New Roman" panose="02020603050405020304" pitchFamily="18" charset="0"/>
                <a:cs typeface="Times New Roman" panose="02020603050405020304" pitchFamily="18" charset="0"/>
              </a:rPr>
              <a:t>davlatlari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hukumatlari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ushbu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sektorni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rivojlantirish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bo‘yicha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tashabbus</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ko‘rsatsa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keyingi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besh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yil</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ichida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islom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banki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ishi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sezilarli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darajada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o‘sadi</a:t>
            </a:r>
            <a:r>
              <a:rPr lang="en-US" sz="2000" b="1" dirty="0">
                <a:latin typeface="Times New Roman" panose="02020603050405020304" pitchFamily="18" charset="0"/>
                <a:cs typeface="Times New Roman" panose="02020603050405020304" pitchFamily="18" charset="0"/>
              </a:rPr>
              <a:t>.</a:t>
            </a:r>
          </a:p>
          <a:p>
            <a:pPr algn="ctr"/>
            <a:r>
              <a:rPr lang="en-US" sz="2000" b="1" dirty="0" err="1">
                <a:latin typeface="Times New Roman" panose="02020603050405020304" pitchFamily="18" charset="0"/>
                <a:cs typeface="Times New Roman" panose="02020603050405020304" pitchFamily="18" charset="0"/>
              </a:rPr>
              <a:t>Qozog‘iston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Qirg‘iziston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Tojikiston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O‘zbekiston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MDHda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islom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banki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moliyasining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kengayishida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yetakchilik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qiluvchi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asosiy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o‘yinchilar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bo‘lishi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mumkin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deyiladi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bayonotda</a:t>
            </a:r>
            <a:r>
              <a:rPr lang="en-US" sz="2000" b="1" dirty="0">
                <a:latin typeface="Times New Roman" panose="02020603050405020304" pitchFamily="18" charset="0"/>
                <a:cs typeface="Times New Roman" panose="02020603050405020304" pitchFamily="18" charset="0"/>
              </a:rPr>
              <a:t>.</a:t>
            </a:r>
          </a:p>
          <a:p>
            <a:pPr algn="ctr"/>
            <a:r>
              <a:rPr lang="en-US" sz="2000" b="1" dirty="0" err="1">
                <a:latin typeface="Times New Roman" panose="02020603050405020304" pitchFamily="18" charset="0"/>
                <a:cs typeface="Times New Roman" panose="02020603050405020304" pitchFamily="18" charset="0"/>
              </a:rPr>
              <a:t>Bugungi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kunda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O‘zbekistonda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islom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moliyasiga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qiziqish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tobora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ortib</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bormoqda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O‘zbekiston</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Markaziy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Osiyoning</a:t>
            </a:r>
            <a:r>
              <a:rPr lang="en-US" sz="2000" b="1" dirty="0">
                <a:latin typeface="Times New Roman" panose="02020603050405020304" pitchFamily="18" charset="0"/>
                <a:cs typeface="Times New Roman" panose="02020603050405020304" pitchFamily="18" charset="0"/>
              </a:rPr>
              <a:t> 35 million </a:t>
            </a:r>
            <a:r>
              <a:rPr lang="en-US" sz="2000" b="1" dirty="0" err="1">
                <a:latin typeface="Times New Roman" panose="02020603050405020304" pitchFamily="18" charset="0"/>
                <a:cs typeface="Times New Roman" panose="02020603050405020304" pitchFamily="18" charset="0"/>
              </a:rPr>
              <a:t>ortiq</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aholiga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ega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muhim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davlati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aholisining</a:t>
            </a:r>
            <a:r>
              <a:rPr lang="en-US" sz="2000" b="1" dirty="0">
                <a:latin typeface="Times New Roman" panose="02020603050405020304" pitchFamily="18" charset="0"/>
                <a:cs typeface="Times New Roman" panose="02020603050405020304" pitchFamily="18" charset="0"/>
              </a:rPr>
              <a:t> 93 </a:t>
            </a:r>
            <a:r>
              <a:rPr lang="en-US" sz="2000" b="1" dirty="0" err="1">
                <a:latin typeface="Times New Roman" panose="02020603050405020304" pitchFamily="18" charset="0"/>
                <a:cs typeface="Times New Roman" panose="02020603050405020304" pitchFamily="18" charset="0"/>
              </a:rPr>
              <a:t>foiz</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qismi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musulmonlardir</a:t>
            </a:r>
            <a:r>
              <a:rPr lang="en-US" sz="2000" b="1" dirty="0">
                <a:latin typeface="Times New Roman" panose="02020603050405020304" pitchFamily="18" charset="0"/>
                <a:cs typeface="Times New Roman" panose="02020603050405020304" pitchFamily="18" charset="0"/>
              </a:rPr>
              <a:t>. U </a:t>
            </a:r>
            <a:r>
              <a:rPr lang="en-US" sz="2000" b="1" dirty="0" err="1">
                <a:latin typeface="Times New Roman" panose="02020603050405020304" pitchFamily="18" charset="0"/>
                <a:cs typeface="Times New Roman" panose="02020603050405020304" pitchFamily="18" charset="0"/>
              </a:rPr>
              <a:t>nafaqat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gaz</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neft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boshqa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tabiiy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resurslarga</a:t>
            </a:r>
            <a:r>
              <a:rPr lang="en-US" sz="2000" b="1" dirty="0">
                <a:latin typeface="Times New Roman" panose="02020603050405020304" pitchFamily="18" charset="0"/>
                <a:cs typeface="Times New Roman" panose="02020603050405020304" pitchFamily="18" charset="0"/>
              </a:rPr>
              <a:t> boy, </a:t>
            </a:r>
            <a:r>
              <a:rPr lang="en-US" sz="2000" b="1" dirty="0" err="1">
                <a:latin typeface="Times New Roman" panose="02020603050405020304" pitchFamily="18" charset="0"/>
                <a:cs typeface="Times New Roman" panose="02020603050405020304" pitchFamily="18" charset="0"/>
              </a:rPr>
              <a:t>balki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azaldan</a:t>
            </a:r>
            <a:r>
              <a:rPr lang="en-US" sz="2000" b="1" dirty="0">
                <a:latin typeface="Times New Roman" panose="02020603050405020304" pitchFamily="18" charset="0"/>
                <a:cs typeface="Times New Roman" panose="02020603050405020304" pitchFamily="18" charset="0"/>
              </a:rPr>
              <a:t> ham </a:t>
            </a:r>
            <a:r>
              <a:rPr lang="en-US" sz="2000" b="1" dirty="0" err="1">
                <a:latin typeface="Times New Roman" panose="02020603050405020304" pitchFamily="18" charset="0"/>
                <a:cs typeface="Times New Roman" panose="02020603050405020304" pitchFamily="18" charset="0"/>
              </a:rPr>
              <a:t>ilm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islom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dinining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markazlaridan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biri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bo‘lib</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kelgan</a:t>
            </a:r>
            <a:r>
              <a:rPr lang="en-US"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3015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692696"/>
            <a:ext cx="7164288" cy="6120680"/>
          </a:xfrm>
        </p:spPr>
        <p:txBody>
          <a:bodyPr>
            <a:noAutofit/>
          </a:bodyPr>
          <a:lstStyle/>
          <a:p>
            <a:pPr algn="ctr"/>
            <a:r>
              <a:rPr lang="en-US" sz="2800" b="1" dirty="0" err="1">
                <a:latin typeface="Times New Roman" panose="02020603050405020304" pitchFamily="18" charset="0"/>
                <a:cs typeface="Times New Roman" panose="02020603050405020304" pitchFamily="18" charset="0"/>
              </a:rPr>
              <a:t>Dastlab</a:t>
            </a:r>
            <a:r>
              <a:rPr lang="en-US" sz="2800" b="1" dirty="0">
                <a:latin typeface="Times New Roman" panose="02020603050405020304" pitchFamily="18" charset="0"/>
                <a:cs typeface="Times New Roman" panose="02020603050405020304" pitchFamily="18" charset="0"/>
              </a:rPr>
              <a:t>, 2003 </a:t>
            </a:r>
            <a:r>
              <a:rPr lang="en-US" sz="2800" b="1" dirty="0" err="1">
                <a:latin typeface="Times New Roman" panose="02020603050405020304" pitchFamily="18" charset="0"/>
                <a:cs typeface="Times New Roman" panose="02020603050405020304" pitchFamily="18" charset="0"/>
              </a:rPr>
              <a:t>va</a:t>
            </a:r>
            <a:r>
              <a:rPr lang="en-US" sz="2800" b="1" dirty="0">
                <a:latin typeface="Times New Roman" panose="02020603050405020304" pitchFamily="18" charset="0"/>
                <a:cs typeface="Times New Roman" panose="02020603050405020304" pitchFamily="18" charset="0"/>
              </a:rPr>
              <a:t> 2004 </a:t>
            </a:r>
            <a:r>
              <a:rPr lang="en-US" sz="2800" b="1" dirty="0" err="1">
                <a:latin typeface="Times New Roman" panose="02020603050405020304" pitchFamily="18" charset="0"/>
                <a:cs typeface="Times New Roman" panose="02020603050405020304" pitchFamily="18" charset="0"/>
              </a:rPr>
              <a:t>yillarda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O‘zbekiston</a:t>
            </a:r>
            <a:r>
              <a:rPr lang="en-US" sz="2800" b="1" dirty="0">
                <a:latin typeface="Times New Roman" panose="02020603050405020304" pitchFamily="18" charset="0"/>
                <a:cs typeface="Times New Roman" panose="02020603050405020304" pitchFamily="18" charset="0"/>
              </a:rPr>
              <a:t> ITB </a:t>
            </a:r>
            <a:r>
              <a:rPr lang="en-US" sz="2800" b="1" dirty="0" err="1">
                <a:latin typeface="Times New Roman" panose="02020603050405020304" pitchFamily="18" charset="0"/>
                <a:cs typeface="Times New Roman" panose="02020603050405020304" pitchFamily="18" charset="0"/>
              </a:rPr>
              <a:t>va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xususiy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sektorni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rivojlantirish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islom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korporatsiyasiga</a:t>
            </a:r>
            <a:r>
              <a:rPr lang="en-US" sz="2800" b="1" dirty="0">
                <a:latin typeface="Times New Roman" panose="02020603050405020304" pitchFamily="18" charset="0"/>
                <a:cs typeface="Times New Roman" panose="02020603050405020304" pitchFamily="18" charset="0"/>
              </a:rPr>
              <a:t> (ICD) </a:t>
            </a:r>
            <a:r>
              <a:rPr lang="en-US" sz="2800" b="1" dirty="0" err="1">
                <a:latin typeface="Times New Roman" panose="02020603050405020304" pitchFamily="18" charset="0"/>
                <a:cs typeface="Times New Roman" panose="02020603050405020304" pitchFamily="18" charset="0"/>
              </a:rPr>
              <a:t>a’zoligi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orqali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islom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moliyasini</a:t>
            </a:r>
            <a:r>
              <a:rPr lang="en-US" sz="2800" b="1" dirty="0">
                <a:latin typeface="Times New Roman" panose="02020603050405020304" pitchFamily="18" charset="0"/>
                <a:cs typeface="Times New Roman" panose="02020603050405020304" pitchFamily="18" charset="0"/>
              </a:rPr>
              <a:t> tan </a:t>
            </a:r>
            <a:r>
              <a:rPr lang="en-US" sz="2800" b="1" dirty="0" err="1">
                <a:latin typeface="Times New Roman" panose="02020603050405020304" pitchFamily="18" charset="0"/>
                <a:cs typeface="Times New Roman" panose="02020603050405020304" pitchFamily="18" charset="0"/>
              </a:rPr>
              <a:t>olish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yo‘lida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muhim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qadamlar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qo‘ydi</a:t>
            </a:r>
            <a:r>
              <a:rPr lang="en-US" sz="2800" b="1" dirty="0">
                <a:latin typeface="Times New Roman" panose="02020603050405020304" pitchFamily="18" charset="0"/>
                <a:cs typeface="Times New Roman" panose="02020603050405020304" pitchFamily="18" charset="0"/>
              </a:rPr>
              <a:t>. Bu </a:t>
            </a:r>
            <a:r>
              <a:rPr lang="en-US" sz="2800" b="1" dirty="0" err="1">
                <a:latin typeface="Times New Roman" panose="02020603050405020304" pitchFamily="18" charset="0"/>
                <a:cs typeface="Times New Roman" panose="02020603050405020304" pitchFamily="18" charset="0"/>
              </a:rPr>
              <a:t>institutlar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hukumat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o‘rtasidagi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barqaror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aloqalar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islomiy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moliyaga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ushbu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bozorga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kirish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nuqtasini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qo‘lga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kiritish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imkonini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berdi</a:t>
            </a:r>
            <a:r>
              <a:rPr lang="en-US" sz="2800" b="1" dirty="0">
                <a:latin typeface="Times New Roman" panose="02020603050405020304" pitchFamily="18" charset="0"/>
                <a:cs typeface="Times New Roman" panose="02020603050405020304" pitchFamily="18" charset="0"/>
              </a:rPr>
              <a:t>.</a:t>
            </a:r>
          </a:p>
          <a:p>
            <a:pPr algn="ctr"/>
            <a:r>
              <a:rPr lang="en-US" sz="2800" b="1" dirty="0" err="1">
                <a:latin typeface="Times New Roman" panose="02020603050405020304" pitchFamily="18" charset="0"/>
                <a:cs typeface="Times New Roman" panose="02020603050405020304" pitchFamily="18" charset="0"/>
              </a:rPr>
              <a:t>Islom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moliyasi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sohasidagi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ekspert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Alijon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Ravshanov</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O‘zbekiston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xalqaro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islom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akademiyasining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sobiq</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o‘qituvchisi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eng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ko‘p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beriladigan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savollarga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javob</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berdi</a:t>
            </a:r>
            <a:r>
              <a:rPr lang="en-US" sz="2800" b="1" dirty="0">
                <a:latin typeface="Times New Roman" panose="02020603050405020304" pitchFamily="18" charset="0"/>
                <a:cs typeface="Times New Roman" panose="02020603050405020304" pitchFamily="18" charset="0"/>
              </a:rPr>
              <a:t>.</a:t>
            </a:r>
          </a:p>
          <a:p>
            <a:pPr algn="ctr"/>
            <a:endParaRPr lang="ru-RU"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8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0528" y="188640"/>
            <a:ext cx="7416824" cy="6669360"/>
          </a:xfrm>
        </p:spPr>
        <p:txBody>
          <a:bodyPr>
            <a:noAutofit/>
          </a:bodyPr>
          <a:lstStyle/>
          <a:p>
            <a:pPr algn="ctr"/>
            <a:r>
              <a:rPr lang="en-US" sz="2400" b="1" dirty="0" err="1">
                <a:latin typeface="Times New Roman" panose="02020603050405020304" pitchFamily="18" charset="0"/>
                <a:cs typeface="Times New Roman" panose="02020603050405020304" pitchFamily="18" charset="0"/>
              </a:rPr>
              <a:t>Islom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iqtisodiyotining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mohiyati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nimadan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iborat</a:t>
            </a:r>
            <a:r>
              <a:rPr lang="en-US" sz="2400" b="1" dirty="0">
                <a:latin typeface="Times New Roman" panose="02020603050405020304" pitchFamily="18" charset="0"/>
                <a:cs typeface="Times New Roman" panose="02020603050405020304" pitchFamily="18" charset="0"/>
              </a:rPr>
              <a:t>?</a:t>
            </a:r>
          </a:p>
          <a:p>
            <a:pPr algn="ctr"/>
            <a:r>
              <a:rPr lang="en-US" sz="2400" b="1" dirty="0" err="1">
                <a:latin typeface="Times New Roman" panose="02020603050405020304" pitchFamily="18" charset="0"/>
                <a:cs typeface="Times New Roman" panose="02020603050405020304" pitchFamily="18" charset="0"/>
              </a:rPr>
              <a:t>Islom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iqtisodiyotining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mohiyati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ma’naviy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mas’ul</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bozor</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iqtisodiyoti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tizimini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yaratishdan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iborat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Uning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o‘ziga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xos</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jihatlaridan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biri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shaxsning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jamiyatning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maishatini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emas</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balki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haqiqiy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ehtiyojlarini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qondirishdir</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Islom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iqtisodiyoti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modeli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boyliklarning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jamiyat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ichida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adolatli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taqsimlanishiga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alohida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e’tibor</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qaratadi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busiz</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ijtimoiy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barkamollik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uyg‘unlik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iqtisodiy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o‘sishni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ta’minlash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mumkin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emas</a:t>
            </a:r>
            <a:r>
              <a:rPr lang="en-US" sz="2400" b="1" dirty="0">
                <a:latin typeface="Times New Roman" panose="02020603050405020304" pitchFamily="18" charset="0"/>
                <a:cs typeface="Times New Roman" panose="02020603050405020304" pitchFamily="18" charset="0"/>
              </a:rPr>
              <a:t>, deb </a:t>
            </a:r>
            <a:r>
              <a:rPr lang="en-US" sz="2400" b="1" dirty="0" err="1">
                <a:latin typeface="Times New Roman" panose="02020603050405020304" pitchFamily="18" charset="0"/>
                <a:cs typeface="Times New Roman" panose="02020603050405020304" pitchFamily="18" charset="0"/>
              </a:rPr>
              <a:t>hisoblaydi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Islom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iqtisodiyotining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asosiy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qadriyatlariga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quyidagilarni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kiritish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mumkin</a:t>
            </a:r>
            <a:r>
              <a:rPr lang="en-US" sz="2400" b="1" dirty="0">
                <a:latin typeface="Times New Roman" panose="02020603050405020304" pitchFamily="18" charset="0"/>
                <a:cs typeface="Times New Roman" panose="02020603050405020304" pitchFamily="18" charset="0"/>
              </a:rPr>
              <a:t>:</a:t>
            </a:r>
          </a:p>
          <a:p>
            <a:pPr algn="ctr"/>
            <a:r>
              <a:rPr lang="en-US" sz="2400" b="1" dirty="0" err="1">
                <a:latin typeface="Times New Roman" panose="02020603050405020304" pitchFamily="18" charset="0"/>
                <a:cs typeface="Times New Roman" panose="02020603050405020304" pitchFamily="18" charset="0"/>
              </a:rPr>
              <a:t>Islom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ma’naviy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qadriyatlariga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asoslangan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iqtisodiy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farovonlik</a:t>
            </a:r>
            <a:r>
              <a:rPr lang="en-US" sz="2400" b="1" dirty="0">
                <a:latin typeface="Times New Roman" panose="02020603050405020304" pitchFamily="18" charset="0"/>
                <a:cs typeface="Times New Roman" panose="02020603050405020304" pitchFamily="18" charset="0"/>
              </a:rPr>
              <a:t>;</a:t>
            </a:r>
          </a:p>
          <a:p>
            <a:pPr algn="ctr"/>
            <a:r>
              <a:rPr lang="en-US" sz="2400" b="1" dirty="0" err="1">
                <a:latin typeface="Times New Roman" panose="02020603050405020304" pitchFamily="18" charset="0"/>
                <a:cs typeface="Times New Roman" panose="02020603050405020304" pitchFamily="18" charset="0"/>
              </a:rPr>
              <a:t>Teng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huquqlilik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xavf-xatarlarni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taqsimlash</a:t>
            </a:r>
            <a:r>
              <a:rPr lang="en-US" sz="2400" b="1" dirty="0">
                <a:latin typeface="Times New Roman" panose="02020603050405020304" pitchFamily="18" charset="0"/>
                <a:cs typeface="Times New Roman" panose="02020603050405020304" pitchFamily="18" charset="0"/>
              </a:rPr>
              <a:t>;</a:t>
            </a:r>
          </a:p>
          <a:p>
            <a:pPr algn="ctr"/>
            <a:r>
              <a:rPr lang="en-US" sz="2400" b="1" dirty="0" err="1">
                <a:latin typeface="Times New Roman" panose="02020603050405020304" pitchFamily="18" charset="0"/>
                <a:cs typeface="Times New Roman" panose="02020603050405020304" pitchFamily="18" charset="0"/>
              </a:rPr>
              <a:t>Odob-axloq</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qoidalariga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rioya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qilish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diniy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bag‘rikenglik</a:t>
            </a:r>
            <a:r>
              <a:rPr lang="en-US" sz="2400" b="1" dirty="0">
                <a:latin typeface="Times New Roman" panose="02020603050405020304" pitchFamily="18" charset="0"/>
                <a:cs typeface="Times New Roman" panose="02020603050405020304" pitchFamily="18" charset="0"/>
              </a:rPr>
              <a:t>.</a:t>
            </a:r>
          </a:p>
          <a:p>
            <a:pPr algn="ctr"/>
            <a:r>
              <a:rPr lang="ru-RU" sz="2400" b="1" dirty="0">
                <a:latin typeface="Times New Roman" panose="02020603050405020304" pitchFamily="18" charset="0"/>
                <a:cs typeface="Times New Roman" panose="02020603050405020304" pitchFamily="18" charset="0"/>
              </a:rPr>
              <a:t/>
            </a:r>
            <a:br>
              <a:rPr lang="ru-RU" sz="2400" b="1" dirty="0">
                <a:latin typeface="Times New Roman" panose="02020603050405020304" pitchFamily="18" charset="0"/>
                <a:cs typeface="Times New Roman" panose="02020603050405020304" pitchFamily="18" charset="0"/>
              </a:rPr>
            </a:br>
            <a:r>
              <a:rPr lang="ru-RU" sz="2400" b="1" dirty="0">
                <a:latin typeface="Times New Roman" panose="02020603050405020304" pitchFamily="18" charset="0"/>
                <a:cs typeface="Times New Roman" panose="02020603050405020304" pitchFamily="18" charset="0"/>
              </a:rPr>
              <a:t/>
            </a:r>
            <a:br>
              <a:rPr lang="ru-RU" sz="2400" b="1" dirty="0">
                <a:latin typeface="Times New Roman" panose="02020603050405020304" pitchFamily="18" charset="0"/>
                <a:cs typeface="Times New Roman" panose="02020603050405020304" pitchFamily="18" charset="0"/>
              </a:rPr>
            </a:br>
            <a:endParaRPr lang="ru-RU"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3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95536" y="222240"/>
            <a:ext cx="6912768" cy="400110"/>
          </a:xfrm>
          <a:prstGeom prst="rect">
            <a:avLst/>
          </a:prstGeom>
        </p:spPr>
        <p:txBody>
          <a:bodyPr wrap="square">
            <a:spAutoFit/>
          </a:bodyPr>
          <a:lstStyle/>
          <a:p>
            <a:pPr algn="ctr"/>
            <a:endParaRPr lang="ru-RU" sz="2000" b="1" dirty="0"/>
          </a:p>
        </p:txBody>
      </p:sp>
      <p:sp>
        <p:nvSpPr>
          <p:cNvPr id="6" name="Объект 5"/>
          <p:cNvSpPr>
            <a:spLocks noGrp="1"/>
          </p:cNvSpPr>
          <p:nvPr>
            <p:ph idx="1"/>
          </p:nvPr>
        </p:nvSpPr>
        <p:spPr>
          <a:xfrm>
            <a:off x="0" y="222240"/>
            <a:ext cx="7164288" cy="6519128"/>
          </a:xfrm>
        </p:spPr>
        <p:txBody>
          <a:bodyPr>
            <a:normAutofit fontScale="92500" lnSpcReduction="10000"/>
          </a:bodyPr>
          <a:lstStyle/>
          <a:p>
            <a:pPr algn="ct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Islom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moliyasi»chi</a:t>
            </a:r>
            <a:r>
              <a:rPr lang="en-US" b="1" dirty="0">
                <a:latin typeface="Times New Roman" panose="02020603050405020304" pitchFamily="18" charset="0"/>
                <a:cs typeface="Times New Roman" panose="02020603050405020304" pitchFamily="18" charset="0"/>
              </a:rPr>
              <a:t>?</a:t>
            </a:r>
          </a:p>
          <a:p>
            <a:pPr algn="ctr"/>
            <a:r>
              <a:rPr lang="en-US" b="1" dirty="0" err="1">
                <a:latin typeface="Times New Roman" panose="02020603050405020304" pitchFamily="18" charset="0"/>
                <a:cs typeface="Times New Roman" panose="02020603050405020304" pitchFamily="18" charset="0"/>
              </a:rPr>
              <a:t>Islom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moliyasi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tizimi</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bu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pul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mablag‘laridan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foydalanish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taqsimlash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jarayonida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Islom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huquqi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qoidalariga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keluvchi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iqtisodiy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munosabatlarni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o‘z</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ichiga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oladigan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Islom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ekotizimining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qismidir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Masalan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Islom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dinida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qarz</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berish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yoki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olish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evaziga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foyda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ko‘rish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taqiqlangan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barcha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moliyaviy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jarayonlar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esa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haqiqiy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iqtisodiy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faoliyatga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asoslangan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bo‘lishi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kerak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Odamga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zarar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yetkazishi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mumkin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bo‘lgan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sohalarni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moliyalashtirishga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ruxsat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berilmaydi</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masalan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qimor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o‘yinlari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alkogol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tamaki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mahsulotlari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boshqalar</a:t>
            </a:r>
            <a:r>
              <a:rPr lang="en-US" b="1" dirty="0">
                <a:latin typeface="Times New Roman" panose="02020603050405020304" pitchFamily="18" charset="0"/>
                <a:cs typeface="Times New Roman" panose="02020603050405020304" pitchFamily="18" charset="0"/>
              </a:rPr>
              <a:t>.</a:t>
            </a:r>
          </a:p>
          <a:p>
            <a:pPr algn="ctr"/>
            <a:r>
              <a:rPr lang="en-US" b="1" dirty="0" err="1">
                <a:latin typeface="Times New Roman" panose="02020603050405020304" pitchFamily="18" charset="0"/>
                <a:cs typeface="Times New Roman" panose="02020603050405020304" pitchFamily="18" charset="0"/>
              </a:rPr>
              <a:t>Islom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iqtisodiyoti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vositalaridan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faqatgina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musulmonlar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foydalanishi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mumkinmi</a:t>
            </a:r>
            <a:r>
              <a:rPr lang="en-US" b="1" dirty="0">
                <a:latin typeface="Times New Roman" panose="02020603050405020304" pitchFamily="18" charset="0"/>
                <a:cs typeface="Times New Roman" panose="02020603050405020304" pitchFamily="18" charset="0"/>
              </a:rPr>
              <a:t>?</a:t>
            </a:r>
          </a:p>
          <a:p>
            <a:pPr algn="ctr"/>
            <a:r>
              <a:rPr lang="en-US" b="1" dirty="0" err="1">
                <a:latin typeface="Times New Roman" panose="02020603050405020304" pitchFamily="18" charset="0"/>
                <a:cs typeface="Times New Roman" panose="02020603050405020304" pitchFamily="18" charset="0"/>
              </a:rPr>
              <a:t>Yo‘q</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Hozirda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iqtisodiy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o‘sishning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yangi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yo‘nalishlarini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izlab</a:t>
            </a:r>
            <a:r>
              <a:rPr lang="en-US" b="1" dirty="0">
                <a:latin typeface="Times New Roman" panose="02020603050405020304" pitchFamily="18" charset="0"/>
                <a:cs typeface="Times New Roman" panose="02020603050405020304" pitchFamily="18" charset="0"/>
              </a:rPr>
              <a:t>, ham </a:t>
            </a:r>
            <a:r>
              <a:rPr lang="en-US" b="1" dirty="0" err="1">
                <a:latin typeface="Times New Roman" panose="02020603050405020304" pitchFamily="18" charset="0"/>
                <a:cs typeface="Times New Roman" panose="02020603050405020304" pitchFamily="18" charset="0"/>
              </a:rPr>
              <a:t>musulmon</a:t>
            </a:r>
            <a:r>
              <a:rPr lang="en-US" b="1" dirty="0">
                <a:latin typeface="Times New Roman" panose="02020603050405020304" pitchFamily="18" charset="0"/>
                <a:cs typeface="Times New Roman" panose="02020603050405020304" pitchFamily="18" charset="0"/>
              </a:rPr>
              <a:t>, ham </a:t>
            </a:r>
            <a:r>
              <a:rPr lang="en-US" b="1" dirty="0" err="1">
                <a:latin typeface="Times New Roman" panose="02020603050405020304" pitchFamily="18" charset="0"/>
                <a:cs typeface="Times New Roman" panose="02020603050405020304" pitchFamily="18" charset="0"/>
              </a:rPr>
              <a:t>musulmon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bo‘lmagan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ko‘plab</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davlatlar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iqtisodiy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diversifikatsiya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uchun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Islom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iqtisodiyotiga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jiddiy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e’tibor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qaratmoqda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Masalan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barcha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sektorlarda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innovatsion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mahsulot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xizmatlar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yaratuvchi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dunyoning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yetakchi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brendlari</a:t>
            </a:r>
            <a:r>
              <a:rPr lang="en-US" b="1" dirty="0">
                <a:latin typeface="Times New Roman" panose="02020603050405020304" pitchFamily="18" charset="0"/>
                <a:cs typeface="Times New Roman" panose="02020603050405020304" pitchFamily="18" charset="0"/>
              </a:rPr>
              <a:t> ham </a:t>
            </a:r>
            <a:r>
              <a:rPr lang="en-US" b="1" dirty="0" err="1">
                <a:latin typeface="Times New Roman" panose="02020603050405020304" pitchFamily="18" charset="0"/>
                <a:cs typeface="Times New Roman" panose="02020603050405020304" pitchFamily="18" charset="0"/>
              </a:rPr>
              <a:t>Islom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iqtisodiyotiga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qiziqish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bildirmoqda</a:t>
            </a:r>
            <a:r>
              <a:rPr lang="en-US" b="1" dirty="0">
                <a:latin typeface="Times New Roman" panose="02020603050405020304" pitchFamily="18" charset="0"/>
                <a:cs typeface="Times New Roman" panose="02020603050405020304" pitchFamily="18" charset="0"/>
              </a:rPr>
              <a:t>.</a:t>
            </a:r>
          </a:p>
          <a:p>
            <a:pPr algn="ctr"/>
            <a:r>
              <a:rPr lang="en-US" b="1" dirty="0">
                <a:latin typeface="Times New Roman" panose="02020603050405020304" pitchFamily="18" charset="0"/>
                <a:cs typeface="Times New Roman" panose="02020603050405020304" pitchFamily="18" charset="0"/>
              </a:rPr>
              <a:t>«Deutsche Bank», «HSBC», «Citi» </a:t>
            </a:r>
            <a:r>
              <a:rPr lang="en-US" b="1" dirty="0" err="1">
                <a:latin typeface="Times New Roman" panose="02020603050405020304" pitchFamily="18" charset="0"/>
                <a:cs typeface="Times New Roman" panose="02020603050405020304" pitchFamily="18" charset="0"/>
              </a:rPr>
              <a:t>va</a:t>
            </a:r>
            <a:r>
              <a:rPr lang="en-US" b="1" dirty="0">
                <a:latin typeface="Times New Roman" panose="02020603050405020304" pitchFamily="18" charset="0"/>
                <a:cs typeface="Times New Roman" panose="02020603050405020304" pitchFamily="18" charset="0"/>
              </a:rPr>
              <a:t> «MasterCard» </a:t>
            </a:r>
            <a:r>
              <a:rPr lang="en-US" b="1" dirty="0" err="1">
                <a:latin typeface="Times New Roman" panose="02020603050405020304" pitchFamily="18" charset="0"/>
                <a:cs typeface="Times New Roman" panose="02020603050405020304" pitchFamily="18" charset="0"/>
              </a:rPr>
              <a:t>Islomiy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moliya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mahsulotlarini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taklif</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qilmoqda</a:t>
            </a:r>
            <a:r>
              <a:rPr lang="en-US" b="1" dirty="0">
                <a:latin typeface="Times New Roman" panose="02020603050405020304" pitchFamily="18" charset="0"/>
                <a:cs typeface="Times New Roman" panose="02020603050405020304" pitchFamily="18" charset="0"/>
              </a:rPr>
              <a:t>. «Nestle», «Carrefour», «Walmart» </a:t>
            </a:r>
            <a:r>
              <a:rPr lang="en-US" b="1" dirty="0" err="1">
                <a:latin typeface="Times New Roman" panose="02020603050405020304" pitchFamily="18" charset="0"/>
                <a:cs typeface="Times New Roman" panose="02020603050405020304" pitchFamily="18" charset="0"/>
              </a:rPr>
              <a:t>va</a:t>
            </a:r>
            <a:r>
              <a:rPr lang="en-US" b="1" dirty="0">
                <a:latin typeface="Times New Roman" panose="02020603050405020304" pitchFamily="18" charset="0"/>
                <a:cs typeface="Times New Roman" panose="02020603050405020304" pitchFamily="18" charset="0"/>
              </a:rPr>
              <a:t> «Whole Foods» </a:t>
            </a:r>
            <a:r>
              <a:rPr lang="en-US" b="1" dirty="0" err="1">
                <a:latin typeface="Times New Roman" panose="02020603050405020304" pitchFamily="18" charset="0"/>
                <a:cs typeface="Times New Roman" panose="02020603050405020304" pitchFamily="18" charset="0"/>
              </a:rPr>
              <a:t>halol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chakana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mahsulotlarni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sotadi</a:t>
            </a:r>
            <a:r>
              <a:rPr lang="en-US" b="1" dirty="0">
                <a:latin typeface="Times New Roman" panose="02020603050405020304" pitchFamily="18" charset="0"/>
                <a:cs typeface="Times New Roman" panose="02020603050405020304" pitchFamily="18" charset="0"/>
              </a:rPr>
              <a:t>. Global «Nielsen» </a:t>
            </a:r>
            <a:r>
              <a:rPr lang="en-US" b="1" dirty="0" err="1">
                <a:latin typeface="Times New Roman" panose="02020603050405020304" pitchFamily="18" charset="0"/>
                <a:cs typeface="Times New Roman" panose="02020603050405020304" pitchFamily="18" charset="0"/>
              </a:rPr>
              <a:t>tadqiqotining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natijalariga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ko‘ra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iste’molchilarning</a:t>
            </a:r>
            <a:r>
              <a:rPr lang="en-US" b="1" dirty="0">
                <a:latin typeface="Times New Roman" panose="02020603050405020304" pitchFamily="18" charset="0"/>
                <a:cs typeface="Times New Roman" panose="02020603050405020304" pitchFamily="18" charset="0"/>
              </a:rPr>
              <a:t> 66 </a:t>
            </a:r>
            <a:r>
              <a:rPr lang="en-US" b="1" dirty="0" err="1">
                <a:latin typeface="Times New Roman" panose="02020603050405020304" pitchFamily="18" charset="0"/>
                <a:cs typeface="Times New Roman" panose="02020603050405020304" pitchFamily="18" charset="0"/>
              </a:rPr>
              <a:t>foizi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halol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mahsulotlarga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ko‘proq</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pul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to‘lashga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tayyor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Yosh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iste’molchilar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esa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yanada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sodiqroq</a:t>
            </a:r>
            <a:r>
              <a:rPr lang="en-US" b="1" dirty="0">
                <a:latin typeface="Times New Roman" panose="02020603050405020304" pitchFamily="18" charset="0"/>
                <a:cs typeface="Times New Roman" panose="02020603050405020304" pitchFamily="18" charset="0"/>
              </a:rPr>
              <a:t> — 73 </a:t>
            </a:r>
            <a:r>
              <a:rPr lang="en-US" b="1" dirty="0" err="1">
                <a:latin typeface="Times New Roman" panose="02020603050405020304" pitchFamily="18" charset="0"/>
                <a:cs typeface="Times New Roman" panose="02020603050405020304" pitchFamily="18" charset="0"/>
              </a:rPr>
              <a:t>foiz</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milleniallar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halol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mahsulot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uchun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ortiqcha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pul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to‘lashga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tayyor</a:t>
            </a:r>
            <a:r>
              <a:rPr lang="en-US" b="1" dirty="0">
                <a:latin typeface="Times New Roman" panose="02020603050405020304" pitchFamily="18" charset="0"/>
                <a:cs typeface="Times New Roman" panose="02020603050405020304" pitchFamily="18" charset="0"/>
              </a:rPr>
              <a:t>. Shu tariqa, global </a:t>
            </a:r>
            <a:r>
              <a:rPr lang="en-US" b="1" dirty="0" err="1">
                <a:latin typeface="Times New Roman" panose="02020603050405020304" pitchFamily="18" charset="0"/>
                <a:cs typeface="Times New Roman" panose="02020603050405020304" pitchFamily="18" charset="0"/>
              </a:rPr>
              <a:t>transmilliy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korporatsiyalar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Islom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moliyasiga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katta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qiziqish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bildirmoqda</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5248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07504" y="188640"/>
            <a:ext cx="6984776" cy="6408712"/>
          </a:xfrm>
        </p:spPr>
        <p:txBody>
          <a:bodyPr>
            <a:noAutofit/>
          </a:bodyPr>
          <a:lstStyle/>
          <a:p>
            <a:pPr algn="ctr"/>
            <a:r>
              <a:rPr lang="en-US" sz="2400" b="1" dirty="0" err="1">
                <a:solidFill>
                  <a:schemeClr val="tx1"/>
                </a:solidFill>
                <a:latin typeface="Times New Roman" panose="02020603050405020304" pitchFamily="18" charset="0"/>
                <a:cs typeface="Times New Roman" panose="02020603050405020304" pitchFamily="18" charset="0"/>
              </a:rPr>
              <a:t>Islom</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banklari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qayerdan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foyda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oladi</a:t>
            </a:r>
            <a:r>
              <a:rPr lang="en-US" sz="2400" b="1" dirty="0">
                <a:solidFill>
                  <a:schemeClr val="tx1"/>
                </a:solidFill>
                <a:latin typeface="Times New Roman" panose="02020603050405020304" pitchFamily="18" charset="0"/>
                <a:cs typeface="Times New Roman" panose="02020603050405020304" pitchFamily="18" charset="0"/>
              </a:rPr>
              <a:t>?</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err="1">
                <a:solidFill>
                  <a:schemeClr val="tx1"/>
                </a:solidFill>
                <a:latin typeface="Times New Roman" panose="02020603050405020304" pitchFamily="18" charset="0"/>
                <a:cs typeface="Times New Roman" panose="02020603050405020304" pitchFamily="18" charset="0"/>
              </a:rPr>
              <a:t>Islom</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banklari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loyihalarni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moliyalashtirishdan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foyda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olishadi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Omonatchilari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faqatgina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dividendlarga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e’tibor</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qaratgan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holda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o‘z</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mablag‘lari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nimalarga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investitsiya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qilinishini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bilmaydigan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an’anaviy</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banklardan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farqli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ravishda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Islom</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banklarida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omonatchi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pul</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mablag‘larining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kelgusidagi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harakatini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ko‘rishi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mumkin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bunda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mablag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biznesga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investitsiya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qilinadi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hamda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foydasi</a:t>
            </a:r>
            <a:r>
              <a:rPr lang="en-US" sz="2400" b="1" dirty="0">
                <a:solidFill>
                  <a:schemeClr val="tx1"/>
                </a:solidFill>
                <a:latin typeface="Times New Roman" panose="02020603050405020304" pitchFamily="18" charset="0"/>
                <a:cs typeface="Times New Roman" panose="02020603050405020304" pitchFamily="18" charset="0"/>
              </a:rPr>
              <a:t> bank </a:t>
            </a:r>
            <a:r>
              <a:rPr lang="en-US" sz="2400" b="1" dirty="0" err="1">
                <a:solidFill>
                  <a:schemeClr val="tx1"/>
                </a:solidFill>
                <a:latin typeface="Times New Roman" panose="02020603050405020304" pitchFamily="18" charset="0"/>
                <a:cs typeface="Times New Roman" panose="02020603050405020304" pitchFamily="18" charset="0"/>
              </a:rPr>
              <a:t>va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omonatchi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o‘rtasida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bo‘linadi</a:t>
            </a:r>
            <a:r>
              <a:rPr lang="en-US" sz="2400" b="1" dirty="0">
                <a:solidFill>
                  <a:schemeClr val="tx1"/>
                </a:solidFill>
                <a:latin typeface="Times New Roman" panose="02020603050405020304" pitchFamily="18" charset="0"/>
                <a:cs typeface="Times New Roman" panose="02020603050405020304" pitchFamily="18" charset="0"/>
              </a:rPr>
              <a:t>.</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err="1">
                <a:solidFill>
                  <a:schemeClr val="tx1"/>
                </a:solidFill>
                <a:latin typeface="Times New Roman" panose="02020603050405020304" pitchFamily="18" charset="0"/>
                <a:cs typeface="Times New Roman" panose="02020603050405020304" pitchFamily="18" charset="0"/>
              </a:rPr>
              <a:t>Biznesda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zarar</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ko‘rilsa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nima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qilinadi</a:t>
            </a:r>
            <a:r>
              <a:rPr lang="en-US" sz="2400" b="1" dirty="0">
                <a:solidFill>
                  <a:schemeClr val="tx1"/>
                </a:solidFill>
                <a:latin typeface="Times New Roman" panose="02020603050405020304" pitchFamily="18" charset="0"/>
                <a:cs typeface="Times New Roman" panose="02020603050405020304" pitchFamily="18" charset="0"/>
              </a:rPr>
              <a:t>?</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err="1">
                <a:solidFill>
                  <a:schemeClr val="tx1"/>
                </a:solidFill>
                <a:latin typeface="Times New Roman" panose="02020603050405020304" pitchFamily="18" charset="0"/>
                <a:cs typeface="Times New Roman" panose="02020603050405020304" pitchFamily="18" charset="0"/>
              </a:rPr>
              <a:t>Moliyalashtirishning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islomiy</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modellarining</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qoidalaridan</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biri</a:t>
            </a:r>
            <a:r>
              <a:rPr lang="en-US" sz="2400" b="1" dirty="0">
                <a:solidFill>
                  <a:schemeClr val="tx1"/>
                </a:solidFill>
                <a:latin typeface="Times New Roman" panose="02020603050405020304" pitchFamily="18" charset="0"/>
                <a:cs typeface="Times New Roman" panose="02020603050405020304" pitchFamily="18" charset="0"/>
              </a:rPr>
              <a:t> — </a:t>
            </a:r>
            <a:r>
              <a:rPr lang="en-US" sz="2400" b="1" dirty="0" err="1">
                <a:solidFill>
                  <a:schemeClr val="tx1"/>
                </a:solidFill>
                <a:latin typeface="Times New Roman" panose="02020603050405020304" pitchFamily="18" charset="0"/>
                <a:cs typeface="Times New Roman" panose="02020603050405020304" pitchFamily="18" charset="0"/>
              </a:rPr>
              <a:t>bu</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risklarni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taqsimlashdir</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Biznesda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foyda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ko‘rilmaganda</a:t>
            </a:r>
            <a:r>
              <a:rPr lang="en-US" sz="2400" b="1" dirty="0">
                <a:solidFill>
                  <a:schemeClr val="tx1"/>
                </a:solidFill>
                <a:latin typeface="Times New Roman" panose="02020603050405020304" pitchFamily="18" charset="0"/>
                <a:cs typeface="Times New Roman" panose="02020603050405020304" pitchFamily="18" charset="0"/>
              </a:rPr>
              <a:t> bank ham, </a:t>
            </a:r>
            <a:r>
              <a:rPr lang="en-US" sz="2400" b="1" dirty="0" err="1">
                <a:solidFill>
                  <a:schemeClr val="tx1"/>
                </a:solidFill>
                <a:latin typeface="Times New Roman" panose="02020603050405020304" pitchFamily="18" charset="0"/>
                <a:cs typeface="Times New Roman" panose="02020603050405020304" pitchFamily="18" charset="0"/>
              </a:rPr>
              <a:t>mijoz</a:t>
            </a:r>
            <a:r>
              <a:rPr lang="en-US" sz="2400" b="1" dirty="0">
                <a:solidFill>
                  <a:schemeClr val="tx1"/>
                </a:solidFill>
                <a:latin typeface="Times New Roman" panose="02020603050405020304" pitchFamily="18" charset="0"/>
                <a:cs typeface="Times New Roman" panose="02020603050405020304" pitchFamily="18" charset="0"/>
              </a:rPr>
              <a:t> ham </a:t>
            </a:r>
            <a:r>
              <a:rPr lang="en-US" sz="2400" b="1" dirty="0" err="1">
                <a:solidFill>
                  <a:schemeClr val="tx1"/>
                </a:solidFill>
                <a:latin typeface="Times New Roman" panose="02020603050405020304" pitchFamily="18" charset="0"/>
                <a:cs typeface="Times New Roman" panose="02020603050405020304" pitchFamily="18" charset="0"/>
              </a:rPr>
              <a:t>daromad</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olmaydi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Lekin</a:t>
            </a:r>
            <a:r>
              <a:rPr lang="en-US" sz="2400" b="1" dirty="0">
                <a:solidFill>
                  <a:schemeClr val="tx1"/>
                </a:solidFill>
                <a:latin typeface="Times New Roman" panose="02020603050405020304" pitchFamily="18" charset="0"/>
                <a:cs typeface="Times New Roman" panose="02020603050405020304" pitchFamily="18" charset="0"/>
              </a:rPr>
              <a:t> agar </a:t>
            </a:r>
            <a:r>
              <a:rPr lang="en-US" sz="2400" b="1" dirty="0" err="1">
                <a:solidFill>
                  <a:schemeClr val="tx1"/>
                </a:solidFill>
                <a:latin typeface="Times New Roman" panose="02020603050405020304" pitchFamily="18" charset="0"/>
                <a:cs typeface="Times New Roman" panose="02020603050405020304" pitchFamily="18" charset="0"/>
              </a:rPr>
              <a:t>foyda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bo‘lsa</a:t>
            </a:r>
            <a:r>
              <a:rPr lang="en-US" sz="2400" b="1" dirty="0">
                <a:solidFill>
                  <a:schemeClr val="tx1"/>
                </a:solidFill>
                <a:latin typeface="Times New Roman" panose="02020603050405020304" pitchFamily="18" charset="0"/>
                <a:cs typeface="Times New Roman" panose="02020603050405020304" pitchFamily="18" charset="0"/>
              </a:rPr>
              <a:t>, u </a:t>
            </a:r>
            <a:r>
              <a:rPr lang="en-US" sz="2400" b="1" dirty="0" err="1">
                <a:solidFill>
                  <a:schemeClr val="tx1"/>
                </a:solidFill>
                <a:latin typeface="Times New Roman" panose="02020603050405020304" pitchFamily="18" charset="0"/>
                <a:cs typeface="Times New Roman" panose="02020603050405020304" pitchFamily="18" charset="0"/>
              </a:rPr>
              <a:t>omonatchi</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o‘rtasida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sarmoyaga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mutanosib</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ravishda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taqsimlanadi</a:t>
            </a:r>
            <a:r>
              <a:rPr lang="en-US" sz="2400" b="1" dirty="0">
                <a:solidFill>
                  <a:schemeClr val="tx1"/>
                </a:solidFill>
                <a:latin typeface="Times New Roman" panose="02020603050405020304" pitchFamily="18" charset="0"/>
                <a:cs typeface="Times New Roman" panose="02020603050405020304" pitchFamily="18" charset="0"/>
              </a:rPr>
              <a:t>.</a:t>
            </a:r>
            <a:br>
              <a:rPr lang="en-US" sz="2400" b="1" dirty="0">
                <a:solidFill>
                  <a:schemeClr val="tx1"/>
                </a:solidFill>
                <a:latin typeface="Times New Roman" panose="02020603050405020304" pitchFamily="18" charset="0"/>
                <a:cs typeface="Times New Roman" panose="02020603050405020304" pitchFamily="18" charset="0"/>
              </a:rPr>
            </a:br>
            <a:endParaRPr lang="ru-RU"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483960"/>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226</TotalTime>
  <Words>194</Words>
  <Application>Microsoft Office PowerPoint</Application>
  <PresentationFormat>Экран (4:3)</PresentationFormat>
  <Paragraphs>43</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Times New Roman</vt:lpstr>
      <vt:lpstr>Trebuchet MS</vt:lpstr>
      <vt:lpstr>Wingdings 3</vt:lpstr>
      <vt:lpstr>Аспект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Islom banklari qayerdan foyda oladi? Islom banklari loyihalarni moliyalashtirishdan foyda olishadi. Omonatchilari faqatgina dividendlarga e’tibor qaratgan holda, o‘z mablag‘lari nimalarga investitsiya qilinishini bilmaydigan an’anaviy banklardan farqli ravishda, Islom banklarida omonatchi pul mablag‘larining kelgusidagi harakatini ko‘rishi mumkin, bunda mablag‘ biznesga investitsiya qilinadi hamda foydasi bank va omonatchi o‘rtasida bo‘linadi. Biznesda zarar ko‘rilsa, nima qilinadi? Moliyalashtirishning islomiy modellarining qoidalaridan biri — bu risklarni taqsimlashdir. Biznesda foyda ko‘rilmaganda bank ham, mijoz ham daromad olmaydi. Lekin agar foyda bo‘lsa, u omonatchi o‘rtasida sarmoyaga mutanosib ravishda taqsimlanadi. </vt:lpstr>
      <vt:lpstr>Islom moliyasini tushunish uchun qanday asosiy atamalarni bilish kerak? Islom moliyasini oson tushunib olishingizga yordam beradigan bir nechta atamalar mavjud. «Murobaha» — bu tovar narxiga ustama qo‘yiladigan va qo‘yilmaydigan halol muddatli to‘lov. Bunda Islom banklari mahsulot va xizmatlarni xarid qilish va keyin ularni muddatli to‘lovga sotish bilan shug‘ullanadi. «Mushoraka» — bitta g‘oya yoki ishni birgalikda moliyalashtirish. Jismoniy shaxslar va korxonalarning ishtirok etishiga ruxsat beriladi. An’anaviy iqtisodiyotda ushbu sxemani hissali moliyalashtirish deb atashadi. «Muzoraba» — sarmoyador o‘z mablag‘ini kelgusida biznesni rivojlantirishga sarflanishi uchun moliyaviy tashkilotga beradi. Foydani taqsimlash shartlari oldindan kelishib olinadi </vt:lpstr>
      <vt:lpstr>Презентация PowerPoint</vt:lpstr>
      <vt:lpstr>Bu IMAN Invest bo‘lib, O‘zbekistonda islomiy moliyalashtirish xizmatlarini ko‘rsatuvchi kompaniya hisoblanadi. Taqdim etilgan ochiq ma’lumotlarga asosan bugungi kunda Battary Road, Tesla Capital (umumiy hisobda $350 000), Uzcard Ventures va Uzcard VC ($160 000), Le Mercier’s va MyAsia ($45 000), Umay Angels Club hamda Block 0 ($70 000) venchur fondlari IMAN`ga investitsiya kiritgan. Kompaniya mablag‘larni investorlardan jalb qilib, ularni savdoga yo‘naltiradi va olingan foydani investorlar o‘rtasida adolatli taqsimlaydi. Shu jihatdan kompaniya Islomiy moliyalashtirishning barcha qoidalariga javob beradi. Yanvar-avgust oyi uchun taqdim etilgan moliyaviy hisobotda joriy yilning avgust oyida kompaniya 8,4 milliard so‘mdan ortiq mablag‘ jalb qildi, bu esa investitsiyalarning 35 foizini tashkil etishi qayd etildi. Shuningdek, qayta kapitalizatsiya qilingan dividendlardan ko‘proq foyda olinishi ko‘rsatib o‘tilgan. </vt:lpstr>
      <vt:lpstr>Tahlil shuni ko‘rsatadiki, sarmoyador oylik dividendlarini chiqarib olmasdan, ularni qayta sarmoya qilsa, yillik foyda 28.8% emas, balki 32,06%ga yetishi mumkin. Bunday natija sarmoyadorning olgan foydasi ham savdoga yo‘naltirilishi hisobiga yuzaga keladi. Tijorat banklar bilan islom moliyasi banklari o‘rtasidagi asosiy farqlar O‘zbekiston xalqaro islom akademiyasi, islom iqtisodiyoti va moliyasi mutaxassisi O‘ktamjon Amonov taqdim etgan ma’lumotlarga asoslanib, tijorat banklari va islom banklari o‘rtasidagi tafovutlar quyidagi jadvalda aks etadi.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Пользователь</cp:lastModifiedBy>
  <cp:revision>36</cp:revision>
  <dcterms:created xsi:type="dcterms:W3CDTF">2016-04-21T15:55:53Z</dcterms:created>
  <dcterms:modified xsi:type="dcterms:W3CDTF">2023-12-17T05:41:55Z</dcterms:modified>
</cp:coreProperties>
</file>