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784" r:id="rId3"/>
    <p:sldId id="745" r:id="rId4"/>
    <p:sldId id="779" r:id="rId5"/>
    <p:sldId id="786" r:id="rId6"/>
    <p:sldId id="788" r:id="rId7"/>
    <p:sldId id="778" r:id="rId8"/>
    <p:sldId id="777" r:id="rId9"/>
    <p:sldId id="780" r:id="rId10"/>
    <p:sldId id="789" r:id="rId11"/>
    <p:sldId id="773" r:id="rId12"/>
    <p:sldId id="790" r:id="rId13"/>
    <p:sldId id="792" r:id="rId14"/>
    <p:sldId id="794" r:id="rId15"/>
    <p:sldId id="795" r:id="rId16"/>
    <p:sldId id="774" r:id="rId17"/>
    <p:sldId id="781" r:id="rId18"/>
    <p:sldId id="797" r:id="rId19"/>
    <p:sldId id="798" r:id="rId20"/>
    <p:sldId id="799" r:id="rId21"/>
    <p:sldId id="8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55" d="100"/>
          <a:sy n="55" d="100"/>
        </p:scale>
        <p:origin x="1428" y="8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42CD7-B2D6-4CE8-BEC7-41DDCB2546FC}"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A7833-2ADE-4F79-8CAD-1E6DFA4AF436}" type="slidenum">
              <a:rPr lang="en-US" smtClean="0"/>
              <a:t>‹#›</a:t>
            </a:fld>
            <a:endParaRPr lang="en-US"/>
          </a:p>
        </p:txBody>
      </p:sp>
    </p:spTree>
    <p:extLst>
      <p:ext uri="{BB962C8B-B14F-4D97-AF65-F5344CB8AC3E}">
        <p14:creationId xmlns:p14="http://schemas.microsoft.com/office/powerpoint/2010/main" val="150803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10</a:t>
            </a:fld>
            <a:endParaRPr lang="en-US"/>
          </a:p>
        </p:txBody>
      </p:sp>
    </p:spTree>
    <p:extLst>
      <p:ext uri="{BB962C8B-B14F-4D97-AF65-F5344CB8AC3E}">
        <p14:creationId xmlns:p14="http://schemas.microsoft.com/office/powerpoint/2010/main" val="341098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11</a:t>
            </a:fld>
            <a:endParaRPr lang="en-US"/>
          </a:p>
        </p:txBody>
      </p:sp>
    </p:spTree>
    <p:extLst>
      <p:ext uri="{BB962C8B-B14F-4D97-AF65-F5344CB8AC3E}">
        <p14:creationId xmlns:p14="http://schemas.microsoft.com/office/powerpoint/2010/main" val="255048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12</a:t>
            </a:fld>
            <a:endParaRPr lang="en-US"/>
          </a:p>
        </p:txBody>
      </p:sp>
    </p:spTree>
    <p:extLst>
      <p:ext uri="{BB962C8B-B14F-4D97-AF65-F5344CB8AC3E}">
        <p14:creationId xmlns:p14="http://schemas.microsoft.com/office/powerpoint/2010/main" val="102808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13</a:t>
            </a:fld>
            <a:endParaRPr lang="en-US"/>
          </a:p>
        </p:txBody>
      </p:sp>
    </p:spTree>
    <p:extLst>
      <p:ext uri="{BB962C8B-B14F-4D97-AF65-F5344CB8AC3E}">
        <p14:creationId xmlns:p14="http://schemas.microsoft.com/office/powerpoint/2010/main" val="74450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14</a:t>
            </a:fld>
            <a:endParaRPr lang="en-US"/>
          </a:p>
        </p:txBody>
      </p:sp>
    </p:spTree>
    <p:extLst>
      <p:ext uri="{BB962C8B-B14F-4D97-AF65-F5344CB8AC3E}">
        <p14:creationId xmlns:p14="http://schemas.microsoft.com/office/powerpoint/2010/main" val="242173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16</a:t>
            </a:fld>
            <a:endParaRPr lang="en-US"/>
          </a:p>
        </p:txBody>
      </p:sp>
    </p:spTree>
    <p:extLst>
      <p:ext uri="{BB962C8B-B14F-4D97-AF65-F5344CB8AC3E}">
        <p14:creationId xmlns:p14="http://schemas.microsoft.com/office/powerpoint/2010/main" val="3306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3692-E627-FF5F-8E2A-D4F46B57D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C567D-C11E-7320-EA8D-9638896E6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EAA7F-4DD2-E939-982D-1A062BA73A0C}"/>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C576C665-C2A4-4380-E479-EEF48664C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38F6-CEE6-07B7-CB06-C2BA655D48BF}"/>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52240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597B-62A8-895D-23ED-2D945EA91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CDC917-441D-AE19-8251-CEDA08C6CA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53399-0599-73FB-A591-637F274FBB88}"/>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92F96394-3689-399A-31F5-7900347FB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EE4A1-1DAE-1CA7-67E2-130E377F9BAD}"/>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390368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0806C-99D9-AA51-A5D5-1FB1CC9F9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2E9F2C-74FD-0783-62A2-8B65B94A5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FF42D-6DC4-324A-7BF4-AFA1544D695B}"/>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26336727-9E28-187B-45B6-F08BE68A6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52382-27C7-3640-C244-99584C32D09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58923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6970-9569-5F20-C8A2-B13C1268D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2CBB0-7DCA-CBF5-7683-112797CC9B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13C28-BFA0-6020-145C-17E6F36515F7}"/>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DDD96CCA-8E2B-18D4-A1EC-3ADFAEDFA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F025F-DD6F-4B9E-F92A-FF275B11CB20}"/>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30579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694E-7C11-43E3-8B37-F515188BA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8683CB-0C12-C788-4698-A965E609A3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9163F-EE82-257F-F56C-20D1345C2561}"/>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B8A804FE-0B19-ABE8-E7E9-8E899E377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1F36E-AAC5-9362-98D8-9568E4DFCCE2}"/>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89296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AB84-6A74-FF7B-F82F-FBE8CC6D0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265B2-14FD-86EE-929D-19ADBFD81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40112-59B1-2700-6100-73FB59F10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5505A-0373-46D0-FBE0-C53643F63AFE}"/>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6" name="Footer Placeholder 5">
            <a:extLst>
              <a:ext uri="{FF2B5EF4-FFF2-40B4-BE49-F238E27FC236}">
                <a16:creationId xmlns:a16="http://schemas.microsoft.com/office/drawing/2014/main" id="{85091A18-90AB-72C7-A6BB-149505067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C2351-4879-CB01-82EC-91F2AD8CAE6E}"/>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71238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051D-BAD9-A874-6A62-84ECC1019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DE209-8B67-D8CB-4B3B-451BDB129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D2CCC-D688-0191-926C-EA1FE87BF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F2609-D8DC-51B5-2484-BDA65955C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DCF6D-F29D-7028-FA47-D72ACD61F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76D53-2DF7-42F6-40CA-781BE85CBCCA}"/>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8" name="Footer Placeholder 7">
            <a:extLst>
              <a:ext uri="{FF2B5EF4-FFF2-40B4-BE49-F238E27FC236}">
                <a16:creationId xmlns:a16="http://schemas.microsoft.com/office/drawing/2014/main" id="{E0853B72-86A8-8255-61E4-46C8957599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089A6-E7F4-9098-5B09-A1FAC137C72A}"/>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84318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42F-D295-EEF0-2723-E589EE4765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CD3FC-4BE1-9769-CC0D-EF2FC3A17C18}"/>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4" name="Footer Placeholder 3">
            <a:extLst>
              <a:ext uri="{FF2B5EF4-FFF2-40B4-BE49-F238E27FC236}">
                <a16:creationId xmlns:a16="http://schemas.microsoft.com/office/drawing/2014/main" id="{57CB4421-5810-D068-DA3B-D7B5D96EA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0C5A7D-A445-6B4D-B11B-F838DA4B404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2383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705D7-CB99-6010-9161-8CBE290D5E4E}"/>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3" name="Footer Placeholder 2">
            <a:extLst>
              <a:ext uri="{FF2B5EF4-FFF2-40B4-BE49-F238E27FC236}">
                <a16:creationId xmlns:a16="http://schemas.microsoft.com/office/drawing/2014/main" id="{68C9B995-227E-201F-FE52-3112929A08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B466AD-531E-F887-A7CA-4B56D3DA282F}"/>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46713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E61E-B7AE-740A-0A2B-F27ABFE23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F9931-D257-1ADE-CA8C-811569D40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1A77D-906B-959E-0C53-5B8E99AB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A823B-1A5B-9846-0D2E-BBDA0C894946}"/>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6" name="Footer Placeholder 5">
            <a:extLst>
              <a:ext uri="{FF2B5EF4-FFF2-40B4-BE49-F238E27FC236}">
                <a16:creationId xmlns:a16="http://schemas.microsoft.com/office/drawing/2014/main" id="{4620CE63-9AF6-E0CB-A452-F3201D863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F818-00D1-5B97-5EE4-EA6A5A88E34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332879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EF18-E168-1516-65A2-CBF131112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B9378-22B3-B79C-2CC1-604888958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C2153-4AFD-0646-8E0D-A85EBD39F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F66-BABB-7C6C-5116-3BD3DD8A3798}"/>
              </a:ext>
            </a:extLst>
          </p:cNvPr>
          <p:cNvSpPr>
            <a:spLocks noGrp="1"/>
          </p:cNvSpPr>
          <p:nvPr>
            <p:ph type="dt" sz="half" idx="10"/>
          </p:nvPr>
        </p:nvSpPr>
        <p:spPr/>
        <p:txBody>
          <a:bodyPr/>
          <a:lstStyle/>
          <a:p>
            <a:fld id="{F34E1088-1953-40FD-B272-FB01F138EB8C}" type="datetimeFigureOut">
              <a:rPr lang="en-US" smtClean="0"/>
              <a:t>8/27/2024</a:t>
            </a:fld>
            <a:endParaRPr lang="en-US"/>
          </a:p>
        </p:txBody>
      </p:sp>
      <p:sp>
        <p:nvSpPr>
          <p:cNvPr id="6" name="Footer Placeholder 5">
            <a:extLst>
              <a:ext uri="{FF2B5EF4-FFF2-40B4-BE49-F238E27FC236}">
                <a16:creationId xmlns:a16="http://schemas.microsoft.com/office/drawing/2014/main" id="{F63C618C-A0C0-E05B-6993-626F7A774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6444-4237-2F75-3AE2-A89BC465C389}"/>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29204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ADED2-AFD6-EF14-3C17-A33A4BB86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02915-DF7E-9AA2-BA87-8AFF8FF76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9E5A2-0A0B-83E5-C900-1B6C6A13C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4E1088-1953-40FD-B272-FB01F138EB8C}" type="datetimeFigureOut">
              <a:rPr lang="en-US" smtClean="0"/>
              <a:t>8/27/2024</a:t>
            </a:fld>
            <a:endParaRPr lang="en-US"/>
          </a:p>
        </p:txBody>
      </p:sp>
      <p:sp>
        <p:nvSpPr>
          <p:cNvPr id="5" name="Footer Placeholder 4">
            <a:extLst>
              <a:ext uri="{FF2B5EF4-FFF2-40B4-BE49-F238E27FC236}">
                <a16:creationId xmlns:a16="http://schemas.microsoft.com/office/drawing/2014/main" id="{3D48DA70-B631-DD58-3266-B655D67FE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E10E4A-F706-4A06-5A81-E2D208535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9077AB-AAFC-4290-8745-133D65C0F5FE}" type="slidenum">
              <a:rPr lang="en-US" smtClean="0"/>
              <a:t>‹#›</a:t>
            </a:fld>
            <a:endParaRPr lang="en-US"/>
          </a:p>
        </p:txBody>
      </p:sp>
    </p:spTree>
    <p:extLst>
      <p:ext uri="{BB962C8B-B14F-4D97-AF65-F5344CB8AC3E}">
        <p14:creationId xmlns:p14="http://schemas.microsoft.com/office/powerpoint/2010/main" val="384999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docs/en/i/7.1?topic=types-batch-jobs" TargetMode="External"/><Relationship Id="rId2" Type="http://schemas.openxmlformats.org/officeDocument/2006/relationships/hyperlink" Target="https://docs.icer.msu.edu/HPC_s_entire_layout_at_ICER/" TargetMode="External"/><Relationship Id="rId1" Type="http://schemas.openxmlformats.org/officeDocument/2006/relationships/slideLayout" Target="../slideLayouts/slideLayout2.xml"/><Relationship Id="rId6" Type="http://schemas.openxmlformats.org/officeDocument/2006/relationships/hyperlink" Target="https://docs.icer.msu.edu/Example_SLURM_scripts/" TargetMode="External"/><Relationship Id="rId5" Type="http://schemas.openxmlformats.org/officeDocument/2006/relationships/hyperlink" Target="https://docs.icer.msu.edu/List_of_Job_Specifications/" TargetMode="External"/><Relationship Id="rId4" Type="http://schemas.openxmlformats.org/officeDocument/2006/relationships/hyperlink" Target="https://docs.icer.msu.edu/SLURM_command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73DC-BDAC-36EF-88D7-DB3CF4EF8FEB}"/>
              </a:ext>
            </a:extLst>
          </p:cNvPr>
          <p:cNvSpPr>
            <a:spLocks noGrp="1"/>
          </p:cNvSpPr>
          <p:nvPr>
            <p:ph type="ctrTitle"/>
          </p:nvPr>
        </p:nvSpPr>
        <p:spPr/>
        <p:txBody>
          <a:bodyPr>
            <a:normAutofit/>
          </a:bodyPr>
          <a:lstStyle/>
          <a:p>
            <a:r>
              <a:rPr lang="en-US" dirty="0"/>
              <a:t>PLB 812</a:t>
            </a:r>
            <a:br>
              <a:rPr lang="en-US" dirty="0"/>
            </a:br>
            <a:r>
              <a:rPr lang="en-US" dirty="0"/>
              <a:t>Plant Genomics</a:t>
            </a:r>
          </a:p>
        </p:txBody>
      </p:sp>
      <p:sp>
        <p:nvSpPr>
          <p:cNvPr id="3" name="Subtitle 2">
            <a:extLst>
              <a:ext uri="{FF2B5EF4-FFF2-40B4-BE49-F238E27FC236}">
                <a16:creationId xmlns:a16="http://schemas.microsoft.com/office/drawing/2014/main" id="{4B1D384D-338B-CDC9-5254-C71F1B258B00}"/>
              </a:ext>
            </a:extLst>
          </p:cNvPr>
          <p:cNvSpPr>
            <a:spLocks noGrp="1"/>
          </p:cNvSpPr>
          <p:nvPr>
            <p:ph type="subTitle" idx="1"/>
          </p:nvPr>
        </p:nvSpPr>
        <p:spPr/>
        <p:txBody>
          <a:bodyPr>
            <a:normAutofit lnSpcReduction="10000"/>
          </a:bodyPr>
          <a:lstStyle/>
          <a:p>
            <a:r>
              <a:rPr lang="en-US" dirty="0"/>
              <a:t>8-28-24</a:t>
            </a:r>
          </a:p>
          <a:p>
            <a:r>
              <a:rPr lang="en-US" dirty="0"/>
              <a:t>Introduction to high performance computing and the MSU HPCC</a:t>
            </a:r>
          </a:p>
          <a:p>
            <a:endParaRPr lang="en-US" dirty="0"/>
          </a:p>
          <a:p>
            <a:r>
              <a:rPr lang="en-US" dirty="0"/>
              <a:t>Dr. Bob VanBuren</a:t>
            </a:r>
          </a:p>
        </p:txBody>
      </p:sp>
    </p:spTree>
    <p:extLst>
      <p:ext uri="{BB962C8B-B14F-4D97-AF65-F5344CB8AC3E}">
        <p14:creationId xmlns:p14="http://schemas.microsoft.com/office/powerpoint/2010/main" val="322916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Calibri" panose="020F0502020204030204" pitchFamily="34" charset="0"/>
                <a:ea typeface="Calibri" panose="020F0502020204030204" pitchFamily="34" charset="0"/>
                <a:cs typeface="Calibri" panose="020F0502020204030204" pitchFamily="34" charset="0"/>
              </a:rPr>
              <a:t>How do we communicate with the MSU HPCC?</a:t>
            </a:r>
          </a:p>
        </p:txBody>
      </p:sp>
      <p:pic>
        <p:nvPicPr>
          <p:cNvPr id="23554" name="Picture 2" descr="Diagram of the ICER HPCC layout. From left to right are the user's computer, the gateway nodes, the development nodes, and the compute nodes. These layers are connected by right-pointing arrows.">
            <a:extLst>
              <a:ext uri="{FF2B5EF4-FFF2-40B4-BE49-F238E27FC236}">
                <a16:creationId xmlns:a16="http://schemas.microsoft.com/office/drawing/2014/main" id="{081FF9ED-7947-D383-6D38-FF40492AA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595" y="798762"/>
            <a:ext cx="9478810" cy="543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7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a:t>
            </a:r>
          </a:p>
        </p:txBody>
      </p:sp>
      <p:sp>
        <p:nvSpPr>
          <p:cNvPr id="10" name="TextBox 9">
            <a:extLst>
              <a:ext uri="{FF2B5EF4-FFF2-40B4-BE49-F238E27FC236}">
                <a16:creationId xmlns:a16="http://schemas.microsoft.com/office/drawing/2014/main" id="{FE0D4295-AC98-61BD-E263-57750847B5FA}"/>
              </a:ext>
            </a:extLst>
          </p:cNvPr>
          <p:cNvSpPr txBox="1"/>
          <p:nvPr/>
        </p:nvSpPr>
        <p:spPr>
          <a:xfrm>
            <a:off x="39658" y="1011759"/>
            <a:ext cx="6915427" cy="1631216"/>
          </a:xfrm>
          <a:prstGeom prst="rect">
            <a:avLst/>
          </a:prstGeom>
          <a:noFill/>
        </p:spPr>
        <p:txBody>
          <a:bodyPr wrap="square">
            <a:spAutoFit/>
          </a:bodyPr>
          <a:lstStyle/>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The HPCC uses a Linux based operating system</a:t>
            </a:r>
          </a:p>
          <a:p>
            <a:pPr algn="l"/>
            <a:r>
              <a:rPr lang="en-US" sz="2000" dirty="0">
                <a:latin typeface="Calibri" panose="020F0502020204030204" pitchFamily="34" charset="0"/>
                <a:ea typeface="Calibri" panose="020F0502020204030204" pitchFamily="34" charset="0"/>
                <a:cs typeface="Calibri" panose="020F0502020204030204" pitchFamily="34" charset="0"/>
              </a:rPr>
              <a:t>Linux is an open-source operating system known for its stability and flexibility, widely used across servers, desktops, and embedded systems due to its robust security features and strong support for networking and development.</a:t>
            </a:r>
            <a:endPar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15CFBDFC-FBDA-5631-7637-7C9940025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021" y="840098"/>
            <a:ext cx="4961653" cy="26781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F99B627-40EF-4155-2DBD-CEBCBF9B1745}"/>
              </a:ext>
            </a:extLst>
          </p:cNvPr>
          <p:cNvPicPr>
            <a:picLocks noChangeAspect="1"/>
          </p:cNvPicPr>
          <p:nvPr/>
        </p:nvPicPr>
        <p:blipFill>
          <a:blip r:embed="rId5"/>
          <a:stretch>
            <a:fillRect/>
          </a:stretch>
        </p:blipFill>
        <p:spPr>
          <a:xfrm>
            <a:off x="7092716" y="3682319"/>
            <a:ext cx="4996958" cy="2495515"/>
          </a:xfrm>
          <a:prstGeom prst="rect">
            <a:avLst/>
          </a:prstGeom>
        </p:spPr>
      </p:pic>
      <p:sp>
        <p:nvSpPr>
          <p:cNvPr id="15" name="TextBox 14">
            <a:extLst>
              <a:ext uri="{FF2B5EF4-FFF2-40B4-BE49-F238E27FC236}">
                <a16:creationId xmlns:a16="http://schemas.microsoft.com/office/drawing/2014/main" id="{FD21D8A6-0EAA-DC04-9D5B-380CA438F76E}"/>
              </a:ext>
            </a:extLst>
          </p:cNvPr>
          <p:cNvSpPr txBox="1"/>
          <p:nvPr/>
        </p:nvSpPr>
        <p:spPr>
          <a:xfrm>
            <a:off x="102326" y="2897026"/>
            <a:ext cx="6156960" cy="1200329"/>
          </a:xfrm>
          <a:prstGeom prst="rect">
            <a:avLst/>
          </a:prstGeom>
          <a:noFill/>
        </p:spPr>
        <p:txBody>
          <a:bodyPr wrap="square">
            <a:spAutoFit/>
          </a:bodyPr>
          <a:lstStyle/>
          <a:p>
            <a:pPr algn="l"/>
            <a:r>
              <a:rPr lang="en-US" sz="1800" b="0" i="0" dirty="0">
                <a:solidFill>
                  <a:srgbClr val="15151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use the command line to interact with HPCC</a:t>
            </a:r>
          </a:p>
          <a:p>
            <a:pPr algn="l"/>
            <a:r>
              <a:rPr lang="en-US" sz="1800" b="0" i="0" dirty="0">
                <a:solidFill>
                  <a:srgbClr val="15151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command line is your direct access to a computer. It's where you ask software to perform hardware actions that point-and-click graphical user interfaces (GUIs) simply can't ask. </a:t>
            </a:r>
          </a:p>
        </p:txBody>
      </p:sp>
      <p:pic>
        <p:nvPicPr>
          <p:cNvPr id="19" name="Picture 18">
            <a:extLst>
              <a:ext uri="{FF2B5EF4-FFF2-40B4-BE49-F238E27FC236}">
                <a16:creationId xmlns:a16="http://schemas.microsoft.com/office/drawing/2014/main" id="{019EB07B-47BE-E5DC-4FFF-F7E431423C93}"/>
              </a:ext>
            </a:extLst>
          </p:cNvPr>
          <p:cNvPicPr>
            <a:picLocks noChangeAspect="1"/>
          </p:cNvPicPr>
          <p:nvPr/>
        </p:nvPicPr>
        <p:blipFill>
          <a:blip r:embed="rId6"/>
          <a:stretch>
            <a:fillRect/>
          </a:stretch>
        </p:blipFill>
        <p:spPr>
          <a:xfrm>
            <a:off x="102326" y="4170662"/>
            <a:ext cx="6837178" cy="1858219"/>
          </a:xfrm>
          <a:prstGeom prst="rect">
            <a:avLst/>
          </a:prstGeom>
        </p:spPr>
      </p:pic>
    </p:spTree>
    <p:extLst>
      <p:ext uri="{BB962C8B-B14F-4D97-AF65-F5344CB8AC3E}">
        <p14:creationId xmlns:p14="http://schemas.microsoft.com/office/powerpoint/2010/main" val="245912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 bash</a:t>
            </a:r>
          </a:p>
        </p:txBody>
      </p:sp>
      <p:sp>
        <p:nvSpPr>
          <p:cNvPr id="10" name="TextBox 9">
            <a:extLst>
              <a:ext uri="{FF2B5EF4-FFF2-40B4-BE49-F238E27FC236}">
                <a16:creationId xmlns:a16="http://schemas.microsoft.com/office/drawing/2014/main" id="{FE0D4295-AC98-61BD-E263-57750847B5FA}"/>
              </a:ext>
            </a:extLst>
          </p:cNvPr>
          <p:cNvSpPr txBox="1"/>
          <p:nvPr/>
        </p:nvSpPr>
        <p:spPr>
          <a:xfrm>
            <a:off x="97945" y="1130298"/>
            <a:ext cx="4332044" cy="4708981"/>
          </a:xfrm>
          <a:prstGeom prst="rect">
            <a:avLst/>
          </a:prstGeom>
          <a:noFill/>
        </p:spPr>
        <p:txBody>
          <a:bodyPr wrap="square">
            <a:spAutoFit/>
          </a:bodyPr>
          <a:lstStyle/>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We use the bash programing language for writing code and functions and for giving HPCC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comands</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p>
          <a:p>
            <a:pPr algn="l"/>
            <a:endPar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Bash stands for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Bourne</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Again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SHell</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is a command language interpreter that functions as both a scripting language and a command processor, widely used on Linux and UNIX systems. Bash is the default shell in most Linux distributions and macOS, providing powerful programming features like arrays, functions, and control-flow constructs, enabling users to execute and automate tasks efficiently.</a:t>
            </a:r>
          </a:p>
        </p:txBody>
      </p:sp>
      <p:pic>
        <p:nvPicPr>
          <p:cNvPr id="6147" name="Picture 3" descr="Top 50+ Linux Commands You MUST Know">
            <a:extLst>
              <a:ext uri="{FF2B5EF4-FFF2-40B4-BE49-F238E27FC236}">
                <a16:creationId xmlns:a16="http://schemas.microsoft.com/office/drawing/2014/main" id="{5860882F-7F85-F9F1-3F8F-EB355E36C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17" y="1272721"/>
            <a:ext cx="7659783" cy="43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 bash</a:t>
            </a:r>
          </a:p>
        </p:txBody>
      </p:sp>
      <p:sp>
        <p:nvSpPr>
          <p:cNvPr id="3" name="TextBox 2">
            <a:extLst>
              <a:ext uri="{FF2B5EF4-FFF2-40B4-BE49-F238E27FC236}">
                <a16:creationId xmlns:a16="http://schemas.microsoft.com/office/drawing/2014/main" id="{B1FFCD56-0279-7B1C-F2D1-CF9BCAAEAA1C}"/>
              </a:ext>
            </a:extLst>
          </p:cNvPr>
          <p:cNvSpPr txBox="1"/>
          <p:nvPr/>
        </p:nvSpPr>
        <p:spPr>
          <a:xfrm>
            <a:off x="39659" y="801444"/>
            <a:ext cx="12192000" cy="6032421"/>
          </a:xfrm>
          <a:prstGeom prst="rect">
            <a:avLst/>
          </a:prstGeom>
          <a:noFill/>
        </p:spPr>
        <p:txBody>
          <a:bodyPr wrap="square">
            <a:spAutoFit/>
          </a:bodyPr>
          <a:lstStyle/>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Bash allows for the following tasks: </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Command Execution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allows users to execute commands directly on the Unix/Linux system, interacting with the operating system and its files.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Scripting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is not just a shell but also a scripting language. You can write scripts to automate repetitive tasks, manage system operations, or even create complex programs.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Pipelining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supports the use of pipes (|), which allow you to use the output of one command as the input to another. This enables complex data processing workflows right from the command line.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Redirection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can redirect input and output streams, which means you can send the output of a command to a file, or read the input for a command from a file.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Job Control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provides job control, allowing users to start, stop, resume, and manage multiple jobs (processes) from a single command line (e.g.,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Environment Management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allows users to control the programming environment by setting environment variables which can influence the behavior of software on the system.</a:t>
            </a:r>
          </a:p>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Programming Constructs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includes programming features such as loops (for, while, until), conditionals (if, case), and arrays, which make it powerful enough to handle complex logic and data manipulation tasks.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Networking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Using tools available in Unix/Linux, Bash can facilitate simple network operations like downloading files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wget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curl), transferring files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scp</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rsync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checking network connections.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Interactive Use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is not only for scripting but also for interactive use. Users can manually enter commands, get immediate feedback, and work interactively with programs.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Text Processing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integrates well with Unix text processing tools like grep, sed, awk, and others, allowing users to perform sophisticated text analysis and file manipulations.</a:t>
            </a:r>
          </a:p>
        </p:txBody>
      </p:sp>
    </p:spTree>
    <p:extLst>
      <p:ext uri="{BB962C8B-B14F-4D97-AF65-F5344CB8AC3E}">
        <p14:creationId xmlns:p14="http://schemas.microsoft.com/office/powerpoint/2010/main" val="43811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Using command line to do things on HPCC</a:t>
            </a:r>
          </a:p>
        </p:txBody>
      </p:sp>
      <p:pic>
        <p:nvPicPr>
          <p:cNvPr id="4" name="Picture 3">
            <a:extLst>
              <a:ext uri="{FF2B5EF4-FFF2-40B4-BE49-F238E27FC236}">
                <a16:creationId xmlns:a16="http://schemas.microsoft.com/office/drawing/2014/main" id="{1A236A14-C1E1-A75F-3811-B3E66B751EFE}"/>
              </a:ext>
            </a:extLst>
          </p:cNvPr>
          <p:cNvPicPr>
            <a:picLocks noChangeAspect="1"/>
          </p:cNvPicPr>
          <p:nvPr/>
        </p:nvPicPr>
        <p:blipFill>
          <a:blip r:embed="rId3"/>
          <a:stretch>
            <a:fillRect/>
          </a:stretch>
        </p:blipFill>
        <p:spPr>
          <a:xfrm>
            <a:off x="1519854" y="912508"/>
            <a:ext cx="9152292" cy="5611899"/>
          </a:xfrm>
          <a:prstGeom prst="rect">
            <a:avLst/>
          </a:prstGeom>
        </p:spPr>
      </p:pic>
    </p:spTree>
    <p:extLst>
      <p:ext uri="{BB962C8B-B14F-4D97-AF65-F5344CB8AC3E}">
        <p14:creationId xmlns:p14="http://schemas.microsoft.com/office/powerpoint/2010/main" val="133151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How do we access the HPCC? </a:t>
            </a:r>
          </a:p>
        </p:txBody>
      </p:sp>
      <p:sp>
        <p:nvSpPr>
          <p:cNvPr id="5" name="TextBox 4">
            <a:extLst>
              <a:ext uri="{FF2B5EF4-FFF2-40B4-BE49-F238E27FC236}">
                <a16:creationId xmlns:a16="http://schemas.microsoft.com/office/drawing/2014/main" id="{7BBC22A0-939F-8A11-E900-C0312B4545E8}"/>
              </a:ext>
            </a:extLst>
          </p:cNvPr>
          <p:cNvSpPr txBox="1"/>
          <p:nvPr/>
        </p:nvSpPr>
        <p:spPr>
          <a:xfrm>
            <a:off x="29339" y="902885"/>
            <a:ext cx="11875278" cy="1200329"/>
          </a:xfrm>
          <a:prstGeom prst="rect">
            <a:avLst/>
          </a:prstGeom>
          <a:noFill/>
        </p:spPr>
        <p:txBody>
          <a:bodyPr wrap="square">
            <a:spAutoFit/>
          </a:bodyPr>
          <a:lstStyle/>
          <a:p>
            <a:pPr lvl="1" algn="l">
              <a:spcBef>
                <a:spcPts val="356"/>
              </a:spcBef>
              <a:buNone/>
            </a:pPr>
            <a:r>
              <a:rPr lang="en-US" sz="2400" dirty="0">
                <a:solidFill>
                  <a:srgbClr val="000000">
                    <a:alpha val="80000"/>
                  </a:srgbClr>
                </a:solidFill>
                <a:latin typeface="Calibri" panose="020F0502020204030204" pitchFamily="34" charset="0"/>
                <a:ea typeface="Calibri" panose="020F0502020204030204" pitchFamily="34" charset="0"/>
                <a:cs typeface="Calibri" panose="020F0502020204030204" pitchFamily="34" charset="0"/>
              </a:rPr>
              <a:t>We can use a terminal to access the HPCC, through ssh. </a:t>
            </a:r>
            <a:r>
              <a:rPr lang="en-US" sz="2400" dirty="0"/>
              <a:t>SSH stands for Secure Shell. It is a cryptographic network protocol used primarily for accessing remote servers securely over an unsecured network. </a:t>
            </a:r>
            <a:endParaRPr lang="en-US" sz="2400" dirty="0">
              <a:solidFill>
                <a:srgbClr val="000000">
                  <a:alpha val="8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8D4CD9F-7C4D-590C-3AC5-47FA2AD3769D}"/>
              </a:ext>
            </a:extLst>
          </p:cNvPr>
          <p:cNvSpPr txBox="1"/>
          <p:nvPr/>
        </p:nvSpPr>
        <p:spPr>
          <a:xfrm>
            <a:off x="0" y="2103214"/>
            <a:ext cx="5677989" cy="923330"/>
          </a:xfrm>
          <a:prstGeom prst="rect">
            <a:avLst/>
          </a:prstGeom>
          <a:noFill/>
        </p:spPr>
        <p:txBody>
          <a:bodyPr wrap="square">
            <a:spAutoFit/>
          </a:bodyPr>
          <a:lstStyle/>
          <a:p>
            <a:pPr algn="ctr"/>
            <a:r>
              <a:rPr lang="en-US" sz="1800" dirty="0"/>
              <a:t>For Mac and Linux operating systems, a terminal is installed </a:t>
            </a:r>
            <a:r>
              <a:rPr lang="en-US" dirty="0"/>
              <a:t>by default</a:t>
            </a:r>
            <a:r>
              <a:rPr lang="en-US" sz="1800" dirty="0"/>
              <a:t>. For a Windows system, you need to download a GUI </a:t>
            </a:r>
            <a:r>
              <a:rPr lang="en-US" dirty="0"/>
              <a:t>terminal </a:t>
            </a:r>
            <a:r>
              <a:rPr lang="en-US" sz="1800" dirty="0"/>
              <a:t>such as putty. </a:t>
            </a:r>
            <a:endParaRPr lang="en-US" dirty="0"/>
          </a:p>
        </p:txBody>
      </p:sp>
      <p:pic>
        <p:nvPicPr>
          <p:cNvPr id="11" name="Picture 10">
            <a:extLst>
              <a:ext uri="{FF2B5EF4-FFF2-40B4-BE49-F238E27FC236}">
                <a16:creationId xmlns:a16="http://schemas.microsoft.com/office/drawing/2014/main" id="{DF38EB49-9C8D-939A-CA2D-01898229996B}"/>
              </a:ext>
            </a:extLst>
          </p:cNvPr>
          <p:cNvPicPr>
            <a:picLocks noChangeAspect="1"/>
          </p:cNvPicPr>
          <p:nvPr/>
        </p:nvPicPr>
        <p:blipFill>
          <a:blip r:embed="rId2"/>
          <a:stretch>
            <a:fillRect/>
          </a:stretch>
        </p:blipFill>
        <p:spPr>
          <a:xfrm>
            <a:off x="1206786" y="3122328"/>
            <a:ext cx="3816377" cy="3634231"/>
          </a:xfrm>
          <a:prstGeom prst="rect">
            <a:avLst/>
          </a:prstGeom>
        </p:spPr>
      </p:pic>
      <p:sp>
        <p:nvSpPr>
          <p:cNvPr id="12" name="TextBox 11">
            <a:extLst>
              <a:ext uri="{FF2B5EF4-FFF2-40B4-BE49-F238E27FC236}">
                <a16:creationId xmlns:a16="http://schemas.microsoft.com/office/drawing/2014/main" id="{1AFF6272-5D51-6F0B-7DCF-2E930AF20AA7}"/>
              </a:ext>
            </a:extLst>
          </p:cNvPr>
          <p:cNvSpPr txBox="1"/>
          <p:nvPr/>
        </p:nvSpPr>
        <p:spPr>
          <a:xfrm>
            <a:off x="6255967" y="2103214"/>
            <a:ext cx="5677989" cy="923330"/>
          </a:xfrm>
          <a:prstGeom prst="rect">
            <a:avLst/>
          </a:prstGeom>
          <a:noFill/>
        </p:spPr>
        <p:txBody>
          <a:bodyPr wrap="square">
            <a:spAutoFit/>
          </a:bodyPr>
          <a:lstStyle/>
          <a:p>
            <a:pPr algn="ctr"/>
            <a:r>
              <a:rPr lang="en-US" sz="1800" dirty="0"/>
              <a:t>We can also use the GUI OnDemand to access HPCC, submit jobs, look at files, and launch various other applications such as R studio, </a:t>
            </a:r>
            <a:r>
              <a:rPr lang="en-US" sz="1800" dirty="0" err="1"/>
              <a:t>Jupyter</a:t>
            </a:r>
            <a:r>
              <a:rPr lang="en-US" sz="1800" dirty="0"/>
              <a:t>, whatever!</a:t>
            </a:r>
            <a:endParaRPr lang="en-US" dirty="0"/>
          </a:p>
        </p:txBody>
      </p:sp>
      <p:pic>
        <p:nvPicPr>
          <p:cNvPr id="14" name="Picture 13">
            <a:extLst>
              <a:ext uri="{FF2B5EF4-FFF2-40B4-BE49-F238E27FC236}">
                <a16:creationId xmlns:a16="http://schemas.microsoft.com/office/drawing/2014/main" id="{4123F77D-CEF3-FEDB-508A-1832FA0CEBA2}"/>
              </a:ext>
            </a:extLst>
          </p:cNvPr>
          <p:cNvPicPr>
            <a:picLocks noChangeAspect="1"/>
          </p:cNvPicPr>
          <p:nvPr/>
        </p:nvPicPr>
        <p:blipFill>
          <a:blip r:embed="rId3"/>
          <a:stretch>
            <a:fillRect/>
          </a:stretch>
        </p:blipFill>
        <p:spPr>
          <a:xfrm>
            <a:off x="6001813" y="3244037"/>
            <a:ext cx="5805311" cy="3303944"/>
          </a:xfrm>
          <a:prstGeom prst="rect">
            <a:avLst/>
          </a:prstGeom>
        </p:spPr>
      </p:pic>
    </p:spTree>
    <p:extLst>
      <p:ext uri="{BB962C8B-B14F-4D97-AF65-F5344CB8AC3E}">
        <p14:creationId xmlns:p14="http://schemas.microsoft.com/office/powerpoint/2010/main" val="51557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What is the system architecture of HPCC? </a:t>
            </a:r>
          </a:p>
        </p:txBody>
      </p:sp>
      <p:sp>
        <p:nvSpPr>
          <p:cNvPr id="10" name="TextBox 9">
            <a:extLst>
              <a:ext uri="{FF2B5EF4-FFF2-40B4-BE49-F238E27FC236}">
                <a16:creationId xmlns:a16="http://schemas.microsoft.com/office/drawing/2014/main" id="{ABFD252A-AF2B-52C6-E62C-CE06EAC826DB}"/>
              </a:ext>
            </a:extLst>
          </p:cNvPr>
          <p:cNvSpPr txBox="1"/>
          <p:nvPr/>
        </p:nvSpPr>
        <p:spPr>
          <a:xfrm>
            <a:off x="39659" y="1376210"/>
            <a:ext cx="12192000" cy="4324261"/>
          </a:xfrm>
          <a:prstGeom prst="rect">
            <a:avLst/>
          </a:prstGeom>
          <a:noFill/>
        </p:spPr>
        <p:txBody>
          <a:bodyPr wrap="square">
            <a:spAutoFit/>
          </a:bodyPr>
          <a:lstStyle/>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File Storage Types in HPCC for This Course: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Home Space: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Upon logging into HPCC, you'll start in your /home/$USER directory. Use the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pwd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command to confirm your location. Each user receives a personal home space with a default storage limit of 50 GB, expandable to 1 TB and up to 1 million files, accessible only to you.</a:t>
            </a:r>
          </a:p>
          <a:p>
            <a:pPr marL="0" marR="0">
              <a:spcBef>
                <a:spcPts val="0"/>
              </a:spcBef>
              <a:spcAft>
                <a:spcPts val="600"/>
              </a:spcAft>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Research Space: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You will have access to the shared research space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/research/PLB812_FS24_S001</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for this course, and possibly additional spaces for specific labs. These spaces are visible to all associated users, with permissions varying to include read, write, or execute access, ensuring controlled sharing and protection of files.</a:t>
            </a:r>
          </a:p>
          <a:p>
            <a:pPr marL="0" marR="0">
              <a:spcBef>
                <a:spcPts val="0"/>
              </a:spcBef>
              <a:spcAft>
                <a:spcPts val="6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Scratch File Systems: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HPCC offers "scratch" space for temporary data during computations, not suitable for long-term storage. Data in scratch spaces are automatically deleted after 45 days of inactivity. Use scratch for tasks that generate large intermediate files like genome assembly, but always transfer valuable data to your home or research space to avoid data loss. </a:t>
            </a:r>
            <a:r>
              <a:rPr lang="en-US" sz="1600" dirty="0"/>
              <a:t>You can use scratch for this course, but remember to move any important files to your home or research space or THEY WILL BE LOST TO THE VOID FOREVER.</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These storage options are designed to support various aspects of our course, from secure personal storage to collaborative research environments and temporary computational workspaces.</a:t>
            </a:r>
          </a:p>
        </p:txBody>
      </p:sp>
    </p:spTree>
    <p:extLst>
      <p:ext uri="{BB962C8B-B14F-4D97-AF65-F5344CB8AC3E}">
        <p14:creationId xmlns:p14="http://schemas.microsoft.com/office/powerpoint/2010/main" val="277665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SLURM Job scheduler at HPCC</a:t>
            </a:r>
          </a:p>
        </p:txBody>
      </p:sp>
      <p:sp>
        <p:nvSpPr>
          <p:cNvPr id="9" name="TextBox 8">
            <a:extLst>
              <a:ext uri="{FF2B5EF4-FFF2-40B4-BE49-F238E27FC236}">
                <a16:creationId xmlns:a16="http://schemas.microsoft.com/office/drawing/2014/main" id="{DE8E840A-B6D7-36AD-2DF6-F7D3AC7FF92C}"/>
              </a:ext>
            </a:extLst>
          </p:cNvPr>
          <p:cNvSpPr txBox="1"/>
          <p:nvPr/>
        </p:nvSpPr>
        <p:spPr>
          <a:xfrm>
            <a:off x="725298" y="2350872"/>
            <a:ext cx="10763795" cy="3785652"/>
          </a:xfrm>
          <a:prstGeom prst="rect">
            <a:avLst/>
          </a:prstGeom>
          <a:noFill/>
        </p:spPr>
        <p:txBody>
          <a:bodyPr wrap="square">
            <a:spAutoFit/>
          </a:bodyPr>
          <a:lstStyle/>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Most of the HPCC's resources are in the form of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rPr>
              <a:t>compute nodes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These compute nodes are accessed by running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batch jobs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The HPCC uses SLURM (Simple Linux Utility for Resource Management) to manage compute node resources. SLURM is an open-source, fault-tolerant, and highly scalable scheduling system. It has been employed by a large number of national and international computing centers.</a:t>
            </a:r>
          </a:p>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Users can submit batch jobs to the SLURM scheduler from the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rPr>
              <a:t>command line</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Job requests include a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5"/>
              </a:rPr>
              <a:t>specification of desired resources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as well as the commands necessary for your program(s) to run. These job requests can either be in a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6"/>
              </a:rPr>
              <a:t>job script</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or entered on the command line.</a:t>
            </a:r>
          </a:p>
        </p:txBody>
      </p:sp>
      <p:sp>
        <p:nvSpPr>
          <p:cNvPr id="10" name="TextBox 9">
            <a:extLst>
              <a:ext uri="{FF2B5EF4-FFF2-40B4-BE49-F238E27FC236}">
                <a16:creationId xmlns:a16="http://schemas.microsoft.com/office/drawing/2014/main" id="{35EF1724-449E-A78E-9FB7-4E6C98328F9D}"/>
              </a:ext>
            </a:extLst>
          </p:cNvPr>
          <p:cNvSpPr txBox="1"/>
          <p:nvPr/>
        </p:nvSpPr>
        <p:spPr>
          <a:xfrm>
            <a:off x="424853" y="1205696"/>
            <a:ext cx="10763795" cy="830997"/>
          </a:xfrm>
          <a:prstGeom prst="rect">
            <a:avLst/>
          </a:prstGeom>
          <a:noFill/>
        </p:spPr>
        <p:txBody>
          <a:bodyPr wrap="square">
            <a:spAutoFit/>
          </a:bodyPr>
          <a:lstStyle/>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~1,500 people use the HPCC daily. Resources need to be distributed fairly. </a:t>
            </a:r>
            <a:r>
              <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rPr>
              <a:t>We can use a job scheduler and queuing system to optimize performance. </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0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SLURM commands</a:t>
            </a:r>
          </a:p>
        </p:txBody>
      </p:sp>
      <p:pic>
        <p:nvPicPr>
          <p:cNvPr id="2" name="Picture 1">
            <a:extLst>
              <a:ext uri="{FF2B5EF4-FFF2-40B4-BE49-F238E27FC236}">
                <a16:creationId xmlns:a16="http://schemas.microsoft.com/office/drawing/2014/main" id="{2C03FB9B-EB94-9A4C-F6A2-9E374333AA3E}"/>
              </a:ext>
            </a:extLst>
          </p:cNvPr>
          <p:cNvPicPr>
            <a:picLocks noChangeAspect="1"/>
          </p:cNvPicPr>
          <p:nvPr/>
        </p:nvPicPr>
        <p:blipFill>
          <a:blip r:embed="rId2"/>
          <a:stretch>
            <a:fillRect/>
          </a:stretch>
        </p:blipFill>
        <p:spPr>
          <a:xfrm>
            <a:off x="2063902" y="1219726"/>
            <a:ext cx="7924858" cy="5219738"/>
          </a:xfrm>
          <a:prstGeom prst="rect">
            <a:avLst/>
          </a:prstGeom>
        </p:spPr>
      </p:pic>
    </p:spTree>
    <p:extLst>
      <p:ext uri="{BB962C8B-B14F-4D97-AF65-F5344CB8AC3E}">
        <p14:creationId xmlns:p14="http://schemas.microsoft.com/office/powerpoint/2010/main" val="18033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Example SLURM submission script</a:t>
            </a:r>
          </a:p>
        </p:txBody>
      </p:sp>
      <p:pic>
        <p:nvPicPr>
          <p:cNvPr id="5" name="Picture 4">
            <a:extLst>
              <a:ext uri="{FF2B5EF4-FFF2-40B4-BE49-F238E27FC236}">
                <a16:creationId xmlns:a16="http://schemas.microsoft.com/office/drawing/2014/main" id="{798D0A10-BE59-70A0-3447-688EDE7BE0DC}"/>
              </a:ext>
            </a:extLst>
          </p:cNvPr>
          <p:cNvPicPr>
            <a:picLocks noChangeAspect="1"/>
          </p:cNvPicPr>
          <p:nvPr/>
        </p:nvPicPr>
        <p:blipFill>
          <a:blip r:embed="rId2"/>
          <a:stretch>
            <a:fillRect/>
          </a:stretch>
        </p:blipFill>
        <p:spPr>
          <a:xfrm>
            <a:off x="2970121" y="1048090"/>
            <a:ext cx="6083422" cy="5708469"/>
          </a:xfrm>
          <a:prstGeom prst="rect">
            <a:avLst/>
          </a:prstGeom>
        </p:spPr>
      </p:pic>
    </p:spTree>
    <p:extLst>
      <p:ext uri="{BB962C8B-B14F-4D97-AF65-F5344CB8AC3E}">
        <p14:creationId xmlns:p14="http://schemas.microsoft.com/office/powerpoint/2010/main" val="25240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D49D8-E59A-3F29-EAB2-C4D0B730AD4F}"/>
              </a:ext>
            </a:extLst>
          </p:cNvPr>
          <p:cNvSpPr>
            <a:spLocks noGrp="1"/>
          </p:cNvSpPr>
          <p:nvPr>
            <p:ph idx="1"/>
          </p:nvPr>
        </p:nvSpPr>
        <p:spPr>
          <a:xfrm>
            <a:off x="1461451" y="1269605"/>
            <a:ext cx="9040702" cy="559196"/>
          </a:xfrm>
        </p:spPr>
        <p:txBody>
          <a:bodyPr>
            <a:noAutofit/>
          </a:bodyPr>
          <a:lstStyle/>
          <a:p>
            <a:pPr marL="0" marR="0" indent="0">
              <a:spcBef>
                <a:spcPts val="1010"/>
              </a:spcBef>
              <a:spcAft>
                <a:spcPts val="0"/>
              </a:spcAft>
              <a:buNone/>
            </a:pPr>
            <a:r>
              <a:rPr lang="en-US" kern="0" dirty="0">
                <a:latin typeface="Calibri" panose="020F0502020204030204" pitchFamily="34" charset="0"/>
                <a:ea typeface="Calibri" panose="020F0502020204030204" pitchFamily="34" charset="0"/>
              </a:rPr>
              <a:t>It’s pretty easy to align one sequence (read) to the genome</a:t>
            </a:r>
            <a:endParaRPr lang="en-US" kern="0" dirty="0">
              <a:effectLst/>
              <a:latin typeface="Calibri" panose="020F0502020204030204" pitchFamily="34" charset="0"/>
            </a:endParaRPr>
          </a:p>
        </p:txBody>
      </p:sp>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sz="2800" dirty="0">
                <a:solidFill>
                  <a:schemeClr val="bg1"/>
                </a:solidFill>
                <a:latin typeface="Montserrat" panose="00000500000000000000" pitchFamily="2" charset="0"/>
                <a:ea typeface="宋体" panose="02010600030101010101" pitchFamily="2" charset="-122"/>
                <a:cs typeface="Tahoma" panose="020B0604030504040204" pitchFamily="34" charset="0"/>
              </a:rPr>
              <a:t>Why can’t we use our laptops to do everything in bioinformatics?</a:t>
            </a:r>
          </a:p>
        </p:txBody>
      </p:sp>
      <p:sp>
        <p:nvSpPr>
          <p:cNvPr id="2" name="Content Placeholder 2">
            <a:extLst>
              <a:ext uri="{FF2B5EF4-FFF2-40B4-BE49-F238E27FC236}">
                <a16:creationId xmlns:a16="http://schemas.microsoft.com/office/drawing/2014/main" id="{7D94F362-BF69-37A5-3ED0-D043969245C7}"/>
              </a:ext>
            </a:extLst>
          </p:cNvPr>
          <p:cNvSpPr txBox="1">
            <a:spLocks/>
          </p:cNvSpPr>
          <p:nvPr/>
        </p:nvSpPr>
        <p:spPr>
          <a:xfrm>
            <a:off x="1902962" y="6081411"/>
            <a:ext cx="9040702" cy="5591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10"/>
              </a:spcBef>
              <a:buFont typeface="Arial" panose="020B0604020202020204" pitchFamily="34" charset="0"/>
              <a:buNone/>
            </a:pPr>
            <a:r>
              <a:rPr lang="en-US" kern="0" dirty="0">
                <a:latin typeface="Calibri" panose="020F0502020204030204" pitchFamily="34" charset="0"/>
                <a:ea typeface="Calibri" panose="020F0502020204030204" pitchFamily="34" charset="0"/>
              </a:rPr>
              <a:t>What if we need to align 400 million reads/sequences?</a:t>
            </a:r>
            <a:endParaRPr lang="en-US" kern="0" dirty="0">
              <a:latin typeface="Calibri" panose="020F0502020204030204" pitchFamily="34" charset="0"/>
            </a:endParaRPr>
          </a:p>
        </p:txBody>
      </p:sp>
      <p:cxnSp>
        <p:nvCxnSpPr>
          <p:cNvPr id="5" name="Straight Connector 4">
            <a:extLst>
              <a:ext uri="{FF2B5EF4-FFF2-40B4-BE49-F238E27FC236}">
                <a16:creationId xmlns:a16="http://schemas.microsoft.com/office/drawing/2014/main" id="{887BFFC7-F13E-4B55-B589-0C7CE733213D}"/>
              </a:ext>
            </a:extLst>
          </p:cNvPr>
          <p:cNvCxnSpPr/>
          <p:nvPr/>
        </p:nvCxnSpPr>
        <p:spPr>
          <a:xfrm>
            <a:off x="4067735" y="2454088"/>
            <a:ext cx="598394"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F8599C6-2692-2AE6-7BBC-54CC4B95D0C1}"/>
              </a:ext>
            </a:extLst>
          </p:cNvPr>
          <p:cNvSpPr/>
          <p:nvPr/>
        </p:nvSpPr>
        <p:spPr>
          <a:xfrm>
            <a:off x="880782" y="3558436"/>
            <a:ext cx="10428194" cy="174794"/>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953D6B8-93CB-B7A2-7583-5050AE14BA96}"/>
              </a:ext>
            </a:extLst>
          </p:cNvPr>
          <p:cNvSpPr txBox="1"/>
          <p:nvPr/>
        </p:nvSpPr>
        <p:spPr>
          <a:xfrm>
            <a:off x="5883088" y="2568388"/>
            <a:ext cx="2276714" cy="369332"/>
          </a:xfrm>
          <a:prstGeom prst="rect">
            <a:avLst/>
          </a:prstGeom>
          <a:noFill/>
        </p:spPr>
        <p:txBody>
          <a:bodyPr wrap="none" rtlCol="0">
            <a:spAutoFit/>
          </a:bodyPr>
          <a:lstStyle/>
          <a:p>
            <a:r>
              <a:rPr lang="en-US" dirty="0"/>
              <a:t>This read aligns here!</a:t>
            </a:r>
          </a:p>
        </p:txBody>
      </p:sp>
      <p:cxnSp>
        <p:nvCxnSpPr>
          <p:cNvPr id="11" name="Straight Arrow Connector 10">
            <a:extLst>
              <a:ext uri="{FF2B5EF4-FFF2-40B4-BE49-F238E27FC236}">
                <a16:creationId xmlns:a16="http://schemas.microsoft.com/office/drawing/2014/main" id="{91A1553B-39BD-B996-0D4C-F995B5306A80}"/>
              </a:ext>
            </a:extLst>
          </p:cNvPr>
          <p:cNvCxnSpPr/>
          <p:nvPr/>
        </p:nvCxnSpPr>
        <p:spPr>
          <a:xfrm>
            <a:off x="4477871" y="2628900"/>
            <a:ext cx="1741394" cy="8001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3F2D962-E7CE-C1F8-62B2-FB85277153EB}"/>
              </a:ext>
            </a:extLst>
          </p:cNvPr>
          <p:cNvSpPr txBox="1"/>
          <p:nvPr/>
        </p:nvSpPr>
        <p:spPr>
          <a:xfrm>
            <a:off x="4726457" y="3832871"/>
            <a:ext cx="2313262" cy="369332"/>
          </a:xfrm>
          <a:prstGeom prst="rect">
            <a:avLst/>
          </a:prstGeom>
          <a:noFill/>
        </p:spPr>
        <p:txBody>
          <a:bodyPr wrap="none" rtlCol="0">
            <a:spAutoFit/>
          </a:bodyPr>
          <a:lstStyle/>
          <a:p>
            <a:r>
              <a:rPr lang="en-US" dirty="0"/>
              <a:t>Your favorite genome </a:t>
            </a:r>
          </a:p>
        </p:txBody>
      </p:sp>
      <p:cxnSp>
        <p:nvCxnSpPr>
          <p:cNvPr id="14" name="Straight Arrow Connector 13">
            <a:extLst>
              <a:ext uri="{FF2B5EF4-FFF2-40B4-BE49-F238E27FC236}">
                <a16:creationId xmlns:a16="http://schemas.microsoft.com/office/drawing/2014/main" id="{3D82BFD6-7162-1E57-1506-187F4431FEA2}"/>
              </a:ext>
            </a:extLst>
          </p:cNvPr>
          <p:cNvCxnSpPr/>
          <p:nvPr/>
        </p:nvCxnSpPr>
        <p:spPr>
          <a:xfrm>
            <a:off x="4477871" y="2606411"/>
            <a:ext cx="1741394" cy="8001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10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Looking forward</a:t>
            </a:r>
          </a:p>
        </p:txBody>
      </p:sp>
      <p:pic>
        <p:nvPicPr>
          <p:cNvPr id="3" name="Picture 2">
            <a:extLst>
              <a:ext uri="{FF2B5EF4-FFF2-40B4-BE49-F238E27FC236}">
                <a16:creationId xmlns:a16="http://schemas.microsoft.com/office/drawing/2014/main" id="{088E8F5A-E993-AF99-2213-E08B95B8AC35}"/>
              </a:ext>
            </a:extLst>
          </p:cNvPr>
          <p:cNvPicPr>
            <a:picLocks noChangeAspect="1"/>
          </p:cNvPicPr>
          <p:nvPr/>
        </p:nvPicPr>
        <p:blipFill>
          <a:blip r:embed="rId2"/>
          <a:stretch>
            <a:fillRect/>
          </a:stretch>
        </p:blipFill>
        <p:spPr>
          <a:xfrm>
            <a:off x="438522" y="1835732"/>
            <a:ext cx="11337347" cy="3938051"/>
          </a:xfrm>
          <a:prstGeom prst="rect">
            <a:avLst/>
          </a:prstGeom>
        </p:spPr>
      </p:pic>
    </p:spTree>
    <p:extLst>
      <p:ext uri="{BB962C8B-B14F-4D97-AF65-F5344CB8AC3E}">
        <p14:creationId xmlns:p14="http://schemas.microsoft.com/office/powerpoint/2010/main" val="2578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Let’s see if everyone can access OnDemand!</a:t>
            </a:r>
          </a:p>
        </p:txBody>
      </p:sp>
      <p:sp>
        <p:nvSpPr>
          <p:cNvPr id="3" name="TextBox 2">
            <a:extLst>
              <a:ext uri="{FF2B5EF4-FFF2-40B4-BE49-F238E27FC236}">
                <a16:creationId xmlns:a16="http://schemas.microsoft.com/office/drawing/2014/main" id="{083B8102-083B-BE55-41BA-13A14D200363}"/>
              </a:ext>
            </a:extLst>
          </p:cNvPr>
          <p:cNvSpPr txBox="1"/>
          <p:nvPr/>
        </p:nvSpPr>
        <p:spPr>
          <a:xfrm>
            <a:off x="3048000" y="3246511"/>
            <a:ext cx="6096000" cy="369332"/>
          </a:xfrm>
          <a:prstGeom prst="rect">
            <a:avLst/>
          </a:prstGeom>
          <a:noFill/>
        </p:spPr>
        <p:txBody>
          <a:bodyPr wrap="square">
            <a:spAutoFit/>
          </a:bodyPr>
          <a:lstStyle/>
          <a:p>
            <a:r>
              <a:rPr lang="en-US" dirty="0"/>
              <a:t>https://ondemand.hpcc.msu.edu/</a:t>
            </a:r>
          </a:p>
        </p:txBody>
      </p:sp>
    </p:spTree>
    <p:extLst>
      <p:ext uri="{BB962C8B-B14F-4D97-AF65-F5344CB8AC3E}">
        <p14:creationId xmlns:p14="http://schemas.microsoft.com/office/powerpoint/2010/main" val="297740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D49D8-E59A-3F29-EAB2-C4D0B730AD4F}"/>
              </a:ext>
            </a:extLst>
          </p:cNvPr>
          <p:cNvSpPr>
            <a:spLocks noGrp="1"/>
          </p:cNvSpPr>
          <p:nvPr>
            <p:ph idx="1"/>
          </p:nvPr>
        </p:nvSpPr>
        <p:spPr>
          <a:xfrm>
            <a:off x="29339" y="1309945"/>
            <a:ext cx="12192000" cy="5446613"/>
          </a:xfrm>
        </p:spPr>
        <p:txBody>
          <a:bodyPr>
            <a:noAutofit/>
          </a:bodyPr>
          <a:lstStyle/>
          <a:p>
            <a:pPr marL="0" marR="0" indent="0">
              <a:spcBef>
                <a:spcPts val="1010"/>
              </a:spcBef>
              <a:spcAft>
                <a:spcPts val="0"/>
              </a:spcAft>
              <a:buNone/>
            </a:pPr>
            <a:r>
              <a:rPr lang="en-US" b="1" dirty="0">
                <a:effectLst/>
                <a:latin typeface="Calibri" panose="020F0502020204030204" pitchFamily="34" charset="0"/>
                <a:ea typeface="Calibri" panose="020F0502020204030204" pitchFamily="34" charset="0"/>
              </a:rPr>
              <a:t>Learning objectives:</a:t>
            </a: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Develop a basic understanding of high-performance computing including the advantages and challenges over working locally on your computer</a:t>
            </a:r>
            <a:endParaRPr lang="en-US"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Understand the general architecture of the MSU HPCC and what terms like node, core, processor, or thread mea</a:t>
            </a:r>
            <a:r>
              <a:rPr lang="en-US" dirty="0">
                <a:latin typeface="Calibri" panose="020F0502020204030204" pitchFamily="34" charset="0"/>
                <a:ea typeface="Calibri" panose="020F0502020204030204" pitchFamily="34" charset="0"/>
              </a:rPr>
              <a:t>n</a:t>
            </a:r>
            <a:endParaRPr lang="en-US" dirty="0">
              <a:effectLst/>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Introduce Linux command line and the bash programing language</a:t>
            </a: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Discuss file storage, directories, and permissions</a:t>
            </a:r>
            <a:endParaRPr lang="en-US"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latin typeface="Calibri" panose="020F0502020204030204" pitchFamily="34" charset="0"/>
                <a:ea typeface="Calibri" panose="020F0502020204030204" pitchFamily="34" charset="0"/>
              </a:rPr>
              <a:t>Understand the queuing system and how SLURM works</a:t>
            </a:r>
            <a:endParaRPr lang="en-US" kern="0"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kern="0" dirty="0">
                <a:effectLst/>
                <a:latin typeface="Calibri" panose="020F0502020204030204" pitchFamily="34" charset="0"/>
                <a:ea typeface="Calibri" panose="020F0502020204030204" pitchFamily="34" charset="0"/>
              </a:rPr>
              <a:t>Log on to the MSU HPCC using OnDemand</a:t>
            </a:r>
            <a:endParaRPr lang="en-US" kern="0" dirty="0">
              <a:effectLst/>
              <a:latin typeface="Calibri" panose="020F0502020204030204" pitchFamily="34" charset="0"/>
            </a:endParaRPr>
          </a:p>
        </p:txBody>
      </p:sp>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Goals of todays lecture and activity</a:t>
            </a:r>
          </a:p>
        </p:txBody>
      </p:sp>
    </p:spTree>
    <p:extLst>
      <p:ext uri="{BB962C8B-B14F-4D97-AF65-F5344CB8AC3E}">
        <p14:creationId xmlns:p14="http://schemas.microsoft.com/office/powerpoint/2010/main" val="93080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Why do we use HPCC?</a:t>
            </a:r>
          </a:p>
        </p:txBody>
      </p:sp>
      <p:sp>
        <p:nvSpPr>
          <p:cNvPr id="15" name="Object 5">
            <a:extLst>
              <a:ext uri="{FF2B5EF4-FFF2-40B4-BE49-F238E27FC236}">
                <a16:creationId xmlns:a16="http://schemas.microsoft.com/office/drawing/2014/main" id="{07A287A5-70D3-1268-3BAE-D741AC7EA7D4}"/>
              </a:ext>
            </a:extLst>
          </p:cNvPr>
          <p:cNvSpPr/>
          <p:nvPr/>
        </p:nvSpPr>
        <p:spPr>
          <a:xfrm>
            <a:off x="726140" y="1471607"/>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Advanced Computing Resources</a:t>
            </a:r>
          </a:p>
        </p:txBody>
      </p:sp>
      <p:sp>
        <p:nvSpPr>
          <p:cNvPr id="16" name="Object 6">
            <a:extLst>
              <a:ext uri="{FF2B5EF4-FFF2-40B4-BE49-F238E27FC236}">
                <a16:creationId xmlns:a16="http://schemas.microsoft.com/office/drawing/2014/main" id="{F7EF9C1E-3CE8-EA71-8E20-261FF536AFA1}"/>
              </a:ext>
            </a:extLst>
          </p:cNvPr>
          <p:cNvSpPr/>
          <p:nvPr/>
        </p:nvSpPr>
        <p:spPr>
          <a:xfrm>
            <a:off x="107577" y="2068642"/>
            <a:ext cx="5490867" cy="1279751"/>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High performance computing utilizes powerful, specialized hardware and software to tackle complex, data-intensive computational tasks beyond the capabilities of standard desktop computers.</a:t>
            </a:r>
          </a:p>
        </p:txBody>
      </p:sp>
      <p:sp>
        <p:nvSpPr>
          <p:cNvPr id="17" name="Object 9">
            <a:extLst>
              <a:ext uri="{FF2B5EF4-FFF2-40B4-BE49-F238E27FC236}">
                <a16:creationId xmlns:a16="http://schemas.microsoft.com/office/drawing/2014/main" id="{A54906A9-99B0-62EC-BB1B-E0E7BDB311EC}"/>
              </a:ext>
            </a:extLst>
          </p:cNvPr>
          <p:cNvSpPr/>
          <p:nvPr/>
        </p:nvSpPr>
        <p:spPr>
          <a:xfrm>
            <a:off x="726141" y="4141734"/>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Solving Complex Problems</a:t>
            </a:r>
          </a:p>
        </p:txBody>
      </p:sp>
      <p:sp>
        <p:nvSpPr>
          <p:cNvPr id="18" name="Object 10">
            <a:extLst>
              <a:ext uri="{FF2B5EF4-FFF2-40B4-BE49-F238E27FC236}">
                <a16:creationId xmlns:a16="http://schemas.microsoft.com/office/drawing/2014/main" id="{9329E753-52E6-794A-4CC9-4E22B27B08BD}"/>
              </a:ext>
            </a:extLst>
          </p:cNvPr>
          <p:cNvSpPr/>
          <p:nvPr/>
        </p:nvSpPr>
        <p:spPr>
          <a:xfrm>
            <a:off x="107577" y="4738769"/>
            <a:ext cx="5490868"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HPC enables researchers, scientists, and engineers to model, simulate, and analyze large-scale problems in fields such as climate science, molecular biology, physics, and engineering.</a:t>
            </a:r>
          </a:p>
        </p:txBody>
      </p:sp>
      <p:sp>
        <p:nvSpPr>
          <p:cNvPr id="19" name="Object 13">
            <a:extLst>
              <a:ext uri="{FF2B5EF4-FFF2-40B4-BE49-F238E27FC236}">
                <a16:creationId xmlns:a16="http://schemas.microsoft.com/office/drawing/2014/main" id="{6AF83DCD-4875-BB68-4294-F351B8C83186}"/>
              </a:ext>
            </a:extLst>
          </p:cNvPr>
          <p:cNvSpPr/>
          <p:nvPr/>
        </p:nvSpPr>
        <p:spPr>
          <a:xfrm>
            <a:off x="7064211" y="1488076"/>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Data-Intensive Workloads</a:t>
            </a:r>
          </a:p>
        </p:txBody>
      </p:sp>
      <p:sp>
        <p:nvSpPr>
          <p:cNvPr id="20" name="Object 14">
            <a:extLst>
              <a:ext uri="{FF2B5EF4-FFF2-40B4-BE49-F238E27FC236}">
                <a16:creationId xmlns:a16="http://schemas.microsoft.com/office/drawing/2014/main" id="{4CA1953F-5405-DDBE-B7EE-28490B08604C}"/>
              </a:ext>
            </a:extLst>
          </p:cNvPr>
          <p:cNvSpPr/>
          <p:nvPr/>
        </p:nvSpPr>
        <p:spPr>
          <a:xfrm>
            <a:off x="5963581" y="2068642"/>
            <a:ext cx="4872303"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HPC systems are designed to efficiently process and manage enormous amounts of data, often in parallel, to accelerate the discovery of insights and knowledge from vast datasets.</a:t>
            </a:r>
          </a:p>
        </p:txBody>
      </p:sp>
      <p:sp>
        <p:nvSpPr>
          <p:cNvPr id="21" name="Object 17">
            <a:extLst>
              <a:ext uri="{FF2B5EF4-FFF2-40B4-BE49-F238E27FC236}">
                <a16:creationId xmlns:a16="http://schemas.microsoft.com/office/drawing/2014/main" id="{8C4DB219-4B08-0AB0-EA8C-8C6E6C068577}"/>
              </a:ext>
            </a:extLst>
          </p:cNvPr>
          <p:cNvSpPr/>
          <p:nvPr/>
        </p:nvSpPr>
        <p:spPr>
          <a:xfrm>
            <a:off x="7362076" y="4141734"/>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Distributed Computing</a:t>
            </a:r>
          </a:p>
        </p:txBody>
      </p:sp>
      <p:sp>
        <p:nvSpPr>
          <p:cNvPr id="22" name="Object 18">
            <a:extLst>
              <a:ext uri="{FF2B5EF4-FFF2-40B4-BE49-F238E27FC236}">
                <a16:creationId xmlns:a16="http://schemas.microsoft.com/office/drawing/2014/main" id="{301CE281-A8CC-7208-8278-218384E868EB}"/>
              </a:ext>
            </a:extLst>
          </p:cNvPr>
          <p:cNvSpPr/>
          <p:nvPr/>
        </p:nvSpPr>
        <p:spPr>
          <a:xfrm>
            <a:off x="5963581" y="4738768"/>
            <a:ext cx="6228419"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spcAft>
                <a:spcPts val="600"/>
              </a:spcAft>
              <a:buNone/>
            </a:pPr>
            <a:r>
              <a:rPr lang="en-US" sz="2400" dirty="0">
                <a:latin typeface="Calibri" panose="020F0502020204030204" pitchFamily="34" charset="0"/>
                <a:ea typeface="Calibri" panose="020F0502020204030204" pitchFamily="34" charset="0"/>
                <a:cs typeface="Calibri" panose="020F0502020204030204" pitchFamily="34" charset="0"/>
              </a:rPr>
              <a:t>HPC clusters typically utilize a network of interconnected computers, known as nodes, that work together to distribute computing tasks and resources, providing increased processing power and speed.</a:t>
            </a:r>
          </a:p>
        </p:txBody>
      </p:sp>
    </p:spTree>
    <p:extLst>
      <p:ext uri="{BB962C8B-B14F-4D97-AF65-F5344CB8AC3E}">
        <p14:creationId xmlns:p14="http://schemas.microsoft.com/office/powerpoint/2010/main" val="37259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Why do we use HPCC for genomics/bioinformatics?</a:t>
            </a:r>
          </a:p>
        </p:txBody>
      </p:sp>
      <p:sp>
        <p:nvSpPr>
          <p:cNvPr id="4" name="TextBox 3">
            <a:extLst>
              <a:ext uri="{FF2B5EF4-FFF2-40B4-BE49-F238E27FC236}">
                <a16:creationId xmlns:a16="http://schemas.microsoft.com/office/drawing/2014/main" id="{AB60E846-A5CA-A1BE-2E57-A65281DE83B5}"/>
              </a:ext>
            </a:extLst>
          </p:cNvPr>
          <p:cNvSpPr txBox="1"/>
          <p:nvPr/>
        </p:nvSpPr>
        <p:spPr>
          <a:xfrm>
            <a:off x="191588" y="1124248"/>
            <a:ext cx="11808823" cy="5632311"/>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Data Volume and Complexity: </a:t>
            </a:r>
            <a:r>
              <a:rPr lang="en-US" sz="2000" dirty="0">
                <a:latin typeface="Calibri" panose="020F0502020204030204" pitchFamily="34" charset="0"/>
                <a:ea typeface="Calibri" panose="020F0502020204030204" pitchFamily="34" charset="0"/>
                <a:cs typeface="Calibri" panose="020F0502020204030204" pitchFamily="34" charset="0"/>
              </a:rPr>
              <a:t>Genomics involves massive datasets. Sequencing a single human genome can generate hundreds of gigabytes of data. With projects aiming to sequence thousands or even millions of genomes, the data quickly scale to petabytes. HPC enables the processing and analysis of these vast datasets efficiently.</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Computational Intensity: </a:t>
            </a:r>
            <a:r>
              <a:rPr lang="en-US" sz="2000" dirty="0">
                <a:latin typeface="Calibri" panose="020F0502020204030204" pitchFamily="34" charset="0"/>
                <a:ea typeface="Calibri" panose="020F0502020204030204" pitchFamily="34" charset="0"/>
                <a:cs typeface="Calibri" panose="020F0502020204030204" pitchFamily="34" charset="0"/>
              </a:rPr>
              <a:t>Genomic analyses involve complex computational tasks like sequence alignment, genome assembly, variant calling, and phylogenetic analyses. These tasks require significant computational resources that HPC environments are well-equipped to provide.</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Speed: </a:t>
            </a:r>
            <a:r>
              <a:rPr lang="en-US" sz="2000" dirty="0">
                <a:latin typeface="Calibri" panose="020F0502020204030204" pitchFamily="34" charset="0"/>
                <a:ea typeface="Calibri" panose="020F0502020204030204" pitchFamily="34" charset="0"/>
                <a:cs typeface="Calibri" panose="020F0502020204030204" pitchFamily="34" charset="0"/>
              </a:rPr>
              <a:t>Genomic research often requires rapid turnaround times, particularly in medical settings where patient outcomes can depend on quick analysis. HPC can dramatically reduce the time needed for processing, from weeks or days to hours or minutes, facilitating faster advances in research and quicker clinical decisions.</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Scalability: </a:t>
            </a:r>
            <a:r>
              <a:rPr lang="en-US" sz="2000" dirty="0">
                <a:latin typeface="Calibri" panose="020F0502020204030204" pitchFamily="34" charset="0"/>
                <a:ea typeface="Calibri" panose="020F0502020204030204" pitchFamily="34" charset="0"/>
                <a:cs typeface="Calibri" panose="020F0502020204030204" pitchFamily="34" charset="0"/>
              </a:rPr>
              <a:t>Genomics research can vary in scale from small projects involving a few genomes to large-scale studies involving many species or large populations. HPC environments can scale up to meet increased demand without the need for significant reconfiguration.</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Advanced Algorithms and Simulation: </a:t>
            </a:r>
            <a:r>
              <a:rPr lang="en-US" sz="2000" dirty="0">
                <a:latin typeface="Calibri" panose="020F0502020204030204" pitchFamily="34" charset="0"/>
                <a:ea typeface="Calibri" panose="020F0502020204030204" pitchFamily="34" charset="0"/>
                <a:cs typeface="Calibri" panose="020F0502020204030204" pitchFamily="34" charset="0"/>
              </a:rPr>
              <a:t>HPC allows researchers to use more sophisticated algorithms that are more computationally demanding, including machine learning and simulations of evolutionary scenarios, which can be critical for understanding complex genetic interactions and evolutionary dynamics.</a:t>
            </a:r>
          </a:p>
        </p:txBody>
      </p:sp>
    </p:spTree>
    <p:extLst>
      <p:ext uri="{BB962C8B-B14F-4D97-AF65-F5344CB8AC3E}">
        <p14:creationId xmlns:p14="http://schemas.microsoft.com/office/powerpoint/2010/main" val="342508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sz="3000" dirty="0">
                <a:solidFill>
                  <a:schemeClr val="bg1"/>
                </a:solidFill>
                <a:latin typeface="Montserrat" panose="00000500000000000000" pitchFamily="2" charset="0"/>
                <a:ea typeface="宋体" panose="02010600030101010101" pitchFamily="2" charset="-122"/>
                <a:cs typeface="Tahoma" panose="020B0604030504040204" pitchFamily="34" charset="0"/>
              </a:rPr>
              <a:t>Challenges of using high performance computing systems</a:t>
            </a:r>
          </a:p>
        </p:txBody>
      </p:sp>
      <p:sp>
        <p:nvSpPr>
          <p:cNvPr id="4" name="TextBox 3">
            <a:extLst>
              <a:ext uri="{FF2B5EF4-FFF2-40B4-BE49-F238E27FC236}">
                <a16:creationId xmlns:a16="http://schemas.microsoft.com/office/drawing/2014/main" id="{AB60E846-A5CA-A1BE-2E57-A65281DE83B5}"/>
              </a:ext>
            </a:extLst>
          </p:cNvPr>
          <p:cNvSpPr txBox="1"/>
          <p:nvPr/>
        </p:nvSpPr>
        <p:spPr>
          <a:xfrm>
            <a:off x="191588" y="1124248"/>
            <a:ext cx="11808823" cy="5570756"/>
          </a:xfrm>
          <a:prstGeom prst="rect">
            <a:avLst/>
          </a:prstGeom>
          <a:noFill/>
        </p:spPr>
        <p:txBody>
          <a:bodyPr wrap="square" rtlCol="0">
            <a:spAutoFit/>
          </a:bodyPr>
          <a:lstStyle/>
          <a:p>
            <a:pPr>
              <a:spcAft>
                <a:spcPts val="1200"/>
              </a:spcAft>
            </a:pPr>
            <a:r>
              <a:rPr lang="en-US" b="1" dirty="0"/>
              <a:t>Accessibility and Cost</a:t>
            </a:r>
            <a:r>
              <a:rPr lang="en-US" dirty="0"/>
              <a:t>: HPC resources can be expensive and may not be readily accessible to all researchers, especially those from smaller institutions or in developing countries. This contrasts with the relative affordability and accessibility of laptops.</a:t>
            </a:r>
          </a:p>
          <a:p>
            <a:pPr>
              <a:spcAft>
                <a:spcPts val="1200"/>
              </a:spcAft>
            </a:pPr>
            <a:r>
              <a:rPr lang="en-US" b="1" dirty="0"/>
              <a:t>Complexity of Use: </a:t>
            </a:r>
            <a:r>
              <a:rPr lang="en-US" dirty="0"/>
              <a:t>HPC systems often require specialized knowledge to use effectively, including familiarity with specific programming languages, parallel computing techniques, and system-specific software. This is a higher barrier to entry compared to the more user-friendly interfaces and software commonly used on laptops.</a:t>
            </a:r>
          </a:p>
          <a:p>
            <a:pPr>
              <a:spcAft>
                <a:spcPts val="1200"/>
              </a:spcAft>
            </a:pPr>
            <a:r>
              <a:rPr lang="en-US" b="1" dirty="0"/>
              <a:t>Software Compatibility: </a:t>
            </a:r>
            <a:r>
              <a:rPr lang="en-US" dirty="0"/>
              <a:t>Some software, particularly specialized scientific applications, might not be optimized for HPC environments or might require significant modification to run efficiently on an HPC system. </a:t>
            </a:r>
          </a:p>
          <a:p>
            <a:pPr>
              <a:spcAft>
                <a:spcPts val="1200"/>
              </a:spcAft>
            </a:pPr>
            <a:r>
              <a:rPr lang="en-US" b="1" dirty="0"/>
              <a:t>Job Scheduling: </a:t>
            </a:r>
            <a:r>
              <a:rPr lang="en-US" dirty="0"/>
              <a:t>Unlike a laptop where you can start a task immediately, jobs on HPC systems are often queued and scheduled based on priority and resource availability. This can introduce delays and requires users to plan and possibly adapt their workflow.</a:t>
            </a:r>
          </a:p>
          <a:p>
            <a:pPr>
              <a:spcAft>
                <a:spcPts val="1200"/>
              </a:spcAft>
            </a:pPr>
            <a:r>
              <a:rPr lang="en-US" b="1" dirty="0"/>
              <a:t>Maintenance and Upkeep: </a:t>
            </a:r>
            <a:r>
              <a:rPr lang="en-US" dirty="0"/>
              <a:t>HPC systems require significant maintenance to ensure they operate efficiently and effectively. This includes both hardware and software maintenance, which can be resource-intensive and require specialized staff.</a:t>
            </a:r>
          </a:p>
          <a:p>
            <a:pPr>
              <a:spcAft>
                <a:spcPts val="1200"/>
              </a:spcAft>
            </a:pPr>
            <a:r>
              <a:rPr lang="en-US" b="1" dirty="0"/>
              <a:t>Data Management: </a:t>
            </a:r>
            <a:r>
              <a:rPr lang="en-US" dirty="0"/>
              <a:t>The large datasets typically handled in HPC environments can present challenges in data management and storage. Ensuring data integrity, security, and efficient access requires robust data management systems and practices, which can be complex and costly to implement.</a:t>
            </a:r>
          </a:p>
        </p:txBody>
      </p:sp>
    </p:spTree>
    <p:extLst>
      <p:ext uri="{BB962C8B-B14F-4D97-AF65-F5344CB8AC3E}">
        <p14:creationId xmlns:p14="http://schemas.microsoft.com/office/powerpoint/2010/main" val="380421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Terminology in parallel computing: CPUs, threads, cores, and nodes</a:t>
            </a:r>
            <a:endPar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33B58F7-EF7A-7CDE-0D71-12DBBA85B72B}"/>
              </a:ext>
            </a:extLst>
          </p:cNvPr>
          <p:cNvSpPr>
            <a:spLocks noGrp="1"/>
          </p:cNvSpPr>
          <p:nvPr>
            <p:ph idx="1"/>
          </p:nvPr>
        </p:nvSpPr>
        <p:spPr>
          <a:xfrm>
            <a:off x="5654487" y="1155961"/>
            <a:ext cx="6355751" cy="5600597"/>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Cores and CPUs: </a:t>
            </a:r>
            <a:r>
              <a:rPr lang="en-US" dirty="0">
                <a:latin typeface="Calibri" panose="020F0502020204030204" pitchFamily="34" charset="0"/>
                <a:ea typeface="Calibri" panose="020F0502020204030204" pitchFamily="34" charset="0"/>
                <a:cs typeface="Calibri" panose="020F0502020204030204" pitchFamily="34" charset="0"/>
              </a:rPr>
              <a:t>a central processing unit (CPU) is a physical device, and cores are relatively independent units that have their own program counter. One CPU can have multiple cores.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Thread: </a:t>
            </a:r>
            <a:r>
              <a:rPr lang="en-US" dirty="0">
                <a:latin typeface="Calibri" panose="020F0502020204030204" pitchFamily="34" charset="0"/>
                <a:ea typeface="Calibri" panose="020F0502020204030204" pitchFamily="34" charset="0"/>
                <a:cs typeface="Calibri" panose="020F0502020204030204" pitchFamily="34" charset="0"/>
              </a:rPr>
              <a:t>a single set of instructions from a program. Technically, one core can have multiple threads running, but this often doesn’t speed things up too much.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Node: </a:t>
            </a:r>
            <a:r>
              <a:rPr lang="en-US" dirty="0">
                <a:latin typeface="Calibri" panose="020F0502020204030204" pitchFamily="34" charset="0"/>
                <a:ea typeface="Calibri" panose="020F0502020204030204" pitchFamily="34" charset="0"/>
                <a:cs typeface="Calibri" panose="020F0502020204030204" pitchFamily="34" charset="0"/>
              </a:rPr>
              <a:t>can mean different things but is usually a single configured component in a distributed application system (e.g. a cluster of CPUs)</a:t>
            </a:r>
          </a:p>
        </p:txBody>
      </p:sp>
      <p:pic>
        <p:nvPicPr>
          <p:cNvPr id="1026" name="Picture 2" descr="Cores vs Threads: What Are The Key Differences?">
            <a:extLst>
              <a:ext uri="{FF2B5EF4-FFF2-40B4-BE49-F238E27FC236}">
                <a16:creationId xmlns:a16="http://schemas.microsoft.com/office/drawing/2014/main" id="{F11C1198-BCC5-8DBC-671E-9F12DD9BA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01" y="902885"/>
            <a:ext cx="5476875" cy="365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PC Compute Node - Advanced Clustering Technologies">
            <a:extLst>
              <a:ext uri="{FF2B5EF4-FFF2-40B4-BE49-F238E27FC236}">
                <a16:creationId xmlns:a16="http://schemas.microsoft.com/office/drawing/2014/main" id="{E609CFD1-2B55-87E3-E060-BD72B0B0D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447" y="4651533"/>
            <a:ext cx="2857500" cy="2105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0529CA-2EBF-654D-CD2A-6160E7E117A7}"/>
              </a:ext>
            </a:extLst>
          </p:cNvPr>
          <p:cNvSpPr txBox="1"/>
          <p:nvPr/>
        </p:nvSpPr>
        <p:spPr>
          <a:xfrm>
            <a:off x="177840" y="5334713"/>
            <a:ext cx="2712602" cy="369332"/>
          </a:xfrm>
          <a:prstGeom prst="rect">
            <a:avLst/>
          </a:prstGeom>
          <a:noFill/>
        </p:spPr>
        <p:txBody>
          <a:bodyPr wrap="none" rtlCol="0">
            <a:spAutoFit/>
          </a:bodyPr>
          <a:lstStyle/>
          <a:p>
            <a:r>
              <a:rPr lang="en-US" dirty="0"/>
              <a:t>This whole thing is a node</a:t>
            </a:r>
          </a:p>
        </p:txBody>
      </p:sp>
    </p:spTree>
    <p:extLst>
      <p:ext uri="{BB962C8B-B14F-4D97-AF65-F5344CB8AC3E}">
        <p14:creationId xmlns:p14="http://schemas.microsoft.com/office/powerpoint/2010/main" val="91777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Comparing your laptop to the MSU HPCC</a:t>
            </a:r>
          </a:p>
        </p:txBody>
      </p:sp>
      <p:pic>
        <p:nvPicPr>
          <p:cNvPr id="5" name="Picture 4">
            <a:extLst>
              <a:ext uri="{FF2B5EF4-FFF2-40B4-BE49-F238E27FC236}">
                <a16:creationId xmlns:a16="http://schemas.microsoft.com/office/drawing/2014/main" id="{AA15E39A-2F8D-41B7-9227-EAA927472C41}"/>
              </a:ext>
            </a:extLst>
          </p:cNvPr>
          <p:cNvPicPr>
            <a:picLocks noChangeAspect="1"/>
          </p:cNvPicPr>
          <p:nvPr/>
        </p:nvPicPr>
        <p:blipFill>
          <a:blip r:embed="rId2"/>
          <a:stretch>
            <a:fillRect/>
          </a:stretch>
        </p:blipFill>
        <p:spPr>
          <a:xfrm>
            <a:off x="1987643" y="801444"/>
            <a:ext cx="8216713" cy="6061314"/>
          </a:xfrm>
          <a:prstGeom prst="rect">
            <a:avLst/>
          </a:prstGeom>
        </p:spPr>
      </p:pic>
    </p:spTree>
    <p:extLst>
      <p:ext uri="{BB962C8B-B14F-4D97-AF65-F5344CB8AC3E}">
        <p14:creationId xmlns:p14="http://schemas.microsoft.com/office/powerpoint/2010/main" val="226051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HPCC has a lot of resources</a:t>
            </a:r>
          </a:p>
        </p:txBody>
      </p:sp>
      <p:pic>
        <p:nvPicPr>
          <p:cNvPr id="8" name="Picture 7">
            <a:extLst>
              <a:ext uri="{FF2B5EF4-FFF2-40B4-BE49-F238E27FC236}">
                <a16:creationId xmlns:a16="http://schemas.microsoft.com/office/drawing/2014/main" id="{2BF049C1-C684-ECF8-B5A7-5A83CB059CC3}"/>
              </a:ext>
            </a:extLst>
          </p:cNvPr>
          <p:cNvPicPr>
            <a:picLocks noChangeAspect="1"/>
          </p:cNvPicPr>
          <p:nvPr/>
        </p:nvPicPr>
        <p:blipFill>
          <a:blip r:embed="rId2"/>
          <a:stretch>
            <a:fillRect/>
          </a:stretch>
        </p:blipFill>
        <p:spPr>
          <a:xfrm>
            <a:off x="2806783" y="1096353"/>
            <a:ext cx="6600825" cy="5010150"/>
          </a:xfrm>
          <a:prstGeom prst="rect">
            <a:avLst/>
          </a:prstGeom>
        </p:spPr>
      </p:pic>
      <p:sp>
        <p:nvSpPr>
          <p:cNvPr id="2" name="TextBox 1">
            <a:extLst>
              <a:ext uri="{FF2B5EF4-FFF2-40B4-BE49-F238E27FC236}">
                <a16:creationId xmlns:a16="http://schemas.microsoft.com/office/drawing/2014/main" id="{1AEC3A72-A759-6845-C591-858590A3BDA7}"/>
              </a:ext>
            </a:extLst>
          </p:cNvPr>
          <p:cNvSpPr txBox="1"/>
          <p:nvPr/>
        </p:nvSpPr>
        <p:spPr>
          <a:xfrm>
            <a:off x="2026640" y="6201560"/>
            <a:ext cx="8433655" cy="461665"/>
          </a:xfrm>
          <a:prstGeom prst="rect">
            <a:avLst/>
          </a:prstGeom>
          <a:noFill/>
        </p:spPr>
        <p:txBody>
          <a:bodyPr wrap="none" rtlCol="0">
            <a:spAutoFit/>
          </a:bodyPr>
          <a:lstStyle/>
          <a:p>
            <a:r>
              <a:rPr lang="en-US" sz="2400" dirty="0"/>
              <a:t>This is an outdated estimation, HPCC has more resources now</a:t>
            </a:r>
          </a:p>
        </p:txBody>
      </p:sp>
    </p:spTree>
    <p:extLst>
      <p:ext uri="{BB962C8B-B14F-4D97-AF65-F5344CB8AC3E}">
        <p14:creationId xmlns:p14="http://schemas.microsoft.com/office/powerpoint/2010/main" val="142045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2971</TotalTime>
  <Words>2019</Words>
  <Application>Microsoft Office PowerPoint</Application>
  <PresentationFormat>Widescreen</PresentationFormat>
  <Paragraphs>104</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Montserrat</vt:lpstr>
      <vt:lpstr>Office Theme</vt:lpstr>
      <vt:lpstr>PLB 812 Plant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VanBuren</dc:creator>
  <cp:lastModifiedBy>Robert VanBuren</cp:lastModifiedBy>
  <cp:revision>10</cp:revision>
  <dcterms:created xsi:type="dcterms:W3CDTF">2024-08-25T11:50:00Z</dcterms:created>
  <dcterms:modified xsi:type="dcterms:W3CDTF">2024-08-28T14:12:34Z</dcterms:modified>
</cp:coreProperties>
</file>