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76" r:id="rId5"/>
    <p:sldId id="269" r:id="rId6"/>
    <p:sldId id="290" r:id="rId7"/>
    <p:sldId id="257" r:id="rId8"/>
    <p:sldId id="272" r:id="rId9"/>
    <p:sldId id="271" r:id="rId10"/>
    <p:sldId id="270" r:id="rId11"/>
    <p:sldId id="273" r:id="rId12"/>
    <p:sldId id="281" r:id="rId13"/>
    <p:sldId id="274" r:id="rId14"/>
    <p:sldId id="275" r:id="rId15"/>
    <p:sldId id="258" r:id="rId16"/>
    <p:sldId id="285" r:id="rId17"/>
    <p:sldId id="286" r:id="rId18"/>
    <p:sldId id="291" r:id="rId19"/>
    <p:sldId id="287" r:id="rId20"/>
    <p:sldId id="289" r:id="rId21"/>
    <p:sldId id="282" r:id="rId22"/>
    <p:sldId id="283" r:id="rId23"/>
    <p:sldId id="284" r:id="rId24"/>
    <p:sldId id="288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5CD7-A9C0-443B-8AE3-26240ABCE2A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894-2908-4FB1-A1DF-7BF5A9B0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5CD7-A9C0-443B-8AE3-26240ABCE2A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894-2908-4FB1-A1DF-7BF5A9B0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7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5CD7-A9C0-443B-8AE3-26240ABCE2A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894-2908-4FB1-A1DF-7BF5A9B0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6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5CD7-A9C0-443B-8AE3-26240ABCE2A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894-2908-4FB1-A1DF-7BF5A9B0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6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5CD7-A9C0-443B-8AE3-26240ABCE2A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894-2908-4FB1-A1DF-7BF5A9B0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5CD7-A9C0-443B-8AE3-26240ABCE2A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894-2908-4FB1-A1DF-7BF5A9B0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7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5CD7-A9C0-443B-8AE3-26240ABCE2A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894-2908-4FB1-A1DF-7BF5A9B0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8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5CD7-A9C0-443B-8AE3-26240ABCE2A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894-2908-4FB1-A1DF-7BF5A9B0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5CD7-A9C0-443B-8AE3-26240ABCE2A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894-2908-4FB1-A1DF-7BF5A9B0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8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5CD7-A9C0-443B-8AE3-26240ABCE2A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894-2908-4FB1-A1DF-7BF5A9B0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5CD7-A9C0-443B-8AE3-26240ABCE2A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894-2908-4FB1-A1DF-7BF5A9B0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5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B5CD7-A9C0-443B-8AE3-26240ABCE2A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F894-2908-4FB1-A1DF-7BF5A9B0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Rest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4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Authorization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databus/config/authorization/auth-journeys-program-rankings.json</a:t>
            </a:r>
          </a:p>
          <a:p>
            <a:pPr marL="457200" lvl="1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  "authKey": "journeys-program-rankings",</a:t>
            </a:r>
          </a:p>
          <a:p>
            <a:pPr marL="457200" lvl="1" indent="0">
              <a:buNone/>
            </a:pPr>
            <a:r>
              <a:rPr lang="en-US" sz="2000" dirty="0"/>
              <a:t>  "authorizationProviderKey" : "securityTargetHasRoleAtPreferredCompany",</a:t>
            </a:r>
          </a:p>
          <a:p>
            <a:pPr marL="457200" lvl="1" indent="0">
              <a:buNone/>
            </a:pPr>
            <a:r>
              <a:rPr lang="en-US" sz="2000" dirty="0"/>
              <a:t>  “roles": ["VIEW", "ADMIN"],</a:t>
            </a:r>
          </a:p>
          <a:p>
            <a:pPr marL="457200" lvl="1" indent="0">
              <a:buNone/>
            </a:pPr>
            <a:r>
              <a:rPr lang="en-US" sz="2000" dirty="0"/>
              <a:t>  "params": {</a:t>
            </a:r>
          </a:p>
          <a:p>
            <a:pPr marL="457200" lvl="1" indent="0">
              <a:buNone/>
            </a:pPr>
            <a:r>
              <a:rPr lang="en-US" sz="2000" dirty="0"/>
              <a:t>    "type": "securityTarget",</a:t>
            </a:r>
          </a:p>
          <a:p>
            <a:pPr marL="457200" lvl="1" indent="0">
              <a:buNone/>
            </a:pPr>
            <a:r>
              <a:rPr lang="en-US" sz="2000" dirty="0"/>
              <a:t>    "securityTargetType": "PROGRAM",</a:t>
            </a:r>
          </a:p>
          <a:p>
            <a:pPr marL="457200" lvl="1" indent="0">
              <a:buNone/>
            </a:pPr>
            <a:r>
              <a:rPr lang="en-US" sz="2000" dirty="0"/>
              <a:t>    "securityTargetId": "JOURNEYS_PROGRAM_RANKINGS"</a:t>
            </a:r>
          </a:p>
          <a:p>
            <a:pPr marL="457200" lvl="1" indent="0">
              <a:buNone/>
            </a:pPr>
            <a:r>
              <a:rPr lang="en-US" sz="2000" dirty="0"/>
              <a:t>  }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454393" y="3137483"/>
            <a:ext cx="2332139" cy="128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References the Spring Bean Name of an AuthorizationProvider implementation.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110444" y="3137483"/>
            <a:ext cx="343949" cy="5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98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DataBusService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DataBus provides 2 implementations</a:t>
            </a:r>
          </a:p>
          <a:p>
            <a:pPr lvl="1"/>
            <a:r>
              <a:rPr lang="en-US" dirty="0"/>
              <a:t>StoredProcedureService (replaces DataGridServiceImpl)</a:t>
            </a:r>
          </a:p>
          <a:p>
            <a:pPr lvl="1"/>
            <a:r>
              <a:rPr lang="en-US" dirty="0"/>
              <a:t>ResourceBusService</a:t>
            </a:r>
          </a:p>
          <a:p>
            <a:r>
              <a:rPr lang="en-US" dirty="0"/>
              <a:t>Client application can create their own by implementing the DataBusService interface.</a:t>
            </a:r>
          </a:p>
          <a:p>
            <a:pPr marL="914400" lvl="2" indent="0">
              <a:buNone/>
            </a:pPr>
            <a:r>
              <a:rPr lang="en-US" dirty="0"/>
              <a:t>public interface DataBusService {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sz="1600" dirty="0"/>
              <a:t>public ResponseObject getRecords(Configuration configuration, RequestObject requestObject);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9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Service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0086"/>
          </a:xfrm>
        </p:spPr>
        <p:txBody>
          <a:bodyPr/>
          <a:lstStyle/>
          <a:p>
            <a:r>
              <a:rPr lang="en-US" dirty="0"/>
              <a:t>In client application @Configuration class create a new ServiceDefinition Bean.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6806" y="2799624"/>
            <a:ext cx="109303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@Bean</a:t>
            </a:r>
          </a:p>
          <a:p>
            <a:r>
              <a:rPr lang="en-US" dirty="0"/>
              <a:t>    public ServiceDefinition  customServiceDefinition() {</a:t>
            </a:r>
          </a:p>
          <a:p>
            <a:r>
              <a:rPr lang="en-US" dirty="0"/>
              <a:t>	DataBusService bean = (DataBusService) applicationContext.getBean(“customDataBusService");</a:t>
            </a:r>
          </a:p>
          <a:p>
            <a:r>
              <a:rPr lang="en-US" dirty="0"/>
              <a:t>	ServiceDefinition serviceDefinition = new ServiceDefinition(“customBusinessService", bean);</a:t>
            </a:r>
          </a:p>
          <a:p>
            <a:r>
              <a:rPr lang="en-US" dirty="0"/>
              <a:t>	return serviceDefinition;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024" y="5047333"/>
            <a:ext cx="105957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ServiceDefinition will be automatically added to Service Definition Registry.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7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Resource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text file with a .json extension.</a:t>
            </a:r>
          </a:p>
          <a:p>
            <a:r>
              <a:rPr lang="en-US" dirty="0"/>
              <a:t>Place it under the resources/</a:t>
            </a:r>
            <a:r>
              <a:rPr lang="en-US" dirty="0" err="1"/>
              <a:t>databus</a:t>
            </a:r>
            <a:r>
              <a:rPr lang="en-US" dirty="0"/>
              <a:t> directory</a:t>
            </a:r>
          </a:p>
          <a:p>
            <a:r>
              <a:rPr lang="en-US" dirty="0"/>
              <a:t>Create subdirectories to create complex Resource URIs.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resources/databus/promotions/journeys.json</a:t>
            </a:r>
          </a:p>
          <a:p>
            <a:pPr lvl="2"/>
            <a:r>
              <a:rPr lang="en-US" dirty="0"/>
              <a:t>Resource URI: promotions/journeys</a:t>
            </a:r>
          </a:p>
        </p:txBody>
      </p:sp>
    </p:spTree>
    <p:extLst>
      <p:ext uri="{BB962C8B-B14F-4D97-AF65-F5344CB8AC3E}">
        <p14:creationId xmlns:p14="http://schemas.microsoft.com/office/powerpoint/2010/main" val="9047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563"/>
            <a:ext cx="10515600" cy="50114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Resource Definitions define the following: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Info – meta information.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authKey - The Authorization Definition that should be used.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serviceKey - The DataBusService implementation that should be used.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Scope – public (default), private (cannot not be accessed directly through an endpoint.)</a:t>
            </a:r>
          </a:p>
          <a:p>
            <a:pPr lvl="1"/>
            <a:r>
              <a:rPr lang="en-US" dirty="0"/>
              <a:t>Query Parameters (filters)</a:t>
            </a:r>
          </a:p>
          <a:p>
            <a:pPr lvl="1"/>
            <a:r>
              <a:rPr lang="en-US" dirty="0"/>
              <a:t>Representation (fields)</a:t>
            </a:r>
          </a:p>
          <a:p>
            <a:pPr lvl="1"/>
            <a:r>
              <a:rPr lang="en-US" dirty="0"/>
              <a:t>Key value pairs that </a:t>
            </a:r>
          </a:p>
          <a:p>
            <a:pPr lvl="2"/>
            <a:r>
              <a:rPr lang="en-US" dirty="0"/>
              <a:t>determine the behavior of the StoredProcedureService</a:t>
            </a:r>
          </a:p>
          <a:p>
            <a:pPr lvl="3"/>
            <a:r>
              <a:rPr lang="en-US" dirty="0"/>
              <a:t>storedProcedure, database, sortingAllowed, filteringOnFieldsAllowed</a:t>
            </a:r>
          </a:p>
          <a:p>
            <a:pPr lvl="2"/>
            <a:r>
              <a:rPr lang="en-US" dirty="0"/>
              <a:t>used for PDF generation. </a:t>
            </a:r>
          </a:p>
          <a:p>
            <a:pPr lvl="3"/>
            <a:r>
              <a:rPr lang="en-US" dirty="0"/>
              <a:t>title, orientation, headers</a:t>
            </a:r>
          </a:p>
          <a:p>
            <a:pPr lvl="2"/>
            <a:r>
              <a:rPr lang="en-US" dirty="0"/>
              <a:t>Configures the ResourceBusService</a:t>
            </a:r>
          </a:p>
          <a:p>
            <a:pPr lvl="3"/>
            <a:r>
              <a:rPr lang="en-US" dirty="0"/>
              <a:t>resources, parentNode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0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/rest/databus/uri1/uri2/...</a:t>
            </a:r>
          </a:p>
          <a:p>
            <a:r>
              <a:rPr lang="en-US" dirty="0"/>
              <a:t>/rest/databus/uri1/uri2/.../fields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URL: rest/</a:t>
            </a:r>
            <a:r>
              <a:rPr lang="en-US" dirty="0" err="1"/>
              <a:t>databus</a:t>
            </a:r>
            <a:r>
              <a:rPr lang="en-US" dirty="0"/>
              <a:t>/journeys/report/enrollment-report</a:t>
            </a:r>
          </a:p>
          <a:p>
            <a:pPr lvl="1"/>
            <a:r>
              <a:rPr lang="en-US" dirty="0"/>
              <a:t>Resource URI: journeys/report/enrollment-report</a:t>
            </a:r>
          </a:p>
          <a:p>
            <a:pPr lvl="1"/>
            <a:r>
              <a:rPr lang="en-US" dirty="0"/>
              <a:t>Directory: resources/</a:t>
            </a:r>
            <a:r>
              <a:rPr lang="en-US" dirty="0" err="1"/>
              <a:t>databus</a:t>
            </a:r>
            <a:r>
              <a:rPr lang="en-US" dirty="0"/>
              <a:t>/journeys/report</a:t>
            </a:r>
          </a:p>
          <a:p>
            <a:pPr lvl="1"/>
            <a:r>
              <a:rPr lang="en-US" dirty="0"/>
              <a:t>File: enrollment-</a:t>
            </a:r>
            <a:r>
              <a:rPr lang="en-US" dirty="0" err="1"/>
              <a:t>report.json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3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Store Procedure Service  - serviceKey: storeProcedureService</a:t>
            </a:r>
          </a:p>
          <a:p>
            <a:pPr lvl="1"/>
            <a:r>
              <a:rPr lang="en-US" dirty="0"/>
              <a:t>Takes in params, stored procedure name, and data source and builds a sql request.</a:t>
            </a:r>
          </a:p>
          <a:p>
            <a:pPr lvl="1"/>
            <a:r>
              <a:rPr lang="en-US" dirty="0"/>
              <a:t>Supports paging of data.</a:t>
            </a:r>
          </a:p>
          <a:p>
            <a:r>
              <a:rPr lang="en-US" dirty="0"/>
              <a:t>Resource Bus Service – serviceKey: resourceBus</a:t>
            </a:r>
          </a:p>
          <a:p>
            <a:pPr lvl="1"/>
            <a:r>
              <a:rPr lang="en-US" dirty="0"/>
              <a:t>Execute multiple resource definitions with one client request.</a:t>
            </a:r>
          </a:p>
          <a:p>
            <a:pPr lvl="1"/>
            <a:r>
              <a:rPr lang="en-US" dirty="0"/>
              <a:t>Combine results from each resource </a:t>
            </a:r>
          </a:p>
          <a:p>
            <a:pPr lvl="1"/>
            <a:r>
              <a:rPr lang="en-US" dirty="0"/>
              <a:t>Return hierarchical structure based on the resources URIs.</a:t>
            </a:r>
          </a:p>
          <a:p>
            <a:pPr marL="914400" lvl="2" indent="0">
              <a:buNone/>
            </a:pPr>
            <a:r>
              <a:rPr lang="en-US" dirty="0"/>
              <a:t>		</a:t>
            </a:r>
          </a:p>
          <a:p>
            <a:r>
              <a:rPr lang="en-US" dirty="0"/>
              <a:t>Client applications can add their own Business Service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287157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Definition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8444" y="94869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"title": “New Promotion",</a:t>
            </a:r>
          </a:p>
          <a:p>
            <a:r>
              <a:rPr lang="en-US" dirty="0"/>
              <a:t>  "authKey" : "journeys-program-rankings",</a:t>
            </a:r>
          </a:p>
          <a:p>
            <a:r>
              <a:rPr lang="en-US" dirty="0"/>
              <a:t>  "serviceKey":"resource-bus",</a:t>
            </a:r>
          </a:p>
          <a:p>
            <a:r>
              <a:rPr lang="en-US" dirty="0"/>
              <a:t>  "filters":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"property": "eP_ProgramCode",</a:t>
            </a:r>
          </a:p>
          <a:p>
            <a:r>
              <a:rPr lang="en-US" dirty="0"/>
              <a:t>      "type": "string",</a:t>
            </a:r>
          </a:p>
          <a:p>
            <a:r>
              <a:rPr lang="en-US" dirty="0"/>
              <a:t>      "value" : "JOURNEYS_PROGRAM_RANKINGS"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"resources":[</a:t>
            </a:r>
          </a:p>
          <a:p>
            <a:r>
              <a:rPr lang="en-US" dirty="0"/>
              <a:t>      "diy/messages/message-welcome-header",</a:t>
            </a:r>
          </a:p>
          <a:p>
            <a:r>
              <a:rPr lang="en-US" dirty="0"/>
              <a:t>      "diy/messages/message-welcome-sub-header",</a:t>
            </a:r>
          </a:p>
          <a:p>
            <a:r>
              <a:rPr lang="en-US" dirty="0"/>
              <a:t>      "diy/messages/bullets/message-welcome-bullet-1",</a:t>
            </a:r>
          </a:p>
          <a:p>
            <a:r>
              <a:rPr lang="en-US" dirty="0"/>
              <a:t>      "diy/messages/bullets/message-welcome-bullet-2",</a:t>
            </a:r>
          </a:p>
          <a:p>
            <a:r>
              <a:rPr lang="en-US" dirty="0"/>
              <a:t>      "diy/metrics/metric-participant",</a:t>
            </a:r>
          </a:p>
          <a:p>
            <a:r>
              <a:rPr lang="en-US" dirty="0"/>
              <a:t>      "diy/metrics/metric-dollar-increase",</a:t>
            </a:r>
          </a:p>
          <a:p>
            <a:r>
              <a:rPr lang="en-US" dirty="0"/>
              <a:t>      "diy/metrics/metric-percentage-increase"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885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Bus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952" y="2139194"/>
            <a:ext cx="1140903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Resource Bus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5849" y="2139194"/>
            <a:ext cx="1310679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Gateway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6288" y="2146832"/>
            <a:ext cx="1310679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Parameters Transformer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3496" y="2155973"/>
            <a:ext cx="1310679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075412" y="2147586"/>
            <a:ext cx="1310679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DataBus Service Activator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8855047" y="2155977"/>
            <a:ext cx="1310679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Aggregator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208015" y="2676089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51591" y="2667700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1013" y="2932830"/>
            <a:ext cx="1310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ResourceMessage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24793" y="2877424"/>
            <a:ext cx="154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388844" y="2685876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68369" y="3163959"/>
            <a:ext cx="160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66954" y="3209829"/>
            <a:ext cx="1310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ResourceMessage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24699" y="2719432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05622" y="3510526"/>
            <a:ext cx="160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21472" y="3566886"/>
            <a:ext cx="1345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Message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761222" y="2694265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510386" y="2676089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556962" y="2139194"/>
            <a:ext cx="1310679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Results Transformer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1188186" y="2676089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224794" y="5701313"/>
            <a:ext cx="9987507" cy="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35622" y="5870708"/>
            <a:ext cx="1370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 Message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041477" y="3717702"/>
            <a:ext cx="160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41477" y="3845264"/>
            <a:ext cx="160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031284" y="3929154"/>
            <a:ext cx="160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60595" y="3996266"/>
            <a:ext cx="160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33220" y="4062964"/>
            <a:ext cx="140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Messages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819945" y="3716323"/>
            <a:ext cx="160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19945" y="3843885"/>
            <a:ext cx="160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809752" y="3927775"/>
            <a:ext cx="160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839063" y="3994887"/>
            <a:ext cx="160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579302" y="4201463"/>
            <a:ext cx="160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11020" y="4122449"/>
            <a:ext cx="140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Messages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20183" y="4315942"/>
            <a:ext cx="1406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List of </a:t>
            </a:r>
          </a:p>
          <a:p>
            <a:r>
              <a:rPr lang="en-US" sz="1200" dirty="0"/>
              <a:t>Resource Messages</a:t>
            </a:r>
          </a:p>
        </p:txBody>
      </p:sp>
    </p:spTree>
    <p:extLst>
      <p:ext uri="{BB962C8B-B14F-4D97-AF65-F5344CB8AC3E}">
        <p14:creationId xmlns:p14="http://schemas.microsoft.com/office/powerpoint/2010/main" val="345243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dirty="0"/>
              <a:t>DIY Message Resource Definition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657" y="1751125"/>
            <a:ext cx="491854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“info”: {</a:t>
            </a:r>
          </a:p>
          <a:p>
            <a:r>
              <a:rPr lang="en-US" sz="1600" dirty="0"/>
              <a:t>      “title”: “Promotion Welcome Message”,</a:t>
            </a:r>
          </a:p>
          <a:p>
            <a:r>
              <a:rPr lang="en-US" sz="1600" dirty="0"/>
              <a:t>      “description”:”Configurator Welcome Message.”,</a:t>
            </a:r>
          </a:p>
          <a:p>
            <a:r>
              <a:rPr lang="en-US" sz="1600" dirty="0"/>
              <a:t>      “version”:”1.0”</a:t>
            </a:r>
          </a:p>
          <a:p>
            <a:r>
              <a:rPr lang="en-US" sz="1600" dirty="0"/>
              <a:t>  },</a:t>
            </a:r>
          </a:p>
          <a:p>
            <a:r>
              <a:rPr lang="en-US" sz="1600" dirty="0"/>
              <a:t>  "scope":"private",</a:t>
            </a:r>
          </a:p>
          <a:p>
            <a:r>
              <a:rPr lang="en-US" sz="1600" dirty="0"/>
              <a:t>  "storedProcedure": "DIY_GetProgramDefDataValue",</a:t>
            </a:r>
          </a:p>
          <a:p>
            <a:r>
              <a:rPr lang="en-US" sz="1600" dirty="0"/>
              <a:t>  "title": "welcome message",</a:t>
            </a:r>
          </a:p>
          <a:p>
            <a:r>
              <a:rPr lang="en-US" sz="1600" dirty="0"/>
              <a:t>  "database" : "PORTAL",</a:t>
            </a:r>
          </a:p>
          <a:p>
            <a:r>
              <a:rPr lang="en-US" sz="1600" dirty="0"/>
              <a:t>  "sortingAllowed" : false,</a:t>
            </a:r>
          </a:p>
          <a:p>
            <a:r>
              <a:rPr lang="en-US" sz="1600" dirty="0"/>
              <a:t>  "filteringOnFieldsAllowed" : false,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117990" y="1751125"/>
            <a:ext cx="29307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"filters": [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"property": "eP_ProgramCode",</a:t>
            </a:r>
          </a:p>
          <a:p>
            <a:r>
              <a:rPr lang="en-US" sz="1400" dirty="0"/>
              <a:t>      "type": "string"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"property": "ControlNum",</a:t>
            </a:r>
          </a:p>
          <a:p>
            <a:r>
              <a:rPr lang="en-US" sz="1400" dirty="0"/>
              <a:t>      "type": "{{preferredBac}}"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"property": "CategoryCode",</a:t>
            </a:r>
          </a:p>
          <a:p>
            <a:r>
              <a:rPr lang="en-US" sz="1400" dirty="0"/>
              <a:t>      "type": "string",</a:t>
            </a:r>
          </a:p>
          <a:p>
            <a:r>
              <a:rPr lang="en-US" sz="1400" dirty="0"/>
              <a:t>      "value" : "MESSAGE"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"property": "ElementName",</a:t>
            </a:r>
          </a:p>
          <a:p>
            <a:r>
              <a:rPr lang="en-US" sz="1400" dirty="0"/>
              <a:t>      "type": "string",</a:t>
            </a:r>
          </a:p>
          <a:p>
            <a:r>
              <a:rPr lang="en-US" sz="1400" dirty="0"/>
              <a:t>      "value":"Welcome"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],</a:t>
            </a:r>
          </a:p>
          <a:p>
            <a:r>
              <a:rPr lang="en-US" sz="1400" dirty="0"/>
              <a:t> ],</a:t>
            </a:r>
          </a:p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423082" y="1892412"/>
            <a:ext cx="29307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"fields": [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"label": "Data Value",</a:t>
            </a:r>
          </a:p>
          <a:p>
            <a:r>
              <a:rPr lang="en-US" sz="1400" dirty="0"/>
              <a:t>      "property": "dataValue",</a:t>
            </a:r>
          </a:p>
          <a:p>
            <a:r>
              <a:rPr lang="en-US" sz="1400" dirty="0"/>
              <a:t>      "type": "string",</a:t>
            </a:r>
          </a:p>
          <a:p>
            <a:r>
              <a:rPr lang="en-US" sz="1400" dirty="0"/>
              <a:t>      "propertyAlias": "welcome"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]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657" y="1232857"/>
            <a:ext cx="585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File: resource/databus/diy/messages/message-</a:t>
            </a:r>
            <a:r>
              <a:rPr lang="en-US" dirty="0" err="1"/>
              <a:t>welcome.json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9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Prevailing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Rest Controller for each resource.</a:t>
            </a:r>
          </a:p>
          <a:p>
            <a:r>
              <a:rPr lang="en-US" dirty="0"/>
              <a:t>Business Service injected into controller</a:t>
            </a:r>
          </a:p>
          <a:p>
            <a:r>
              <a:rPr lang="en-US" dirty="0"/>
              <a:t>DTO contains representation of resource</a:t>
            </a:r>
          </a:p>
          <a:p>
            <a:r>
              <a:rPr lang="en-US" dirty="0"/>
              <a:t>Authorization by annotation and overriding get method.</a:t>
            </a:r>
          </a:p>
        </p:txBody>
      </p:sp>
    </p:spTree>
    <p:extLst>
      <p:ext uri="{BB962C8B-B14F-4D97-AF65-F5344CB8AC3E}">
        <p14:creationId xmlns:p14="http://schemas.microsoft.com/office/powerpoint/2010/main" val="77962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/>
          <a:lstStyle/>
          <a:p>
            <a:r>
              <a:rPr lang="en-US" dirty="0"/>
              <a:t>DIY Metrics Resource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65399"/>
            <a:ext cx="33441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"scope":"private",</a:t>
            </a:r>
          </a:p>
          <a:p>
            <a:r>
              <a:rPr lang="en-US" sz="1000" dirty="0"/>
              <a:t>  "parentNode":"participantMetrics",</a:t>
            </a:r>
          </a:p>
          <a:p>
            <a:r>
              <a:rPr lang="en-US" sz="1000" dirty="0"/>
              <a:t>  "storedProcedure": "DIY_GetMetrics",</a:t>
            </a:r>
          </a:p>
          <a:p>
            <a:r>
              <a:rPr lang="en-US" sz="1000" dirty="0"/>
              <a:t>  "title": "Participant Metrics",</a:t>
            </a:r>
          </a:p>
          <a:p>
            <a:r>
              <a:rPr lang="en-US" sz="1000" dirty="0"/>
              <a:t>  "database" : "PORTAL",</a:t>
            </a:r>
          </a:p>
          <a:p>
            <a:r>
              <a:rPr lang="en-US" sz="1000" dirty="0"/>
              <a:t>  "sortingAllowed" : false,</a:t>
            </a:r>
          </a:p>
          <a:p>
            <a:r>
              <a:rPr lang="en-US" sz="1000" dirty="0"/>
              <a:t>  "filteringOnFieldsAllowed" : false,</a:t>
            </a:r>
          </a:p>
          <a:p>
            <a:r>
              <a:rPr lang="en-US" sz="1000" dirty="0"/>
              <a:t>  "filters": [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"property": "paxId",</a:t>
            </a:r>
          </a:p>
          <a:p>
            <a:r>
              <a:rPr lang="en-US" sz="1000" dirty="0"/>
              <a:t>      "type": "{{currentUserId}}"</a:t>
            </a:r>
          </a:p>
          <a:p>
            <a:r>
              <a:rPr lang="en-US" sz="1000" dirty="0"/>
              <a:t>    },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"property": "eP_ProgramCode",</a:t>
            </a:r>
          </a:p>
          <a:p>
            <a:r>
              <a:rPr lang="en-US" sz="1000" dirty="0"/>
              <a:t>      "type": "string"</a:t>
            </a:r>
          </a:p>
          <a:p>
            <a:r>
              <a:rPr lang="en-US" sz="1000" dirty="0"/>
              <a:t>    },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"property": "ControlNum",</a:t>
            </a:r>
          </a:p>
          <a:p>
            <a:r>
              <a:rPr lang="en-US" sz="1000" dirty="0"/>
              <a:t>      "type": "{{preferredBac}}"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],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4710" y="1584581"/>
            <a:ext cx="334418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"fields": [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 "property": "label",</a:t>
            </a:r>
          </a:p>
          <a:p>
            <a:r>
              <a:rPr lang="en-US" sz="1000" dirty="0"/>
              <a:t>      "type": "string"</a:t>
            </a:r>
          </a:p>
          <a:p>
            <a:r>
              <a:rPr lang="en-US" sz="1000" dirty="0"/>
              <a:t>    },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"property": "description",</a:t>
            </a:r>
          </a:p>
          <a:p>
            <a:r>
              <a:rPr lang="en-US" sz="1000" dirty="0"/>
              <a:t>      "type": "string"</a:t>
            </a:r>
          </a:p>
          <a:p>
            <a:r>
              <a:rPr lang="en-US" sz="1000" dirty="0"/>
              <a:t>    },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"property": "values",</a:t>
            </a:r>
          </a:p>
          <a:p>
            <a:r>
              <a:rPr lang="en-US" sz="1000" dirty="0"/>
              <a:t>      "type": "array"</a:t>
            </a:r>
          </a:p>
          <a:p>
            <a:r>
              <a:rPr lang="en-US" sz="1000" dirty="0"/>
              <a:t>    },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"property": "asOfDate",</a:t>
            </a:r>
          </a:p>
          <a:p>
            <a:r>
              <a:rPr lang="en-US" sz="1000" dirty="0"/>
              <a:t>      "type": "date"</a:t>
            </a:r>
          </a:p>
          <a:p>
            <a:r>
              <a:rPr lang="en-US" sz="1000" dirty="0"/>
              <a:t>    },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"property": "type",</a:t>
            </a:r>
          </a:p>
          <a:p>
            <a:r>
              <a:rPr lang="en-US" sz="1000" dirty="0"/>
              <a:t>      "type": "string"</a:t>
            </a:r>
          </a:p>
          <a:p>
            <a:r>
              <a:rPr lang="en-US" sz="1000" dirty="0"/>
              <a:t>    },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"property": "header",</a:t>
            </a:r>
          </a:p>
          <a:p>
            <a:r>
              <a:rPr lang="en-US" sz="1000" dirty="0"/>
              <a:t>      "type": "string"</a:t>
            </a:r>
          </a:p>
          <a:p>
            <a:r>
              <a:rPr lang="en-US" sz="1000" dirty="0"/>
              <a:t>    },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"property": "headerCssClasses",</a:t>
            </a:r>
          </a:p>
          <a:p>
            <a:r>
              <a:rPr lang="en-US" sz="1000" dirty="0"/>
              <a:t>      "type": "string"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]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173881"/>
            <a:ext cx="567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File: resource/databus/diy/metrics/metric-</a:t>
            </a:r>
            <a:r>
              <a:rPr lang="en-US" dirty="0" err="1"/>
              <a:t>participant.json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7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Type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list of valid property types</a:t>
            </a:r>
          </a:p>
          <a:p>
            <a:r>
              <a:rPr lang="en-US" dirty="0"/>
              <a:t>Allows for the definition of types beyond Java type.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monthyear defines that the data will be returned in the  mm/</a:t>
            </a:r>
            <a:r>
              <a:rPr lang="en-US" dirty="0" err="1"/>
              <a:t>yyyy</a:t>
            </a:r>
            <a:r>
              <a:rPr lang="en-US" dirty="0"/>
              <a:t> format.</a:t>
            </a:r>
          </a:p>
          <a:p>
            <a:pPr lvl="2"/>
            <a:r>
              <a:rPr lang="en-US" dirty="0"/>
              <a:t>Array – the field’s value will contain multiple entries.</a:t>
            </a:r>
          </a:p>
          <a:p>
            <a:pPr lvl="2"/>
            <a:r>
              <a:rPr lang="en-US" dirty="0"/>
              <a:t>{{currentUserId}} – instruct the application to get the value authenticated user’s database record id. </a:t>
            </a:r>
          </a:p>
          <a:p>
            <a:r>
              <a:rPr lang="en-US" dirty="0"/>
              <a:t>Client application can add their own implementations.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94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Transformer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</a:t>
            </a:r>
          </a:p>
          <a:p>
            <a:pPr lvl="1"/>
            <a:r>
              <a:rPr lang="en-US" dirty="0"/>
              <a:t>Key that uniquely identifies the Column Transformer Definition</a:t>
            </a:r>
          </a:p>
          <a:p>
            <a:pPr lvl="1"/>
            <a:r>
              <a:rPr lang="en-US" dirty="0"/>
              <a:t>Instance of  ColumnTransformer</a:t>
            </a:r>
          </a:p>
          <a:p>
            <a:r>
              <a:rPr lang="en-US" dirty="0"/>
              <a:t>Column Transformers are applied to each row of results.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propertyAlias – easy way to change a database column name to one that is useful.</a:t>
            </a:r>
          </a:p>
          <a:p>
            <a:pPr lvl="2"/>
            <a:r>
              <a:rPr lang="en-US" dirty="0"/>
              <a:t>array – convert a collection of row columns to an array.</a:t>
            </a:r>
          </a:p>
          <a:p>
            <a:pPr lvl="2"/>
            <a:r>
              <a:rPr lang="en-US" dirty="0"/>
              <a:t>qualifiers – associate meta data to a property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6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Renderer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</a:t>
            </a:r>
          </a:p>
          <a:p>
            <a:pPr lvl="1"/>
            <a:r>
              <a:rPr lang="en-US" dirty="0"/>
              <a:t>Key that uniquely identifies the ContentRenderer</a:t>
            </a:r>
          </a:p>
          <a:p>
            <a:pPr lvl="1"/>
            <a:r>
              <a:rPr lang="en-US" dirty="0"/>
              <a:t>Contains instance of implementation of ContentRenderer.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PDF Renderer</a:t>
            </a:r>
          </a:p>
          <a:p>
            <a:pPr lvl="2"/>
            <a:r>
              <a:rPr lang="en-US" dirty="0"/>
              <a:t>CSV Renderer</a:t>
            </a:r>
          </a:p>
          <a:p>
            <a:pPr lvl="2"/>
            <a:r>
              <a:rPr lang="en-US" dirty="0"/>
              <a:t>Default is JSON</a:t>
            </a:r>
          </a:p>
          <a:p>
            <a:r>
              <a:rPr lang="en-US" dirty="0"/>
              <a:t>Client application can add their own implementations.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Framework</a:t>
            </a:r>
          </a:p>
          <a:p>
            <a:pPr lvl="1"/>
            <a:r>
              <a:rPr lang="en-US" dirty="0"/>
              <a:t>Create test fixture that will work off of json definitions.</a:t>
            </a:r>
          </a:p>
          <a:p>
            <a:pPr lvl="1"/>
            <a:r>
              <a:rPr lang="en-US" dirty="0"/>
              <a:t>Better way to define test data.</a:t>
            </a:r>
          </a:p>
          <a:p>
            <a:r>
              <a:rPr lang="en-US" dirty="0"/>
              <a:t>DataBus Report</a:t>
            </a:r>
          </a:p>
          <a:p>
            <a:pPr lvl="1"/>
            <a:r>
              <a:rPr lang="en-US" dirty="0"/>
              <a:t>List resources, authorization providers, service definitions,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Rest Endpoint.</a:t>
            </a:r>
          </a:p>
          <a:p>
            <a:r>
              <a:rPr lang="en-US" dirty="0"/>
              <a:t>Resource is addressed by URI</a:t>
            </a:r>
          </a:p>
          <a:p>
            <a:r>
              <a:rPr lang="en-US" dirty="0"/>
              <a:t>Service is referenced in the Resource Definition.</a:t>
            </a:r>
          </a:p>
          <a:p>
            <a:r>
              <a:rPr lang="en-US" dirty="0"/>
              <a:t>Authorization is referenced in the Resource Definition.</a:t>
            </a:r>
          </a:p>
        </p:txBody>
      </p:sp>
    </p:spTree>
    <p:extLst>
      <p:ext uri="{BB962C8B-B14F-4D97-AF65-F5344CB8AC3E}">
        <p14:creationId xmlns:p14="http://schemas.microsoft.com/office/powerpoint/2010/main" val="223521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71912"/>
          </a:xfrm>
        </p:spPr>
        <p:txBody>
          <a:bodyPr/>
          <a:lstStyle/>
          <a:p>
            <a:r>
              <a:rPr lang="en-US" dirty="0"/>
              <a:t>DataBus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6841" y="1137038"/>
            <a:ext cx="5157787" cy="556591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REST Server</a:t>
            </a:r>
          </a:p>
          <a:p>
            <a:pPr lvl="1"/>
            <a:r>
              <a:rPr lang="en-US" dirty="0"/>
              <a:t>single endpoint.</a:t>
            </a:r>
          </a:p>
          <a:p>
            <a:pPr lvl="1"/>
            <a:r>
              <a:rPr lang="en-US" dirty="0"/>
              <a:t>handles GET requests to resources.</a:t>
            </a:r>
          </a:p>
          <a:p>
            <a:pPr lvl="1"/>
            <a:r>
              <a:rPr lang="en-US" dirty="0"/>
              <a:t>Requires all resources to be authorized.</a:t>
            </a:r>
          </a:p>
          <a:p>
            <a:r>
              <a:rPr lang="en-US" dirty="0"/>
              <a:t>Resource</a:t>
            </a:r>
          </a:p>
          <a:p>
            <a:pPr lvl="1"/>
            <a:r>
              <a:rPr lang="en-US" dirty="0"/>
              <a:t>Resource definitions. </a:t>
            </a:r>
          </a:p>
          <a:p>
            <a:pPr lvl="1"/>
            <a:r>
              <a:rPr lang="en-US" dirty="0"/>
              <a:t>Assign an authorization definition.</a:t>
            </a:r>
          </a:p>
          <a:p>
            <a:pPr lvl="1"/>
            <a:r>
              <a:rPr lang="en-US" dirty="0"/>
              <a:t>Assign business service definition.</a:t>
            </a:r>
          </a:p>
          <a:p>
            <a:pPr lvl="1"/>
            <a:r>
              <a:rPr lang="en-US" dirty="0"/>
              <a:t>Describe Resource inputs and outputs.</a:t>
            </a:r>
          </a:p>
          <a:p>
            <a:r>
              <a:rPr lang="en-US" dirty="0"/>
              <a:t>Business Services</a:t>
            </a:r>
          </a:p>
          <a:p>
            <a:pPr lvl="1"/>
            <a:r>
              <a:rPr lang="en-US" dirty="0"/>
              <a:t>Stored Procedure Service</a:t>
            </a:r>
          </a:p>
          <a:p>
            <a:pPr lvl="1"/>
            <a:r>
              <a:rPr lang="en-US" dirty="0"/>
              <a:t>Resource Bus Service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Client application implements authorization providers.</a:t>
            </a:r>
          </a:p>
          <a:p>
            <a:pPr lvl="1"/>
            <a:r>
              <a:rPr lang="en-US" dirty="0"/>
              <a:t>Client application creates authorization definitions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6197601" y="1005302"/>
            <a:ext cx="5157787" cy="37129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Content Renderers</a:t>
            </a:r>
          </a:p>
          <a:p>
            <a:pPr lvl="1"/>
            <a:r>
              <a:rPr lang="en-US" dirty="0"/>
              <a:t>PDF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Json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Column Transformers</a:t>
            </a:r>
          </a:p>
          <a:p>
            <a:pPr lvl="1"/>
            <a:r>
              <a:rPr lang="en-US" dirty="0"/>
              <a:t>Array, Qualifiers, Property Alias…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Field Types Definitions</a:t>
            </a:r>
          </a:p>
          <a:p>
            <a:pPr lvl="1"/>
            <a:r>
              <a:rPr lang="en-US" dirty="0"/>
              <a:t>Current User Id, Date, Month Year, Percent, Phone,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4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2296" y="5655036"/>
            <a:ext cx="8774275" cy="689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Registry Creation</a:t>
            </a:r>
          </a:p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(ResourceDefinition, ServiceDefinition, AuthorizationDefinition, FieldTypeDefinition, ColumnTransformer, ContentRender)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62298" y="4965926"/>
            <a:ext cx="8774275" cy="689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Registry Loaders and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2298" y="4276816"/>
            <a:ext cx="8774275" cy="689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Registry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2299" y="3587706"/>
            <a:ext cx="4370054" cy="689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Locator Services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2298" y="2898596"/>
            <a:ext cx="8774275" cy="689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 Processor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2295" y="1583411"/>
            <a:ext cx="8774275" cy="689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Endpoint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132353" y="3587706"/>
            <a:ext cx="4404221" cy="689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Authorization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2295" y="2209486"/>
            <a:ext cx="8774275" cy="689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 Renderers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Databus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98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54" y="149632"/>
            <a:ext cx="10515600" cy="943558"/>
          </a:xfrm>
        </p:spPr>
        <p:txBody>
          <a:bodyPr/>
          <a:lstStyle/>
          <a:p>
            <a:r>
              <a:rPr lang="en-US" dirty="0"/>
              <a:t>DataBus Flow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713064" y="1476463"/>
            <a:ext cx="1140903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162961" y="1476463"/>
            <a:ext cx="1310679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Endpoint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9026" y="1476463"/>
            <a:ext cx="1310679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 Processor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0608" y="1493242"/>
            <a:ext cx="1310679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Resource Locator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2524" y="1484855"/>
            <a:ext cx="1310679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Authorization Service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8922159" y="1493246"/>
            <a:ext cx="1310679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 Locator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75127" y="2013358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818703" y="2004969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4275" y="2260563"/>
            <a:ext cx="7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 GET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91905" y="2214693"/>
            <a:ext cx="154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55956" y="2023145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35481" y="2501228"/>
            <a:ext cx="160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34066" y="2547098"/>
            <a:ext cx="1202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Process Request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091811" y="2056701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72734" y="2847795"/>
            <a:ext cx="160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82927" y="2893787"/>
            <a:ext cx="13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Retrieve Resource </a:t>
            </a:r>
          </a:p>
          <a:p>
            <a:r>
              <a:rPr lang="en-US" sz="1200" dirty="0"/>
              <a:t>Definition from </a:t>
            </a:r>
          </a:p>
          <a:p>
            <a:r>
              <a:rPr lang="en-US" sz="1200" dirty="0"/>
              <a:t>Registry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828334" y="2031534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44365" y="3640323"/>
            <a:ext cx="3383969" cy="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67312" y="3689735"/>
            <a:ext cx="133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Authorize Request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9577498" y="2013358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44837" y="4037812"/>
            <a:ext cx="5149439" cy="1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0624074" y="1476463"/>
            <a:ext cx="1310679" cy="536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Service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16476" y="4099696"/>
            <a:ext cx="158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Business </a:t>
            </a:r>
          </a:p>
          <a:p>
            <a:r>
              <a:rPr lang="en-US" sz="1200" dirty="0"/>
              <a:t>Service from Registry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1255298" y="2013358"/>
            <a:ext cx="16778" cy="3775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89512" y="4594817"/>
            <a:ext cx="6782564" cy="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6487" y="4649857"/>
            <a:ext cx="1156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Execute Service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472734" y="5046900"/>
            <a:ext cx="6782565" cy="1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798597" y="5089338"/>
            <a:ext cx="6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835481" y="5197611"/>
            <a:ext cx="162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275127" y="5583505"/>
            <a:ext cx="154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58976" y="5243480"/>
            <a:ext cx="123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 Object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88178" y="5629374"/>
            <a:ext cx="1321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Rendered Content</a:t>
            </a:r>
          </a:p>
        </p:txBody>
      </p:sp>
    </p:spTree>
    <p:extLst>
      <p:ext uri="{BB962C8B-B14F-4D97-AF65-F5344CB8AC3E}">
        <p14:creationId xmlns:p14="http://schemas.microsoft.com/office/powerpoint/2010/main" val="384855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maven dependency</a:t>
            </a:r>
          </a:p>
          <a:p>
            <a:pPr lvl="1"/>
            <a:r>
              <a:rPr lang="en-US" dirty="0"/>
              <a:t> &lt;maritz-</a:t>
            </a:r>
            <a:r>
              <a:rPr lang="en-US" dirty="0" err="1"/>
              <a:t>databus.version</a:t>
            </a:r>
            <a:r>
              <a:rPr lang="en-US" dirty="0"/>
              <a:t>&gt;1.0.0-RELEASE&lt;/maritz-</a:t>
            </a:r>
            <a:r>
              <a:rPr lang="en-US" dirty="0" err="1"/>
              <a:t>databus.version</a:t>
            </a:r>
            <a:r>
              <a:rPr lang="en-US" dirty="0"/>
              <a:t>&gt;</a:t>
            </a:r>
          </a:p>
          <a:p>
            <a:r>
              <a:rPr lang="en-US" dirty="0"/>
              <a:t>Add properties to client application if you want to change the default path settings for resource definitions and authorization definitions.</a:t>
            </a:r>
          </a:p>
          <a:p>
            <a:pPr lvl="1"/>
            <a:r>
              <a:rPr lang="en-US" dirty="0"/>
              <a:t>application.properties </a:t>
            </a:r>
          </a:p>
          <a:p>
            <a:pPr marL="914400" lvl="2" indent="0">
              <a:buNone/>
            </a:pPr>
            <a:r>
              <a:rPr lang="en-US" sz="1600" dirty="0"/>
              <a:t># databus config</a:t>
            </a:r>
          </a:p>
          <a:p>
            <a:pPr marL="914400" lvl="2" indent="0">
              <a:buNone/>
            </a:pPr>
            <a:r>
              <a:rPr lang="en-US" sz="1600" dirty="0"/>
              <a:t>databus.pathToResourceDefinitions=databus  (databus is default)</a:t>
            </a:r>
          </a:p>
          <a:p>
            <a:pPr marL="914400" lvl="2" indent="0">
              <a:buNone/>
            </a:pPr>
            <a:r>
              <a:rPr lang="en-US" sz="1600" dirty="0" err="1"/>
              <a:t>databus.pathToAuthorizationDefinitions</a:t>
            </a:r>
            <a:r>
              <a:rPr lang="en-US" sz="1600" dirty="0"/>
              <a:t>=</a:t>
            </a:r>
            <a:r>
              <a:rPr lang="en-US" sz="1600" dirty="0" err="1"/>
              <a:t>databus</a:t>
            </a:r>
            <a:r>
              <a:rPr lang="en-US" sz="1600" dirty="0"/>
              <a:t>/config/authorization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creating DataBus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Authorization Provider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Authorization Definition configuration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DataBusService Implementation</a:t>
            </a:r>
          </a:p>
          <a:p>
            <a:pPr lvl="2"/>
            <a:r>
              <a:rPr lang="en-US" dirty="0"/>
              <a:t>DataBus provides 2 implementations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Stored Procedure Service (replaces DataGridServiceImpl)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Resource Bus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Resource Definition</a:t>
            </a:r>
          </a:p>
        </p:txBody>
      </p:sp>
    </p:spTree>
    <p:extLst>
      <p:ext uri="{BB962C8B-B14F-4D97-AF65-F5344CB8AC3E}">
        <p14:creationId xmlns:p14="http://schemas.microsoft.com/office/powerpoint/2010/main" val="418291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Authorization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Client application creates spring bean that implements AuthorizationProvider interface.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@AuthorizationProviderComponent</a:t>
            </a:r>
          </a:p>
          <a:p>
            <a:pPr marL="457200" lvl="1" indent="0">
              <a:buNone/>
            </a:pPr>
            <a:r>
              <a:rPr lang="en-US" dirty="0"/>
              <a:t>public class SecurityTargetHasRoleAtPreferredCompany implements AuthorizationProvider {</a:t>
            </a:r>
          </a:p>
          <a:p>
            <a:pPr marL="457200" lvl="1" indent="0">
              <a:buNone/>
            </a:pPr>
            <a:r>
              <a:rPr lang="en-US" dirty="0"/>
              <a:t>    @Inject</a:t>
            </a:r>
          </a:p>
          <a:p>
            <a:pPr marL="457200" lvl="1" indent="0">
              <a:buNone/>
            </a:pPr>
            <a:r>
              <a:rPr lang="en-US" dirty="0"/>
              <a:t>    SecurityTargetHelper securityTargetHelper;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@Inject</a:t>
            </a:r>
          </a:p>
          <a:p>
            <a:pPr marL="457200" lvl="1" indent="0">
              <a:buNone/>
            </a:pPr>
            <a:r>
              <a:rPr lang="en-US" dirty="0"/>
              <a:t>    EpPermissionService epPermissionService;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@Inject</a:t>
            </a:r>
          </a:p>
          <a:p>
            <a:pPr marL="457200" lvl="1" indent="0">
              <a:buNone/>
            </a:pPr>
            <a:r>
              <a:rPr lang="en-US" dirty="0"/>
              <a:t>    RegistryService&lt;AuthorizationDefinition&gt; authorizationRegistry;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@Override</a:t>
            </a:r>
          </a:p>
          <a:p>
            <a:pPr marL="457200" lvl="1" indent="0">
              <a:buNone/>
            </a:pPr>
            <a:r>
              <a:rPr lang="en-US" dirty="0"/>
              <a:t>    public boolean isAuthorized(String authKey) {</a:t>
            </a:r>
          </a:p>
          <a:p>
            <a:pPr marL="457200" lvl="1" indent="0">
              <a:buNone/>
            </a:pPr>
            <a:r>
              <a:rPr lang="en-US" dirty="0"/>
              <a:t>        AuthorizationDefinition authorizationDefinition = authorizationRegistry.getEntry(authKey);</a:t>
            </a:r>
          </a:p>
          <a:p>
            <a:pPr marL="457200" lvl="1" indent="0">
              <a:buNone/>
            </a:pPr>
            <a:r>
              <a:rPr lang="en-US" dirty="0"/>
              <a:t>        SecurityTarget securityTarget = securityTargetHelper.getSecurityTarget(authorizationDefinition);</a:t>
            </a:r>
          </a:p>
          <a:p>
            <a:pPr marL="457200" lvl="1" indent="0">
              <a:buNone/>
            </a:pPr>
            <a:r>
              <a:rPr lang="en-US" dirty="0"/>
              <a:t>        return epPermissionService.hasRoleAtPreferredCompany(securityTarget, authorizationDefinition.getRoles());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565160" y="3506598"/>
            <a:ext cx="2620861" cy="102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Implement authorization code in this method.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714613" y="4018326"/>
            <a:ext cx="3850547" cy="8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49798" y="2910980"/>
            <a:ext cx="2080470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Authorization Registry provides access to authorization definitions by authKey.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29013" y="3338818"/>
            <a:ext cx="578840" cy="78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5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32007</TotalTime>
  <Words>1529</Words>
  <Application>Microsoft Office PowerPoint</Application>
  <PresentationFormat>Widescreen</PresentationFormat>
  <Paragraphs>355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DataBus</vt:lpstr>
      <vt:lpstr>Prevailing Pattern</vt:lpstr>
      <vt:lpstr>New Pattern</vt:lpstr>
      <vt:lpstr>DataBus</vt:lpstr>
      <vt:lpstr>Databus Architecture</vt:lpstr>
      <vt:lpstr>DataBus Flow Diagram</vt:lpstr>
      <vt:lpstr>Setup</vt:lpstr>
      <vt:lpstr>Steps for creating DataBus Resources</vt:lpstr>
      <vt:lpstr>Create Authorization Provider</vt:lpstr>
      <vt:lpstr>Create Authorization Definition</vt:lpstr>
      <vt:lpstr>Create DataBusService Implementation</vt:lpstr>
      <vt:lpstr>Create Service Definition</vt:lpstr>
      <vt:lpstr>Create Resource Definition</vt:lpstr>
      <vt:lpstr>Resource Definition</vt:lpstr>
      <vt:lpstr>Requesting Resources</vt:lpstr>
      <vt:lpstr>Business Services </vt:lpstr>
      <vt:lpstr>Resource Definition Example</vt:lpstr>
      <vt:lpstr>Resource Bus Flow</vt:lpstr>
      <vt:lpstr>DIY Message Resource Definition Example</vt:lpstr>
      <vt:lpstr>DIY Metrics Resource Definition</vt:lpstr>
      <vt:lpstr>Field Type Definitions</vt:lpstr>
      <vt:lpstr>Column Transformer Definitions</vt:lpstr>
      <vt:lpstr>Content Renderer Definitions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DataGrid</dc:title>
  <dc:creator>Adelmann, Bob</dc:creator>
  <cp:lastModifiedBy>Adelmann, Bob</cp:lastModifiedBy>
  <cp:revision>59</cp:revision>
  <cp:lastPrinted>2016-09-26T17:41:05Z</cp:lastPrinted>
  <dcterms:created xsi:type="dcterms:W3CDTF">2016-09-07T14:03:04Z</dcterms:created>
  <dcterms:modified xsi:type="dcterms:W3CDTF">2016-09-30T18:03:10Z</dcterms:modified>
</cp:coreProperties>
</file>