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4" r:id="rId4"/>
    <p:sldId id="294" r:id="rId5"/>
    <p:sldId id="262" r:id="rId6"/>
    <p:sldId id="265" r:id="rId7"/>
    <p:sldId id="263" r:id="rId8"/>
    <p:sldId id="258" r:id="rId9"/>
    <p:sldId id="259" r:id="rId10"/>
    <p:sldId id="260" r:id="rId11"/>
    <p:sldId id="268" r:id="rId12"/>
    <p:sldId id="261" r:id="rId13"/>
    <p:sldId id="269" r:id="rId14"/>
    <p:sldId id="266" r:id="rId15"/>
    <p:sldId id="267" r:id="rId16"/>
    <p:sldId id="270" r:id="rId17"/>
    <p:sldId id="271" r:id="rId18"/>
    <p:sldId id="272" r:id="rId19"/>
    <p:sldId id="273" r:id="rId20"/>
    <p:sldId id="274" r:id="rId21"/>
    <p:sldId id="275" r:id="rId22"/>
    <p:sldId id="276" r:id="rId23"/>
    <p:sldId id="277" r:id="rId24"/>
    <p:sldId id="282" r:id="rId25"/>
    <p:sldId id="279" r:id="rId26"/>
    <p:sldId id="280" r:id="rId27"/>
    <p:sldId id="284" r:id="rId28"/>
    <p:sldId id="285" r:id="rId29"/>
    <p:sldId id="286" r:id="rId30"/>
    <p:sldId id="283" r:id="rId31"/>
    <p:sldId id="281" r:id="rId32"/>
    <p:sldId id="287" r:id="rId33"/>
    <p:sldId id="290" r:id="rId34"/>
    <p:sldId id="289" r:id="rId35"/>
    <p:sldId id="288" r:id="rId36"/>
    <p:sldId id="291" r:id="rId37"/>
    <p:sldId id="292" r:id="rId38"/>
    <p:sldId id="293"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8" d="100"/>
          <a:sy n="58" d="100"/>
        </p:scale>
        <p:origin x="-72"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42825-36DF-4A30-B477-75AB8DFE2CAC}" type="datetimeFigureOut">
              <a:rPr lang="en-US"/>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62033-605A-4874-9B10-9DD1698D594D}" type="slidenum">
              <a:rPr lang="en-US"/>
              <a:t>‹#›</a:t>
            </a:fld>
            <a:endParaRPr lang="en-US"/>
          </a:p>
        </p:txBody>
      </p:sp>
    </p:spTree>
    <p:extLst>
      <p:ext uri="{BB962C8B-B14F-4D97-AF65-F5344CB8AC3E}">
        <p14:creationId xmlns:p14="http://schemas.microsoft.com/office/powerpoint/2010/main" val="191828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23</a:t>
            </a:fld>
            <a:endParaRPr lang="en-US"/>
          </a:p>
        </p:txBody>
      </p:sp>
    </p:spTree>
    <p:extLst>
      <p:ext uri="{BB962C8B-B14F-4D97-AF65-F5344CB8AC3E}">
        <p14:creationId xmlns:p14="http://schemas.microsoft.com/office/powerpoint/2010/main" val="195506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32</a:t>
            </a:fld>
            <a:endParaRPr lang="en-US"/>
          </a:p>
        </p:txBody>
      </p:sp>
    </p:spTree>
    <p:extLst>
      <p:ext uri="{BB962C8B-B14F-4D97-AF65-F5344CB8AC3E}">
        <p14:creationId xmlns:p14="http://schemas.microsoft.com/office/powerpoint/2010/main" val="387356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24</a:t>
            </a:fld>
            <a:endParaRPr lang="en-US"/>
          </a:p>
        </p:txBody>
      </p:sp>
    </p:spTree>
    <p:extLst>
      <p:ext uri="{BB962C8B-B14F-4D97-AF65-F5344CB8AC3E}">
        <p14:creationId xmlns:p14="http://schemas.microsoft.com/office/powerpoint/2010/main" val="426588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25</a:t>
            </a:fld>
            <a:endParaRPr lang="en-US"/>
          </a:p>
        </p:txBody>
      </p:sp>
    </p:spTree>
    <p:extLst>
      <p:ext uri="{BB962C8B-B14F-4D97-AF65-F5344CB8AC3E}">
        <p14:creationId xmlns:p14="http://schemas.microsoft.com/office/powerpoint/2010/main" val="200438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26</a:t>
            </a:fld>
            <a:endParaRPr lang="en-US"/>
          </a:p>
        </p:txBody>
      </p:sp>
    </p:spTree>
    <p:extLst>
      <p:ext uri="{BB962C8B-B14F-4D97-AF65-F5344CB8AC3E}">
        <p14:creationId xmlns:p14="http://schemas.microsoft.com/office/powerpoint/2010/main" val="404861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27</a:t>
            </a:fld>
            <a:endParaRPr lang="en-US"/>
          </a:p>
        </p:txBody>
      </p:sp>
    </p:spTree>
    <p:extLst>
      <p:ext uri="{BB962C8B-B14F-4D97-AF65-F5344CB8AC3E}">
        <p14:creationId xmlns:p14="http://schemas.microsoft.com/office/powerpoint/2010/main" val="26756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28</a:t>
            </a:fld>
            <a:endParaRPr lang="en-US"/>
          </a:p>
        </p:txBody>
      </p:sp>
    </p:spTree>
    <p:extLst>
      <p:ext uri="{BB962C8B-B14F-4D97-AF65-F5344CB8AC3E}">
        <p14:creationId xmlns:p14="http://schemas.microsoft.com/office/powerpoint/2010/main" val="264285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29</a:t>
            </a:fld>
            <a:endParaRPr lang="en-US"/>
          </a:p>
        </p:txBody>
      </p:sp>
    </p:spTree>
    <p:extLst>
      <p:ext uri="{BB962C8B-B14F-4D97-AF65-F5344CB8AC3E}">
        <p14:creationId xmlns:p14="http://schemas.microsoft.com/office/powerpoint/2010/main" val="1528882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30</a:t>
            </a:fld>
            <a:endParaRPr lang="en-US"/>
          </a:p>
        </p:txBody>
      </p:sp>
    </p:spTree>
    <p:extLst>
      <p:ext uri="{BB962C8B-B14F-4D97-AF65-F5344CB8AC3E}">
        <p14:creationId xmlns:p14="http://schemas.microsoft.com/office/powerpoint/2010/main" val="181158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31</a:t>
            </a:fld>
            <a:endParaRPr lang="en-US"/>
          </a:p>
        </p:txBody>
      </p:sp>
    </p:spTree>
    <p:extLst>
      <p:ext uri="{BB962C8B-B14F-4D97-AF65-F5344CB8AC3E}">
        <p14:creationId xmlns:p14="http://schemas.microsoft.com/office/powerpoint/2010/main" val="398038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7FD41B-2D34-4005-9FF2-11F571AA1F7F}"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97463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FD41B-2D34-4005-9FF2-11F571AA1F7F}"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38590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FD41B-2D34-4005-9FF2-11F571AA1F7F}"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1906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FD41B-2D34-4005-9FF2-11F571AA1F7F}"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257637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7FD41B-2D34-4005-9FF2-11F571AA1F7F}"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31528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7FD41B-2D34-4005-9FF2-11F571AA1F7F}"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591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7FD41B-2D34-4005-9FF2-11F571AA1F7F}"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4479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FD41B-2D34-4005-9FF2-11F571AA1F7F}"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15069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FD41B-2D34-4005-9FF2-11F571AA1F7F}"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75259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7FD41B-2D34-4005-9FF2-11F571AA1F7F}"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08241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7FD41B-2D34-4005-9FF2-11F571AA1F7F}"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073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FD41B-2D34-4005-9FF2-11F571AA1F7F}" type="datetimeFigureOut">
              <a:rPr lang="en-US" smtClean="0"/>
              <a:t>2/20/2018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C64-AC22-4B1C-A212-776ECD351843}" type="slidenum">
              <a:rPr lang="en-US" smtClean="0"/>
              <a:t>‹#›</a:t>
            </a:fld>
            <a:endParaRPr lang="en-US"/>
          </a:p>
        </p:txBody>
      </p:sp>
    </p:spTree>
    <p:extLst>
      <p:ext uri="{BB962C8B-B14F-4D97-AF65-F5344CB8AC3E}">
        <p14:creationId xmlns:p14="http://schemas.microsoft.com/office/powerpoint/2010/main" val="39077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Netfli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Netflix/Hystri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a:t>
            </a:r>
          </a:p>
        </p:txBody>
      </p:sp>
      <p:sp>
        <p:nvSpPr>
          <p:cNvPr id="3" name="Subtitle 2"/>
          <p:cNvSpPr>
            <a:spLocks noGrp="1"/>
          </p:cNvSpPr>
          <p:nvPr>
            <p:ph type="subTitle" idx="1"/>
          </p:nvPr>
        </p:nvSpPr>
        <p:spPr/>
        <p:txBody>
          <a:bodyPr/>
          <a:lstStyle/>
          <a:p>
            <a:r>
              <a:rPr lang="en-US" dirty="0"/>
              <a:t>Overview</a:t>
            </a:r>
          </a:p>
        </p:txBody>
      </p:sp>
    </p:spTree>
    <p:extLst>
      <p:ext uri="{BB962C8B-B14F-4D97-AF65-F5344CB8AC3E}">
        <p14:creationId xmlns:p14="http://schemas.microsoft.com/office/powerpoint/2010/main" val="286340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Conway’s Law</a:t>
            </a:r>
          </a:p>
        </p:txBody>
      </p:sp>
      <p:sp>
        <p:nvSpPr>
          <p:cNvPr id="3" name="Content Placeholder 2"/>
          <p:cNvSpPr>
            <a:spLocks noGrp="1"/>
          </p:cNvSpPr>
          <p:nvPr>
            <p:ph idx="1"/>
          </p:nvPr>
        </p:nvSpPr>
        <p:spPr/>
        <p:txBody>
          <a:bodyPr/>
          <a:lstStyle/>
          <a:p>
            <a:r>
              <a:rPr lang="en-US" dirty="0"/>
              <a:t>organizations which design systems ... are constrained to produce designs which are copies of the communication structures of these organizations</a:t>
            </a:r>
          </a:p>
        </p:txBody>
      </p:sp>
    </p:spTree>
    <p:extLst>
      <p:ext uri="{BB962C8B-B14F-4D97-AF65-F5344CB8AC3E}">
        <p14:creationId xmlns:p14="http://schemas.microsoft.com/office/powerpoint/2010/main" val="1233458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lstStyle/>
          <a:p>
            <a:r>
              <a:rPr lang="en-US" dirty="0"/>
              <a:t> states that it is impossible for a distributed computer system to simultaneously provide all three of the following guarantees</a:t>
            </a:r>
          </a:p>
        </p:txBody>
      </p:sp>
    </p:spTree>
    <p:extLst>
      <p:ext uri="{BB962C8B-B14F-4D97-AF65-F5344CB8AC3E}">
        <p14:creationId xmlns:p14="http://schemas.microsoft.com/office/powerpoint/2010/main" val="1233359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 Pattern #1</a:t>
            </a:r>
          </a:p>
        </p:txBody>
      </p:sp>
      <p:sp>
        <p:nvSpPr>
          <p:cNvPr id="3" name="Content Placeholder 2"/>
          <p:cNvSpPr>
            <a:spLocks noGrp="1"/>
          </p:cNvSpPr>
          <p:nvPr>
            <p:ph idx="1"/>
          </p:nvPr>
        </p:nvSpPr>
        <p:spPr/>
        <p:txBody>
          <a:bodyPr/>
          <a:lstStyle/>
          <a:p>
            <a:r>
              <a:rPr lang="en-US" dirty="0"/>
              <a:t>Service a, b, c</a:t>
            </a:r>
          </a:p>
          <a:p>
            <a:endParaRPr lang="en-US" dirty="0"/>
          </a:p>
        </p:txBody>
      </p:sp>
    </p:spTree>
    <p:extLst>
      <p:ext uri="{BB962C8B-B14F-4D97-AF65-F5344CB8AC3E}">
        <p14:creationId xmlns:p14="http://schemas.microsoft.com/office/powerpoint/2010/main" val="2993094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 Election</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t>is the process of designating a single process as the organizer of some task distributed among several computers (nodes). </a:t>
            </a:r>
          </a:p>
        </p:txBody>
      </p:sp>
    </p:spTree>
    <p:extLst>
      <p:ext uri="{BB962C8B-B14F-4D97-AF65-F5344CB8AC3E}">
        <p14:creationId xmlns:p14="http://schemas.microsoft.com/office/powerpoint/2010/main" val="647462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Registries</a:t>
            </a:r>
          </a:p>
        </p:txBody>
      </p:sp>
      <p:sp>
        <p:nvSpPr>
          <p:cNvPr id="3" name="Content Placeholder 2"/>
          <p:cNvSpPr>
            <a:spLocks noGrp="1"/>
          </p:cNvSpPr>
          <p:nvPr>
            <p:ph idx="1"/>
          </p:nvPr>
        </p:nvSpPr>
        <p:spPr/>
        <p:txBody>
          <a:bodyPr/>
          <a:lstStyle/>
          <a:p>
            <a:r>
              <a:rPr lang="en-US" dirty="0"/>
              <a:t>Eureka – Service Discovery</a:t>
            </a:r>
          </a:p>
          <a:p>
            <a:r>
              <a:rPr lang="en-US" dirty="0"/>
              <a:t>Zoo Keeper is a centralized service for maintaining configuration information, naming, providing distributed synchronization, and providing group services. All of these kinds of services are used in some form or another by distributed applications. </a:t>
            </a:r>
          </a:p>
          <a:p>
            <a:pPr lvl="1"/>
            <a:r>
              <a:rPr lang="en-US" dirty="0"/>
              <a:t>Apache Curator wrapping API.</a:t>
            </a:r>
          </a:p>
        </p:txBody>
      </p:sp>
    </p:spTree>
    <p:extLst>
      <p:ext uri="{BB962C8B-B14F-4D97-AF65-F5344CB8AC3E}">
        <p14:creationId xmlns:p14="http://schemas.microsoft.com/office/powerpoint/2010/main" val="196025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046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ELK Stack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0572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Sourcing</a:t>
            </a:r>
          </a:p>
        </p:txBody>
      </p:sp>
      <p:sp>
        <p:nvSpPr>
          <p:cNvPr id="3" name="Content Placeholder 2"/>
          <p:cNvSpPr>
            <a:spLocks noGrp="1"/>
          </p:cNvSpPr>
          <p:nvPr>
            <p:ph idx="1"/>
          </p:nvPr>
        </p:nvSpPr>
        <p:spPr/>
        <p:txBody>
          <a:bodyPr/>
          <a:lstStyle/>
          <a:p>
            <a:r>
              <a:rPr lang="en-US" dirty="0"/>
              <a:t>Save json to database</a:t>
            </a:r>
          </a:p>
          <a:p>
            <a:r>
              <a:rPr lang="en-US" i="1" dirty="0"/>
              <a:t>Capture all changes to an application state as a sequence of events.</a:t>
            </a:r>
            <a:endParaRPr lang="en-US" dirty="0"/>
          </a:p>
        </p:txBody>
      </p:sp>
    </p:spTree>
    <p:extLst>
      <p:ext uri="{BB962C8B-B14F-4D97-AF65-F5344CB8AC3E}">
        <p14:creationId xmlns:p14="http://schemas.microsoft.com/office/powerpoint/2010/main" val="99816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N1QL</a:t>
            </a:r>
          </a:p>
        </p:txBody>
      </p:sp>
      <p:sp>
        <p:nvSpPr>
          <p:cNvPr id="3" name="Content Placeholder 2"/>
          <p:cNvSpPr>
            <a:spLocks noGrp="1"/>
          </p:cNvSpPr>
          <p:nvPr>
            <p:ph idx="1"/>
          </p:nvPr>
        </p:nvSpPr>
        <p:spPr/>
        <p:txBody>
          <a:bodyPr/>
          <a:lstStyle/>
          <a:p>
            <a:r>
              <a:rPr lang="en-US" dirty="0"/>
              <a:t>Json SQL</a:t>
            </a:r>
          </a:p>
          <a:p>
            <a:r>
              <a:rPr lang="en-US" dirty="0" err="1"/>
              <a:t>Couchbase</a:t>
            </a:r>
            <a:endParaRPr lang="en-US" dirty="0"/>
          </a:p>
          <a:p>
            <a:endParaRPr lang="en-US" dirty="0"/>
          </a:p>
        </p:txBody>
      </p:sp>
    </p:spTree>
    <p:extLst>
      <p:ext uri="{BB962C8B-B14F-4D97-AF65-F5344CB8AC3E}">
        <p14:creationId xmlns:p14="http://schemas.microsoft.com/office/powerpoint/2010/main" val="4172025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a:t>
            </a:r>
          </a:p>
        </p:txBody>
      </p:sp>
      <p:sp>
        <p:nvSpPr>
          <p:cNvPr id="3" name="Content Placeholder 2"/>
          <p:cNvSpPr>
            <a:spLocks noGrp="1"/>
          </p:cNvSpPr>
          <p:nvPr>
            <p:ph idx="1"/>
          </p:nvPr>
        </p:nvSpPr>
        <p:spPr/>
        <p:txBody>
          <a:bodyPr/>
          <a:lstStyle/>
          <a:p>
            <a:r>
              <a:rPr lang="en-US" dirty="0"/>
              <a:t>Command Query Responsibility Segregation. </a:t>
            </a:r>
          </a:p>
        </p:txBody>
      </p:sp>
    </p:spTree>
    <p:extLst>
      <p:ext uri="{BB962C8B-B14F-4D97-AF65-F5344CB8AC3E}">
        <p14:creationId xmlns:p14="http://schemas.microsoft.com/office/powerpoint/2010/main" val="42542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Approach</a:t>
            </a:r>
          </a:p>
        </p:txBody>
      </p:sp>
      <p:sp>
        <p:nvSpPr>
          <p:cNvPr id="3" name="Content Placeholder 2"/>
          <p:cNvSpPr>
            <a:spLocks noGrp="1"/>
          </p:cNvSpPr>
          <p:nvPr>
            <p:ph idx="1"/>
          </p:nvPr>
        </p:nvSpPr>
        <p:spPr/>
        <p:txBody>
          <a:bodyPr/>
          <a:lstStyle/>
          <a:p>
            <a:r>
              <a:rPr lang="en-US" dirty="0"/>
              <a:t>Emphasizes the decomposition of applications into a single purpose</a:t>
            </a:r>
          </a:p>
          <a:p>
            <a:r>
              <a:rPr lang="en-US" dirty="0"/>
              <a:t>Loosely coupled services</a:t>
            </a:r>
          </a:p>
          <a:p>
            <a:r>
              <a:rPr lang="en-US" dirty="0"/>
              <a:t>Managed by cross-functional teams</a:t>
            </a:r>
          </a:p>
          <a:p>
            <a:r>
              <a:rPr lang="en-US" dirty="0"/>
              <a:t>For delivering and maintaining complex software systems </a:t>
            </a:r>
          </a:p>
          <a:p>
            <a:r>
              <a:rPr lang="en-US" dirty="0"/>
              <a:t>With velocity and quality required by todays digital business.</a:t>
            </a:r>
          </a:p>
          <a:p>
            <a:r>
              <a:rPr lang="en-US" dirty="0"/>
              <a:t>an architecture that embraces DevOps </a:t>
            </a:r>
            <a:r>
              <a:rPr lang="en-US" dirty="0" smtClean="0"/>
              <a:t>practices</a:t>
            </a:r>
          </a:p>
          <a:p>
            <a:r>
              <a:rPr lang="en-US" dirty="0" smtClean="0"/>
              <a:t>12 Factor Apps</a:t>
            </a:r>
            <a:endParaRPr lang="en-US" dirty="0"/>
          </a:p>
        </p:txBody>
      </p:sp>
    </p:spTree>
    <p:extLst>
      <p:ext uri="{BB962C8B-B14F-4D97-AF65-F5344CB8AC3E}">
        <p14:creationId xmlns:p14="http://schemas.microsoft.com/office/powerpoint/2010/main" val="1371378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patterns in distributed systems </a:t>
            </a:r>
          </a:p>
        </p:txBody>
      </p:sp>
      <p:sp>
        <p:nvSpPr>
          <p:cNvPr id="3" name="Content Placeholder 2"/>
          <p:cNvSpPr>
            <a:spLocks noGrp="1"/>
          </p:cNvSpPr>
          <p:nvPr>
            <p:ph idx="1"/>
          </p:nvPr>
        </p:nvSpPr>
        <p:spPr/>
        <p:txBody>
          <a:bodyPr>
            <a:normAutofit fontScale="85000" lnSpcReduction="20000"/>
          </a:bodyPr>
          <a:lstStyle/>
          <a:p>
            <a:r>
              <a:rPr lang="en-US" dirty="0"/>
              <a:t>configuration management</a:t>
            </a:r>
          </a:p>
          <a:p>
            <a:r>
              <a:rPr lang="en-US" dirty="0"/>
              <a:t>service discovery</a:t>
            </a:r>
          </a:p>
          <a:p>
            <a:r>
              <a:rPr lang="en-US" dirty="0"/>
              <a:t>circuit breakers</a:t>
            </a:r>
          </a:p>
          <a:p>
            <a:r>
              <a:rPr lang="en-US" dirty="0"/>
              <a:t>intelligent routing</a:t>
            </a:r>
          </a:p>
          <a:p>
            <a:r>
              <a:rPr lang="en-US" dirty="0"/>
              <a:t>micro-proxy </a:t>
            </a:r>
          </a:p>
          <a:p>
            <a:r>
              <a:rPr lang="en-US" dirty="0"/>
              <a:t>control bus</a:t>
            </a:r>
          </a:p>
          <a:p>
            <a:r>
              <a:rPr lang="en-US" dirty="0"/>
              <a:t>one-time tokens</a:t>
            </a:r>
          </a:p>
          <a:p>
            <a:r>
              <a:rPr lang="en-US" dirty="0"/>
              <a:t>global locks</a:t>
            </a:r>
          </a:p>
          <a:p>
            <a:r>
              <a:rPr lang="en-US" dirty="0"/>
              <a:t>leadership election</a:t>
            </a:r>
          </a:p>
          <a:p>
            <a:r>
              <a:rPr lang="en-US" dirty="0"/>
              <a:t>distributed sessions</a:t>
            </a:r>
          </a:p>
          <a:p>
            <a:r>
              <a:rPr lang="en-US" dirty="0"/>
              <a:t>cluster state</a:t>
            </a:r>
          </a:p>
        </p:txBody>
      </p:sp>
    </p:spTree>
    <p:extLst>
      <p:ext uri="{BB962C8B-B14F-4D97-AF65-F5344CB8AC3E}">
        <p14:creationId xmlns:p14="http://schemas.microsoft.com/office/powerpoint/2010/main" val="943981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endParaRPr lang="en-US" dirty="0"/>
          </a:p>
        </p:txBody>
      </p:sp>
      <p:sp>
        <p:nvSpPr>
          <p:cNvPr id="3" name="Content Placeholder 2"/>
          <p:cNvSpPr>
            <a:spLocks noGrp="1"/>
          </p:cNvSpPr>
          <p:nvPr>
            <p:ph idx="1"/>
          </p:nvPr>
        </p:nvSpPr>
        <p:spPr/>
        <p:txBody>
          <a:bodyPr/>
          <a:lstStyle/>
          <a:p>
            <a:r>
              <a:rPr lang="en-US" dirty="0" err="1"/>
              <a:t>Zuul</a:t>
            </a:r>
            <a:r>
              <a:rPr lang="en-US" dirty="0"/>
              <a:t> is an edge service that provides dynamic routing, monitoring, resiliency, security, and more.</a:t>
            </a:r>
          </a:p>
        </p:txBody>
      </p:sp>
    </p:spTree>
    <p:extLst>
      <p:ext uri="{BB962C8B-B14F-4D97-AF65-F5344CB8AC3E}">
        <p14:creationId xmlns:p14="http://schemas.microsoft.com/office/powerpoint/2010/main" val="3039185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zipkin</a:t>
            </a:r>
            <a:endParaRPr lang="en-US" dirty="0"/>
          </a:p>
        </p:txBody>
      </p:sp>
      <p:sp>
        <p:nvSpPr>
          <p:cNvPr id="3" name="Content Placeholder 2"/>
          <p:cNvSpPr>
            <a:spLocks noGrp="1"/>
          </p:cNvSpPr>
          <p:nvPr>
            <p:ph idx="1"/>
          </p:nvPr>
        </p:nvSpPr>
        <p:spPr/>
        <p:txBody>
          <a:bodyPr/>
          <a:lstStyle/>
          <a:p>
            <a:r>
              <a:rPr lang="en-US" dirty="0"/>
              <a:t>Zipkin is a distributed tracing system. It helps gather timing data needed to troubleshoot latency problems in microservice architectures. </a:t>
            </a:r>
          </a:p>
          <a:p>
            <a:r>
              <a:rPr lang="en-US" dirty="0"/>
              <a:t>it manages both the collection and lookup of this data. </a:t>
            </a:r>
            <a:r>
              <a:rPr lang="en-US" dirty="0" err="1"/>
              <a:t>Zipkin’s</a:t>
            </a:r>
            <a:r>
              <a:rPr lang="en-US" dirty="0"/>
              <a:t> design is based on the Google Dapper paper.</a:t>
            </a:r>
          </a:p>
          <a:p>
            <a:r>
              <a:rPr lang="en-US" dirty="0"/>
              <a:t>This project includes a dependency-free library and a spring-boot server. Storage options include in-memory, JDBC (</a:t>
            </a:r>
            <a:r>
              <a:rPr lang="en-US" dirty="0" err="1"/>
              <a:t>mysql</a:t>
            </a:r>
            <a:r>
              <a:rPr lang="en-US" dirty="0"/>
              <a:t>), Cassandra, and </a:t>
            </a:r>
            <a:r>
              <a:rPr lang="en-US" dirty="0" err="1"/>
              <a:t>Elasticsearch</a:t>
            </a:r>
            <a:r>
              <a:rPr lang="en-US" dirty="0"/>
              <a:t>.</a:t>
            </a:r>
          </a:p>
        </p:txBody>
      </p:sp>
    </p:spTree>
    <p:extLst>
      <p:ext uri="{BB962C8B-B14F-4D97-AF65-F5344CB8AC3E}">
        <p14:creationId xmlns:p14="http://schemas.microsoft.com/office/powerpoint/2010/main" val="944384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333333"/>
                </a:solidFill>
                <a:latin typeface="Helvetica Neue"/>
              </a:rPr>
              <a:t>The granularity of APIs provided by </a:t>
            </a:r>
            <a:r>
              <a:rPr lang="en-US" dirty="0" err="1">
                <a:solidFill>
                  <a:srgbClr val="333333"/>
                </a:solidFill>
                <a:latin typeface="Helvetica Neue"/>
              </a:rPr>
              <a:t>microservices</a:t>
            </a:r>
            <a:r>
              <a:rPr lang="en-US" dirty="0">
                <a:solidFill>
                  <a:srgbClr val="333333"/>
                </a:solidFill>
                <a:latin typeface="Helvetica Neue"/>
              </a:rPr>
              <a:t> is often different than what a client needs.</a:t>
            </a:r>
          </a:p>
        </p:txBody>
      </p:sp>
    </p:spTree>
    <p:extLst>
      <p:ext uri="{BB962C8B-B14F-4D97-AF65-F5344CB8AC3E}">
        <p14:creationId xmlns:p14="http://schemas.microsoft.com/office/powerpoint/2010/main" val="1143300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78C0"/>
                </a:solidFill>
                <a:hlinkClick r:id="rId3"/>
              </a:rPr>
              <a:t>Netflix</a:t>
            </a:r>
            <a:r>
              <a:rPr lang="en-US" dirty="0">
                <a:solidFill>
                  <a:srgbClr val="666666"/>
                </a:solidFill>
              </a:rPr>
              <a:t>/</a:t>
            </a:r>
            <a:r>
              <a:rPr lang="en-US" b="1" dirty="0">
                <a:solidFill>
                  <a:srgbClr val="4078C0"/>
                </a:solidFill>
                <a:hlinkClick r:id="rId4"/>
              </a:rPr>
              <a:t>Hystrix</a:t>
            </a:r>
          </a:p>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rgbClr val="333333"/>
                </a:solidFill>
              </a:rPr>
              <a:t>Hystrix</a:t>
            </a:r>
            <a:r>
              <a:rPr lang="en-US" dirty="0">
                <a:solidFill>
                  <a:srgbClr val="333333"/>
                </a:solidFill>
              </a:rPr>
              <a:t> is a latency and fault tolerance library designed to isolate points of access to remote systems, services and 3rd party libraries, stop cascading failure and enable resilience in complex distributed systems where failure is inevitable.</a:t>
            </a:r>
          </a:p>
        </p:txBody>
      </p:sp>
    </p:spTree>
    <p:extLst>
      <p:ext uri="{BB962C8B-B14F-4D97-AF65-F5344CB8AC3E}">
        <p14:creationId xmlns:p14="http://schemas.microsoft.com/office/powerpoint/2010/main" val="1620996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Approach</a:t>
            </a:r>
          </a:p>
        </p:txBody>
      </p:sp>
      <p:pic>
        <p:nvPicPr>
          <p:cNvPr id="3" name="Picture 2"/>
          <p:cNvPicPr>
            <a:picLocks noChangeAspect="1"/>
          </p:cNvPicPr>
          <p:nvPr/>
        </p:nvPicPr>
        <p:blipFill>
          <a:blip r:embed="rId3"/>
          <a:stretch>
            <a:fillRect/>
          </a:stretch>
        </p:blipFill>
        <p:spPr>
          <a:xfrm>
            <a:off x="2076450" y="2305050"/>
            <a:ext cx="8817850" cy="3038475"/>
          </a:xfrm>
          <a:prstGeom prst="rect">
            <a:avLst/>
          </a:prstGeom>
        </p:spPr>
      </p:pic>
    </p:spTree>
    <p:extLst>
      <p:ext uri="{BB962C8B-B14F-4D97-AF65-F5344CB8AC3E}">
        <p14:creationId xmlns:p14="http://schemas.microsoft.com/office/powerpoint/2010/main" val="376633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Approach</a:t>
            </a:r>
          </a:p>
        </p:txBody>
      </p:sp>
      <p:pic>
        <p:nvPicPr>
          <p:cNvPr id="3" name="Picture 2"/>
          <p:cNvPicPr>
            <a:picLocks noChangeAspect="1"/>
          </p:cNvPicPr>
          <p:nvPr/>
        </p:nvPicPr>
        <p:blipFill>
          <a:blip r:embed="rId3"/>
          <a:stretch>
            <a:fillRect/>
          </a:stretch>
        </p:blipFill>
        <p:spPr>
          <a:xfrm>
            <a:off x="714375" y="1781175"/>
            <a:ext cx="10849522" cy="4560919"/>
          </a:xfrm>
          <a:prstGeom prst="rect">
            <a:avLst/>
          </a:prstGeom>
        </p:spPr>
      </p:pic>
    </p:spTree>
    <p:extLst>
      <p:ext uri="{BB962C8B-B14F-4D97-AF65-F5344CB8AC3E}">
        <p14:creationId xmlns:p14="http://schemas.microsoft.com/office/powerpoint/2010/main" val="1323704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connecting</a:t>
            </a:r>
          </a:p>
        </p:txBody>
      </p:sp>
      <p:sp>
        <p:nvSpPr>
          <p:cNvPr id="3" name="Content Placeholder 2"/>
          <p:cNvSpPr>
            <a:spLocks noGrp="1"/>
          </p:cNvSpPr>
          <p:nvPr>
            <p:ph idx="1"/>
          </p:nvPr>
        </p:nvSpPr>
        <p:spPr>
          <a:xfrm>
            <a:off x="752097" y="1943100"/>
            <a:ext cx="10515600" cy="4351338"/>
          </a:xfrm>
        </p:spPr>
        <p:txBody>
          <a:bodyPr vert="horz" lIns="91440" tIns="45720" rIns="91440" bIns="45720" rtlCol="0" anchor="t">
            <a:normAutofit/>
          </a:bodyPr>
          <a:lstStyle/>
          <a:p>
            <a:r>
              <a:rPr lang="en-US" dirty="0"/>
              <a:t>Direct Client‑to‑Microservice Communication</a:t>
            </a:r>
          </a:p>
          <a:p>
            <a:pPr lvl="1"/>
            <a:r>
              <a:rPr lang="en-US" dirty="0"/>
              <a:t>This approach also makes the client code much more complex.</a:t>
            </a:r>
          </a:p>
          <a:p>
            <a:pPr lvl="1"/>
            <a:r>
              <a:rPr lang="en-US" dirty="0"/>
              <a:t>this approach is that it makes it difficult to refactor the </a:t>
            </a:r>
            <a:r>
              <a:rPr lang="en-US" dirty="0" err="1"/>
              <a:t>microservices</a:t>
            </a:r>
            <a:r>
              <a:rPr lang="en-US" dirty="0"/>
              <a:t>.</a:t>
            </a:r>
          </a:p>
          <a:p>
            <a:r>
              <a:rPr lang="en-US" dirty="0"/>
              <a:t>Using an API Gateway</a:t>
            </a:r>
          </a:p>
          <a:p>
            <a:pPr lvl="1"/>
            <a:r>
              <a:rPr lang="en-US" dirty="0"/>
              <a:t> is similar to the </a:t>
            </a:r>
            <a:r>
              <a:rPr lang="en-US" sz="2000" dirty="0">
                <a:solidFill>
                  <a:srgbClr val="009639"/>
                </a:solidFill>
              </a:rPr>
              <a:t>Facade</a:t>
            </a:r>
            <a:r>
              <a:rPr lang="en-US" dirty="0"/>
              <a:t> pattern from object‑oriented design. </a:t>
            </a:r>
          </a:p>
          <a:p>
            <a:pPr lvl="1"/>
            <a:r>
              <a:rPr lang="en-US" dirty="0"/>
              <a:t>The API Gateway is responsible for request routing, composition, and protocol translation. </a:t>
            </a:r>
          </a:p>
          <a:p>
            <a:pPr lvl="1"/>
            <a:r>
              <a:rPr lang="en-US" dirty="0"/>
              <a:t>A major benefit of using an API Gateway is that it encapsulates the internal structure of the application. </a:t>
            </a:r>
          </a:p>
          <a:p>
            <a:pPr lvl="1"/>
            <a:endParaRPr lang="en-US" dirty="0"/>
          </a:p>
        </p:txBody>
      </p:sp>
    </p:spTree>
    <p:extLst>
      <p:ext uri="{BB962C8B-B14F-4D97-AF65-F5344CB8AC3E}">
        <p14:creationId xmlns:p14="http://schemas.microsoft.com/office/powerpoint/2010/main" val="344750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Calibri Light"/>
              </a:rPr>
              <a:t>API Gateway</a:t>
            </a:r>
            <a:endParaRPr lang="en-US" dirty="0">
              <a:latin typeface="Calibri Light"/>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API Gateway handles some requests by simply routing them to the appropriate backend service. It handles other requests by invoking multiple backend services and aggregating the results. </a:t>
            </a:r>
          </a:p>
        </p:txBody>
      </p:sp>
    </p:spTree>
    <p:extLst>
      <p:ext uri="{BB962C8B-B14F-4D97-AF65-F5344CB8AC3E}">
        <p14:creationId xmlns:p14="http://schemas.microsoft.com/office/powerpoint/2010/main" val="1103952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Patterns</a:t>
            </a:r>
          </a:p>
        </p:txBody>
      </p:sp>
      <p:pic>
        <p:nvPicPr>
          <p:cNvPr id="3" name="Picture 2"/>
          <p:cNvPicPr>
            <a:picLocks noChangeAspect="1"/>
          </p:cNvPicPr>
          <p:nvPr/>
        </p:nvPicPr>
        <p:blipFill>
          <a:blip r:embed="rId3"/>
          <a:stretch>
            <a:fillRect/>
          </a:stretch>
        </p:blipFill>
        <p:spPr>
          <a:xfrm>
            <a:off x="1372666" y="2552700"/>
            <a:ext cx="7788450" cy="3484574"/>
          </a:xfrm>
          <a:prstGeom prst="rect">
            <a:avLst/>
          </a:prstGeom>
        </p:spPr>
      </p:pic>
    </p:spTree>
    <p:extLst>
      <p:ext uri="{BB962C8B-B14F-4D97-AF65-F5344CB8AC3E}">
        <p14:creationId xmlns:p14="http://schemas.microsoft.com/office/powerpoint/2010/main" val="363786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Microservice architecture emerged from a common set of patterns evident in companies like Amazon, Netflix, </a:t>
            </a:r>
            <a:r>
              <a:rPr lang="en-US" dirty="0" err="1"/>
              <a:t>SoundCloud</a:t>
            </a:r>
            <a:r>
              <a:rPr lang="en-US" dirty="0"/>
              <a:t>, and Gilt (now part of HBC Digital). Applications at these companies that were monolithic evolved over time into decomposed services that communicated via RESTful APIs and other network-based messaging protocols.</a:t>
            </a:r>
          </a:p>
        </p:txBody>
      </p:sp>
    </p:spTree>
    <p:extLst>
      <p:ext uri="{BB962C8B-B14F-4D97-AF65-F5344CB8AC3E}">
        <p14:creationId xmlns:p14="http://schemas.microsoft.com/office/powerpoint/2010/main" val="2735182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Gateway</a:t>
            </a:r>
            <a:br>
              <a:rPr lang="en-US" dirty="0"/>
            </a:br>
            <a:endParaRPr lang="en-US" dirty="0">
              <a:latin typeface="Calibri Light"/>
            </a:endParaRP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dirty="0">
                <a:solidFill>
                  <a:srgbClr val="333333"/>
                </a:solidFill>
                <a:latin typeface="Helvetica Neue"/>
              </a:rPr>
              <a:t>Using an API gateway has the following benefits:</a:t>
            </a:r>
          </a:p>
          <a:p>
            <a:pPr lvl="1"/>
            <a:r>
              <a:rPr lang="en-US" dirty="0">
                <a:solidFill>
                  <a:srgbClr val="333333"/>
                </a:solidFill>
                <a:latin typeface="Helvetica Neue"/>
              </a:rPr>
              <a:t>Insulates the clients from how the application is partitioned into </a:t>
            </a:r>
            <a:r>
              <a:rPr lang="en-US" dirty="0" err="1">
                <a:solidFill>
                  <a:srgbClr val="333333"/>
                </a:solidFill>
                <a:latin typeface="Helvetica Neue"/>
              </a:rPr>
              <a:t>microservices</a:t>
            </a:r>
            <a:endParaRPr lang="en-US" dirty="0">
              <a:solidFill>
                <a:srgbClr val="333333"/>
              </a:solidFill>
              <a:latin typeface="Helvetica Neue"/>
            </a:endParaRPr>
          </a:p>
          <a:p>
            <a:pPr lvl="1"/>
            <a:r>
              <a:rPr lang="en-US" dirty="0">
                <a:solidFill>
                  <a:srgbClr val="333333"/>
                </a:solidFill>
                <a:latin typeface="Helvetica Neue"/>
              </a:rPr>
              <a:t>Insulates the clients from the problem of determining the locations of service instances</a:t>
            </a:r>
          </a:p>
          <a:p>
            <a:pPr lvl="1"/>
            <a:r>
              <a:rPr lang="en-US" dirty="0">
                <a:solidFill>
                  <a:srgbClr val="333333"/>
                </a:solidFill>
                <a:latin typeface="Helvetica Neue"/>
              </a:rPr>
              <a:t>Provides the optimal API for each client</a:t>
            </a:r>
          </a:p>
          <a:p>
            <a:pPr lvl="1"/>
            <a:r>
              <a:rPr lang="en-US" dirty="0">
                <a:solidFill>
                  <a:srgbClr val="333333"/>
                </a:solidFill>
                <a:latin typeface="Helvetica Neue"/>
              </a:rPr>
              <a:t>Reduces the number of requests/roundtrips. For example, the API gateway enables clients to retrieve data from multiple services with a single round-trip. Fewer requests also means less overhead and improves the user experience. An API gateway is essential for mobile applications.</a:t>
            </a:r>
          </a:p>
          <a:p>
            <a:pPr lvl="1"/>
            <a:r>
              <a:rPr lang="en-US" dirty="0">
                <a:solidFill>
                  <a:srgbClr val="333333"/>
                </a:solidFill>
                <a:latin typeface="Helvetica Neue"/>
              </a:rPr>
              <a:t>Simplifies the client by moving logic for calling multiple services from the client to API gateway</a:t>
            </a:r>
          </a:p>
          <a:p>
            <a:r>
              <a:rPr lang="en-US" dirty="0">
                <a:solidFill>
                  <a:srgbClr val="333333"/>
                </a:solidFill>
                <a:latin typeface="Helvetica Neue"/>
              </a:rPr>
              <a:t>The API gateway pattern has some drawbacks:</a:t>
            </a:r>
          </a:p>
          <a:p>
            <a:pPr lvl="1"/>
            <a:r>
              <a:rPr lang="en-US" dirty="0">
                <a:solidFill>
                  <a:srgbClr val="333333"/>
                </a:solidFill>
                <a:latin typeface="Helvetica Neue"/>
              </a:rPr>
              <a:t>Increased complexity - the API gateway is yet another moving part that must be developed, deployed and managed</a:t>
            </a:r>
          </a:p>
          <a:p>
            <a:pPr lvl="1"/>
            <a:r>
              <a:rPr lang="en-US" dirty="0">
                <a:solidFill>
                  <a:srgbClr val="333333"/>
                </a:solidFill>
                <a:latin typeface="Helvetica Neue"/>
              </a:rPr>
              <a:t>Increased response time due to the additional network hop through the API gateway - however, for most applications the cost of an extra roundtrip is insignificant.</a:t>
            </a:r>
          </a:p>
          <a:p>
            <a:r>
              <a:rPr lang="en-US" dirty="0">
                <a:solidFill>
                  <a:srgbClr val="333333"/>
                </a:solidFill>
                <a:latin typeface="Helvetica Neue"/>
              </a:rPr>
              <a:t>Issues:</a:t>
            </a:r>
          </a:p>
          <a:p>
            <a:pPr lvl="1"/>
            <a:r>
              <a:rPr lang="en-US" dirty="0">
                <a:solidFill>
                  <a:srgbClr val="333333"/>
                </a:solidFill>
                <a:latin typeface="Helvetica Neue"/>
              </a:rPr>
              <a:t>How implement the API gateway? An event-driven/reactive approach is best if it must scale to scale to handle high loads. On the JVM, NIO-based libraries such as </a:t>
            </a:r>
            <a:r>
              <a:rPr lang="en-US" dirty="0" err="1">
                <a:solidFill>
                  <a:srgbClr val="333333"/>
                </a:solidFill>
                <a:latin typeface="Helvetica Neue"/>
              </a:rPr>
              <a:t>Netty</a:t>
            </a:r>
            <a:r>
              <a:rPr lang="en-US" dirty="0">
                <a:solidFill>
                  <a:srgbClr val="333333"/>
                </a:solidFill>
                <a:latin typeface="Helvetica Neue"/>
              </a:rPr>
              <a:t>, Spring Reactor, etc. make sense. </a:t>
            </a:r>
            <a:r>
              <a:rPr lang="en-US" dirty="0" err="1">
                <a:solidFill>
                  <a:srgbClr val="333333"/>
                </a:solidFill>
                <a:latin typeface="Helvetica Neue"/>
              </a:rPr>
              <a:t>NodeJS</a:t>
            </a:r>
            <a:r>
              <a:rPr lang="en-US" dirty="0">
                <a:solidFill>
                  <a:srgbClr val="333333"/>
                </a:solidFill>
                <a:latin typeface="Helvetica Neue"/>
              </a:rPr>
              <a:t> is another option.</a:t>
            </a:r>
          </a:p>
          <a:p>
            <a:endParaRPr lang="en-US" dirty="0"/>
          </a:p>
        </p:txBody>
      </p:sp>
    </p:spTree>
    <p:extLst>
      <p:ext uri="{BB962C8B-B14F-4D97-AF65-F5344CB8AC3E}">
        <p14:creationId xmlns:p14="http://schemas.microsoft.com/office/powerpoint/2010/main" val="2030133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Bus Microservice REST API Gateway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444444"/>
                </a:solidFill>
                <a:latin typeface="Arial"/>
              </a:rPr>
              <a:t>Dynamic Endpoints</a:t>
            </a:r>
          </a:p>
          <a:p>
            <a:r>
              <a:rPr lang="en-US" dirty="0">
                <a:solidFill>
                  <a:srgbClr val="444444"/>
                </a:solidFill>
                <a:latin typeface="Arial"/>
              </a:rPr>
              <a:t>Endpoint Code Repository and Management</a:t>
            </a:r>
          </a:p>
          <a:p>
            <a:r>
              <a:rPr lang="en-US" dirty="0">
                <a:solidFill>
                  <a:srgbClr val="444444"/>
                </a:solidFill>
                <a:latin typeface="Arial"/>
              </a:rPr>
              <a:t>Backend Services and Dependencies</a:t>
            </a:r>
          </a:p>
          <a:p>
            <a:r>
              <a:rPr lang="en-US" dirty="0">
                <a:solidFill>
                  <a:srgbClr val="444444"/>
                </a:solidFill>
                <a:latin typeface="Arial"/>
              </a:rPr>
              <a:t>Dynamic Polyglot JVM Language Runtime</a:t>
            </a:r>
          </a:p>
          <a:p>
            <a:r>
              <a:rPr lang="en-US" dirty="0">
                <a:solidFill>
                  <a:srgbClr val="444444"/>
                </a:solidFill>
                <a:latin typeface="Arial"/>
              </a:rPr>
              <a:t>Asynchronous Java API + Reactive Programming Model</a:t>
            </a:r>
          </a:p>
          <a:p>
            <a:r>
              <a:rPr lang="en-US" dirty="0" err="1">
                <a:solidFill>
                  <a:srgbClr val="444444"/>
                </a:solidFill>
                <a:latin typeface="Arial"/>
              </a:rPr>
              <a:t>Hystrix</a:t>
            </a:r>
            <a:r>
              <a:rPr lang="en-US" dirty="0">
                <a:solidFill>
                  <a:srgbClr val="444444"/>
                </a:solidFill>
                <a:latin typeface="Arial"/>
              </a:rPr>
              <a:t> Fault Tolerance</a:t>
            </a:r>
          </a:p>
          <a:p>
            <a:endParaRPr lang="en-US">
              <a:solidFill>
                <a:srgbClr val="444444"/>
              </a:solidFill>
              <a:latin typeface="Arial"/>
            </a:endParaRPr>
          </a:p>
          <a:p>
            <a:endParaRPr lang="en-US" dirty="0">
              <a:solidFill>
                <a:srgbClr val="444444"/>
              </a:solidFill>
              <a:latin typeface="Arial"/>
            </a:endParaRPr>
          </a:p>
          <a:p>
            <a:endParaRPr lang="en-US" dirty="0">
              <a:solidFill>
                <a:srgbClr val="444444"/>
              </a:solidFill>
              <a:latin typeface="Arial"/>
            </a:endParaRPr>
          </a:p>
          <a:p>
            <a:endParaRPr lang="en-US" dirty="0">
              <a:solidFill>
                <a:srgbClr val="000000"/>
              </a:solidFill>
              <a:latin typeface="Calibri"/>
            </a:endParaRPr>
          </a:p>
        </p:txBody>
      </p:sp>
    </p:spTree>
    <p:extLst>
      <p:ext uri="{BB962C8B-B14F-4D97-AF65-F5344CB8AC3E}">
        <p14:creationId xmlns:p14="http://schemas.microsoft.com/office/powerpoint/2010/main" val="1180947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AWS Lambda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Function as a Service (</a:t>
            </a:r>
            <a:r>
              <a:rPr lang="en-US" dirty="0" err="1"/>
              <a:t>FaaS</a:t>
            </a:r>
            <a:r>
              <a:rPr lang="en-US" dirty="0"/>
              <a:t>)</a:t>
            </a:r>
            <a:endParaRPr lang="en-US" b="1" dirty="0">
              <a:solidFill>
                <a:srgbClr val="252525"/>
              </a:solidFill>
            </a:endParaRPr>
          </a:p>
          <a:p>
            <a:r>
              <a:rPr lang="en-US" b="1" dirty="0">
                <a:solidFill>
                  <a:srgbClr val="252525"/>
                </a:solidFill>
              </a:rPr>
              <a:t>Event Driven</a:t>
            </a:r>
          </a:p>
          <a:p>
            <a:r>
              <a:rPr lang="en-US" b="1" dirty="0">
                <a:solidFill>
                  <a:srgbClr val="252525"/>
                </a:solidFill>
              </a:rPr>
              <a:t>Serverless computing</a:t>
            </a:r>
            <a:r>
              <a:rPr lang="en-US" dirty="0">
                <a:solidFill>
                  <a:srgbClr val="252525"/>
                </a:solidFill>
              </a:rPr>
              <a:t>, also known as </a:t>
            </a:r>
            <a:r>
              <a:rPr lang="en-US" b="1" dirty="0">
                <a:solidFill>
                  <a:srgbClr val="252525"/>
                </a:solidFill>
              </a:rPr>
              <a:t>function as a service</a:t>
            </a:r>
            <a:r>
              <a:rPr lang="en-US" dirty="0">
                <a:solidFill>
                  <a:srgbClr val="252525"/>
                </a:solidFill>
              </a:rPr>
              <a:t> (</a:t>
            </a:r>
            <a:r>
              <a:rPr lang="en-US" b="1" dirty="0" err="1">
                <a:solidFill>
                  <a:srgbClr val="252525"/>
                </a:solidFill>
              </a:rPr>
              <a:t>FaaS</a:t>
            </a:r>
            <a:r>
              <a:rPr lang="en-US" dirty="0">
                <a:solidFill>
                  <a:srgbClr val="252525"/>
                </a:solidFill>
              </a:rPr>
              <a:t>)</a:t>
            </a:r>
          </a:p>
          <a:p>
            <a:r>
              <a:rPr lang="en-US" dirty="0"/>
              <a:t>Lambda only runs on AWS</a:t>
            </a:r>
          </a:p>
          <a:p>
            <a:endParaRPr lang="en-US" dirty="0">
              <a:solidFill>
                <a:srgbClr val="252525"/>
              </a:solidFill>
            </a:endParaRPr>
          </a:p>
          <a:p>
            <a:endParaRPr lang="en-US" dirty="0">
              <a:solidFill>
                <a:srgbClr val="252525"/>
              </a:solidFill>
            </a:endParaRPr>
          </a:p>
        </p:txBody>
      </p:sp>
    </p:spTree>
    <p:extLst>
      <p:ext uri="{BB962C8B-B14F-4D97-AF65-F5344CB8AC3E}">
        <p14:creationId xmlns:p14="http://schemas.microsoft.com/office/powerpoint/2010/main" val="1453922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Elastic Compute Cloud (</a:t>
            </a:r>
            <a:r>
              <a:rPr lang="en-US" b="1" dirty="0"/>
              <a:t>EC2</a:t>
            </a:r>
            <a:r>
              <a:rPr lang="en-US" dirty="0"/>
              <a:t>) </a:t>
            </a:r>
          </a:p>
        </p:txBody>
      </p:sp>
      <p:sp>
        <p:nvSpPr>
          <p:cNvPr id="3" name="Content Placeholder 2"/>
          <p:cNvSpPr>
            <a:spLocks noGrp="1"/>
          </p:cNvSpPr>
          <p:nvPr>
            <p:ph idx="1"/>
          </p:nvPr>
        </p:nvSpPr>
        <p:spPr/>
        <p:txBody>
          <a:bodyPr/>
          <a:lstStyle/>
          <a:p>
            <a:r>
              <a:rPr lang="en-US" dirty="0"/>
              <a:t>forms a central part of </a:t>
            </a:r>
            <a:r>
              <a:rPr lang="en-US" dirty="0" err="1"/>
              <a:t>Amazon.com's</a:t>
            </a:r>
            <a:r>
              <a:rPr lang="en-US" dirty="0"/>
              <a:t> cloud-computing platform, Amazon Web Services (AWS), by allowing users to rent virtual computers on which to run their own computer applications.</a:t>
            </a:r>
          </a:p>
        </p:txBody>
      </p:sp>
    </p:spTree>
    <p:extLst>
      <p:ext uri="{BB962C8B-B14F-4D97-AF65-F5344CB8AC3E}">
        <p14:creationId xmlns:p14="http://schemas.microsoft.com/office/powerpoint/2010/main" val="1716700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a:t>
            </a:r>
          </a:p>
        </p:txBody>
      </p:sp>
      <p:sp>
        <p:nvSpPr>
          <p:cNvPr id="3" name="Content Placeholder 2"/>
          <p:cNvSpPr>
            <a:spLocks noGrp="1"/>
          </p:cNvSpPr>
          <p:nvPr>
            <p:ph idx="1"/>
          </p:nvPr>
        </p:nvSpPr>
        <p:spPr/>
        <p:txBody>
          <a:bodyPr/>
          <a:lstStyle/>
          <a:p>
            <a:r>
              <a:rPr lang="en-US" dirty="0"/>
              <a:t>open platform as a service </a:t>
            </a:r>
            <a:r>
              <a:rPr lang="mr-IN" dirty="0"/>
              <a:t>–</a:t>
            </a:r>
            <a:r>
              <a:rPr lang="en-US" dirty="0"/>
              <a:t> PAAS</a:t>
            </a:r>
          </a:p>
          <a:p>
            <a:r>
              <a:rPr lang="en-US" dirty="0"/>
              <a:t>You manage Applications and Data</a:t>
            </a:r>
          </a:p>
          <a:p>
            <a:r>
              <a:rPr lang="en-US" dirty="0"/>
              <a:t> Cloud platforms represent the next step in the evolution of IT, enabling you to focus exclusively on your applications and data without worrying about underlying infrastructure.</a:t>
            </a:r>
          </a:p>
          <a:p>
            <a:r>
              <a:rPr lang="en-US" dirty="0"/>
              <a:t>deploy on an IaaS like AWS, vSphere, or OpenStack</a:t>
            </a:r>
          </a:p>
          <a:p>
            <a:r>
              <a:rPr lang="en-US" dirty="0"/>
              <a:t>Cloud Foundry is ideal for anyone interested in removing the cost and complexity of configuring infrastructure for their apps.</a:t>
            </a:r>
          </a:p>
          <a:p>
            <a:endParaRPr lang="en-US" dirty="0"/>
          </a:p>
        </p:txBody>
      </p:sp>
    </p:spTree>
    <p:extLst>
      <p:ext uri="{BB962C8B-B14F-4D97-AF65-F5344CB8AC3E}">
        <p14:creationId xmlns:p14="http://schemas.microsoft.com/office/powerpoint/2010/main" val="714242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Elastic Runtime</a:t>
            </a:r>
          </a:p>
        </p:txBody>
      </p:sp>
      <p:sp>
        <p:nvSpPr>
          <p:cNvPr id="3" name="Content Placeholder 2"/>
          <p:cNvSpPr>
            <a:spLocks noGrp="1"/>
          </p:cNvSpPr>
          <p:nvPr>
            <p:ph idx="1"/>
          </p:nvPr>
        </p:nvSpPr>
        <p:spPr/>
        <p:txBody>
          <a:bodyPr/>
          <a:lstStyle/>
          <a:p>
            <a:r>
              <a:rPr lang="en-US" dirty="0"/>
              <a:t>framework that hosts your running applications (DEAs), manages the system health, provides consolidated application logging , and the </a:t>
            </a:r>
            <a:r>
              <a:rPr lang="en-US" dirty="0" err="1"/>
              <a:t>api</a:t>
            </a:r>
            <a:r>
              <a:rPr lang="en-US" dirty="0"/>
              <a:t> endpoint and broker(cloud controller) that are all running on virtual machines that Ops Manager provisioned.</a:t>
            </a:r>
          </a:p>
        </p:txBody>
      </p:sp>
    </p:spTree>
    <p:extLst>
      <p:ext uri="{BB962C8B-B14F-4D97-AF65-F5344CB8AC3E}">
        <p14:creationId xmlns:p14="http://schemas.microsoft.com/office/powerpoint/2010/main" val="1717202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Subsystems</a:t>
            </a:r>
          </a:p>
        </p:txBody>
      </p:sp>
      <p:sp>
        <p:nvSpPr>
          <p:cNvPr id="3" name="Content Placeholder 2"/>
          <p:cNvSpPr>
            <a:spLocks noGrp="1"/>
          </p:cNvSpPr>
          <p:nvPr>
            <p:ph idx="1"/>
          </p:nvPr>
        </p:nvSpPr>
        <p:spPr/>
        <p:txBody>
          <a:bodyPr>
            <a:normAutofit/>
          </a:bodyPr>
          <a:lstStyle/>
          <a:p>
            <a:r>
              <a:rPr lang="en-US" dirty="0"/>
              <a:t>BOSH </a:t>
            </a:r>
          </a:p>
          <a:p>
            <a:pPr lvl="1"/>
            <a:r>
              <a:rPr lang="en-US" dirty="0"/>
              <a:t>an open source tool for release engineering, deployment, lifecycle management, and monitoring of distributed systems.</a:t>
            </a:r>
          </a:p>
          <a:p>
            <a:pPr lvl="1"/>
            <a:r>
              <a:rPr lang="en-US" dirty="0"/>
              <a:t>creates and deploys virtual machines (VMs) on top of a physical computing infrastructure, and deploys and runs Cloud Foundry on top of this cloud. To configure the deployment, BOSH follows a manifest document.</a:t>
            </a:r>
          </a:p>
        </p:txBody>
      </p:sp>
    </p:spTree>
    <p:extLst>
      <p:ext uri="{BB962C8B-B14F-4D97-AF65-F5344CB8AC3E}">
        <p14:creationId xmlns:p14="http://schemas.microsoft.com/office/powerpoint/2010/main" val="1763638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Subsystems</a:t>
            </a:r>
          </a:p>
        </p:txBody>
      </p:sp>
      <p:sp>
        <p:nvSpPr>
          <p:cNvPr id="3" name="Content Placeholder 2"/>
          <p:cNvSpPr>
            <a:spLocks noGrp="1"/>
          </p:cNvSpPr>
          <p:nvPr>
            <p:ph idx="1"/>
          </p:nvPr>
        </p:nvSpPr>
        <p:spPr/>
        <p:txBody>
          <a:bodyPr>
            <a:normAutofit/>
          </a:bodyPr>
          <a:lstStyle/>
          <a:p>
            <a:r>
              <a:rPr lang="en-US" dirty="0"/>
              <a:t>Cloud Controller </a:t>
            </a:r>
          </a:p>
          <a:p>
            <a:pPr lvl="1"/>
            <a:r>
              <a:rPr lang="en-US" dirty="0"/>
              <a:t>The Cloud Controller provides REST API endpoints for clients to access the system. The Cloud Controller maintains a database with tables for orgs, spaces, services, user roles, and more.</a:t>
            </a:r>
          </a:p>
          <a:p>
            <a:endParaRPr lang="en-US" dirty="0"/>
          </a:p>
        </p:txBody>
      </p:sp>
    </p:spTree>
    <p:extLst>
      <p:ext uri="{BB962C8B-B14F-4D97-AF65-F5344CB8AC3E}">
        <p14:creationId xmlns:p14="http://schemas.microsoft.com/office/powerpoint/2010/main" val="498473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 Push</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45792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Microservices </a:t>
            </a:r>
            <a:endParaRPr lang="en-US" dirty="0"/>
          </a:p>
        </p:txBody>
      </p:sp>
      <p:sp>
        <p:nvSpPr>
          <p:cNvPr id="3" name="Content Placeholder 2"/>
          <p:cNvSpPr>
            <a:spLocks noGrp="1"/>
          </p:cNvSpPr>
          <p:nvPr>
            <p:ph idx="1"/>
          </p:nvPr>
        </p:nvSpPr>
        <p:spPr/>
        <p:txBody>
          <a:bodyPr/>
          <a:lstStyle/>
          <a:p>
            <a:r>
              <a:rPr lang="en-US" dirty="0"/>
              <a:t>Refactoring to Microservices can decouple code and resources, make builds smaller, releases safer, and APIs more stable.</a:t>
            </a:r>
          </a:p>
        </p:txBody>
      </p:sp>
    </p:spTree>
    <p:extLst>
      <p:ext uri="{BB962C8B-B14F-4D97-AF65-F5344CB8AC3E}">
        <p14:creationId xmlns:p14="http://schemas.microsoft.com/office/powerpoint/2010/main" val="4131417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Graceful Service Degradation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you can isolate failures and achieve graceful service degradation as components fail separately. </a:t>
            </a:r>
          </a:p>
          <a:p>
            <a:endParaRPr lang="en-US" dirty="0"/>
          </a:p>
        </p:txBody>
      </p:sp>
    </p:spTree>
    <p:extLst>
      <p:ext uri="{BB962C8B-B14F-4D97-AF65-F5344CB8AC3E}">
        <p14:creationId xmlns:p14="http://schemas.microsoft.com/office/powerpoint/2010/main" val="3105329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a:t>
            </a:r>
          </a:p>
        </p:txBody>
      </p:sp>
      <p:sp>
        <p:nvSpPr>
          <p:cNvPr id="3" name="Content Placeholder 2"/>
          <p:cNvSpPr>
            <a:spLocks noGrp="1"/>
          </p:cNvSpPr>
          <p:nvPr>
            <p:ph idx="1"/>
          </p:nvPr>
        </p:nvSpPr>
        <p:spPr/>
        <p:txBody>
          <a:bodyPr/>
          <a:lstStyle/>
          <a:p>
            <a:r>
              <a:rPr lang="en-US" dirty="0" err="1"/>
              <a:t>arun-gupta</a:t>
            </a:r>
            <a:endParaRPr lang="en-US" dirty="0"/>
          </a:p>
          <a:p>
            <a:endParaRPr lang="en-US" dirty="0"/>
          </a:p>
        </p:txBody>
      </p:sp>
    </p:spTree>
    <p:extLst>
      <p:ext uri="{BB962C8B-B14F-4D97-AF65-F5344CB8AC3E}">
        <p14:creationId xmlns:p14="http://schemas.microsoft.com/office/powerpoint/2010/main" val="3554622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Driven Design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48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Registration and Discovery</a:t>
            </a:r>
          </a:p>
        </p:txBody>
      </p:sp>
      <p:sp>
        <p:nvSpPr>
          <p:cNvPr id="3" name="Content Placeholder 2"/>
          <p:cNvSpPr>
            <a:spLocks noGrp="1"/>
          </p:cNvSpPr>
          <p:nvPr>
            <p:ph idx="1"/>
          </p:nvPr>
        </p:nvSpPr>
        <p:spPr/>
        <p:txBody>
          <a:bodyPr/>
          <a:lstStyle/>
          <a:p>
            <a:r>
              <a:rPr lang="en-US" dirty="0"/>
              <a:t> the distinction between simpler “inner architecture” and more complex “outer architecture</a:t>
            </a:r>
            <a:r>
              <a:rPr lang="en-US" dirty="0" smtClean="0"/>
              <a:t>”.</a:t>
            </a:r>
          </a:p>
          <a:p>
            <a:r>
              <a:rPr lang="en-US" dirty="0" smtClean="0"/>
              <a:t>Eureka </a:t>
            </a:r>
            <a:endParaRPr lang="en-US" dirty="0"/>
          </a:p>
        </p:txBody>
      </p:sp>
    </p:spTree>
    <p:extLst>
      <p:ext uri="{BB962C8B-B14F-4D97-AF65-F5344CB8AC3E}">
        <p14:creationId xmlns:p14="http://schemas.microsoft.com/office/powerpoint/2010/main" val="135007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Decomposition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903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Context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07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9864</TotalTime>
  <Words>1010</Words>
  <Application>Microsoft Office PowerPoint</Application>
  <PresentationFormat>Custom</PresentationFormat>
  <Paragraphs>135</Paragraphs>
  <Slides>39</Slides>
  <Notes>10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Micro Services</vt:lpstr>
      <vt:lpstr>Architectural Approach</vt:lpstr>
      <vt:lpstr>History</vt:lpstr>
      <vt:lpstr>Graceful Service Degradation</vt:lpstr>
      <vt:lpstr>Leaders</vt:lpstr>
      <vt:lpstr>Domain Driven Design</vt:lpstr>
      <vt:lpstr>Service Registration and Discovery</vt:lpstr>
      <vt:lpstr>Functional Decomposition</vt:lpstr>
      <vt:lpstr>Bound Context</vt:lpstr>
      <vt:lpstr>Conway’s Law</vt:lpstr>
      <vt:lpstr>CAP theorem</vt:lpstr>
      <vt:lpstr>Aggregator Pattern #1</vt:lpstr>
      <vt:lpstr>Leader Election</vt:lpstr>
      <vt:lpstr>Registries</vt:lpstr>
      <vt:lpstr>Eventual consistency</vt:lpstr>
      <vt:lpstr>ELK Stack</vt:lpstr>
      <vt:lpstr>Event Sourcing</vt:lpstr>
      <vt:lpstr>N1QL</vt:lpstr>
      <vt:lpstr>CQRs</vt:lpstr>
      <vt:lpstr>Common patterns in distributed systems </vt:lpstr>
      <vt:lpstr>Zuul</vt:lpstr>
      <vt:lpstr>zipkin</vt:lpstr>
      <vt:lpstr>Problem</vt:lpstr>
      <vt:lpstr>Netflix/Hystrix </vt:lpstr>
      <vt:lpstr>Traditional Approach</vt:lpstr>
      <vt:lpstr>Next Approach</vt:lpstr>
      <vt:lpstr>Strategies for connecting</vt:lpstr>
      <vt:lpstr>API Gateway</vt:lpstr>
      <vt:lpstr>Microservice Patterns</vt:lpstr>
      <vt:lpstr>REST API Gateway </vt:lpstr>
      <vt:lpstr>Data Bus Microservice REST API Gateway</vt:lpstr>
      <vt:lpstr>AWS Lambda</vt:lpstr>
      <vt:lpstr>Amazon Elastic Compute Cloud (EC2) </vt:lpstr>
      <vt:lpstr>Cloud Foundry</vt:lpstr>
      <vt:lpstr>Cloud Foundry Elastic Runtime</vt:lpstr>
      <vt:lpstr>Cloud Foundry Subsystems</vt:lpstr>
      <vt:lpstr>Cloud Foundry Subsystems</vt:lpstr>
      <vt:lpstr>CF Push</vt:lpstr>
      <vt:lpstr>Moving to Microservices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Adelmann, Bob</dc:creator>
  <cp:lastModifiedBy>Adelmann, Robert</cp:lastModifiedBy>
  <cp:revision>44</cp:revision>
  <dcterms:created xsi:type="dcterms:W3CDTF">2016-10-07T13:21:40Z</dcterms:created>
  <dcterms:modified xsi:type="dcterms:W3CDTF">2018-02-20T16:51:02Z</dcterms:modified>
</cp:coreProperties>
</file>