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2" r:id="rId3"/>
    <p:sldMasterId id="214748370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3" r:id="rId6"/>
    <p:sldId id="356" r:id="rId7"/>
    <p:sldId id="328" r:id="rId8"/>
    <p:sldId id="357" r:id="rId9"/>
    <p:sldId id="345" r:id="rId10"/>
    <p:sldId id="366" r:id="rId11"/>
    <p:sldId id="329" r:id="rId12"/>
    <p:sldId id="348" r:id="rId13"/>
    <p:sldId id="349" r:id="rId14"/>
    <p:sldId id="350" r:id="rId15"/>
    <p:sldId id="359" r:id="rId16"/>
    <p:sldId id="337" r:id="rId17"/>
    <p:sldId id="340" r:id="rId18"/>
    <p:sldId id="360" r:id="rId19"/>
    <p:sldId id="336" r:id="rId20"/>
    <p:sldId id="351" r:id="rId21"/>
    <p:sldId id="353" r:id="rId22"/>
    <p:sldId id="352" r:id="rId23"/>
    <p:sldId id="354" r:id="rId24"/>
    <p:sldId id="355" r:id="rId25"/>
    <p:sldId id="361" r:id="rId26"/>
    <p:sldId id="341" r:id="rId27"/>
    <p:sldId id="362" r:id="rId28"/>
    <p:sldId id="363" r:id="rId29"/>
    <p:sldId id="367" r:id="rId30"/>
    <p:sldId id="364" r:id="rId31"/>
    <p:sldId id="365" r:id="rId32"/>
    <p:sldId id="347" r:id="rId33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511EF0-9E69-47C3-B06F-DE04E579D8E7}">
          <p14:sldIdLst>
            <p14:sldId id="256"/>
            <p14:sldId id="283"/>
            <p14:sldId id="356"/>
            <p14:sldId id="328"/>
            <p14:sldId id="357"/>
            <p14:sldId id="345"/>
            <p14:sldId id="366"/>
            <p14:sldId id="329"/>
            <p14:sldId id="348"/>
            <p14:sldId id="349"/>
            <p14:sldId id="350"/>
            <p14:sldId id="359"/>
            <p14:sldId id="337"/>
            <p14:sldId id="340"/>
            <p14:sldId id="360"/>
            <p14:sldId id="336"/>
            <p14:sldId id="351"/>
            <p14:sldId id="353"/>
            <p14:sldId id="352"/>
            <p14:sldId id="354"/>
            <p14:sldId id="355"/>
            <p14:sldId id="361"/>
            <p14:sldId id="341"/>
            <p14:sldId id="362"/>
            <p14:sldId id="363"/>
            <p14:sldId id="367"/>
            <p14:sldId id="364"/>
            <p14:sldId id="365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87822" autoAdjust="0"/>
  </p:normalViewPr>
  <p:slideViewPr>
    <p:cSldViewPr snapToGrid="0">
      <p:cViewPr varScale="1">
        <p:scale>
          <a:sx n="75" d="100"/>
          <a:sy n="75" d="100"/>
        </p:scale>
        <p:origin x="154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12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678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348" y="1"/>
            <a:ext cx="2950765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ED2C8-F51F-4CC5-B69E-7335829520C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981"/>
            <a:ext cx="2949678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348" y="9440981"/>
            <a:ext cx="2950765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CFB5A-7024-4266-8BA4-AEC0894E3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9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41" y="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AC8D-7399-4436-92A2-6A78286F993A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41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41" y="9440867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FE6D-C7C1-45C9-8696-FD1C65C02C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65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9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09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9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268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3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81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9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Quicksort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heapsort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堆疊排序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講解操作方法，對於一個尚未排序的資料，我們要在已經排序過的資料中找到正確的位置放入，選取、比較、移動或者放入，放入的情況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比到最左邊的位置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表示此數字是目前的最小值</a:t>
            </a:r>
            <a:r>
              <a:rPr lang="en-US" altLang="zh-TW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、比較的對象小於等於手上的數字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相較於插入排序法，在數字較亂時會有較高的效率，因為合併排序對於相同的資料量會有相同的運作</a:t>
            </a:r>
            <a:r>
              <a:rPr lang="en-US" altLang="zh-TW" dirty="0"/>
              <a:t>cycle</a:t>
            </a:r>
            <a:r>
              <a:rPr lang="zh-TW" altLang="en-US" dirty="0"/>
              <a:t>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0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分段說明，上方是把每一輪要比的數值與起始點定義好</a:t>
            </a:r>
            <a:endParaRPr lang="en-US" altLang="zh-TW" dirty="0"/>
          </a:p>
          <a:p>
            <a:r>
              <a:rPr lang="zh-TW" altLang="en-US" dirty="0"/>
              <a:t>後面則是比較的過程，如果手上的數字比較小就會再繼續向左找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46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Array_partition</a:t>
            </a:r>
            <a:r>
              <a:rPr lang="zh-TW" altLang="en-US" dirty="0"/>
              <a:t>是用來把每一個記憶體位置拆開，所以就能夠分別對每個記憶體要求讀值或寫值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3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1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這裡舉個例子，寬度為</a:t>
            </a:r>
            <a:r>
              <a:rPr lang="en-US" altLang="zh-TW" dirty="0"/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在圖三中，會找目前兩組中最小的數值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最左邊的數值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某一組的數字全部被排完，也就是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跑到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i3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這兩種狀況，會會把剩下的的數字全部依序塞入新的群組，直到數字全部被放完。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3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8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1FE6D-C7C1-45C9-8696-FD1C65C02CE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58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D0EF1F4-5C5F-4631-BDA5-F3B77FC1A9D8}" type="datetime1">
              <a:rPr lang="zh-TW" altLang="en-US" smtClean="0"/>
              <a:t>2022/3/23</a:t>
            </a:fld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6705" y="6601052"/>
            <a:ext cx="2133600" cy="47625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0DA983-4AAD-4E19-9987-458F112A81E4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038BDF7-2F35-4328-9B0B-C2E42CA68A9B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38845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>
                <a:latin typeface="Palatino Linotype" pitchFamily="18" charset="0"/>
              </a:defRPr>
            </a:lvl4pPr>
            <a:lvl5pPr>
              <a:defRPr>
                <a:latin typeface="Palatino Linotype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8845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044496-0F41-4752-8313-6F3926962287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20E7F4B-967F-49E7-9624-917430A5D65D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DD2B10-2F55-4F4E-ACDC-31414B15E5BC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CB6-7AE0-4727-83A8-5B4DDA41840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5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67D24-3CE1-4EC7-BB58-23B29A59E35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5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8538-D4DD-4992-84FF-DE9486280E0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3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8694-3E50-44FF-B18E-8BB1ECE12426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AAE2-E58E-4B3B-B563-3B99AEC120E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7939EF-19D4-49B0-A964-B4689D86726C}" type="datetime1">
              <a:rPr lang="zh-TW" altLang="en-US" smtClean="0"/>
              <a:t>2022/3/23</a:t>
            </a:fld>
            <a:endParaRPr lang="zh-TW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2CE82-11AE-482A-8BFD-B86A5437947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09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9270C-E3FA-4984-8B26-6B481D796B1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88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2E13E-1B99-41F8-A344-6232BB1BD8C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10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12501-C794-4776-B2D6-45851108977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96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567B-B46F-4102-84F5-6E5698A7DF5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61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298B8-BE8F-42EA-9DEE-90BD9022AD7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4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B37A-8976-4A68-B227-C34483E14DD0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7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13A38-A88F-47C5-BE37-B0309DA8B20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01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7986-901B-4B5F-A88B-845180ADD3A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79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0B172-25B3-4AE6-B9CA-43E57D9868A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D4FC31-A51F-4DEE-A4E7-A542D4AF12C8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81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C4355-53D8-4155-A52E-06AB827706B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826-C39B-4171-BB07-4CB90B1FCE1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44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4CD2-AA9D-4C79-A902-02FBADEE3E3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8C052-40EE-41F1-8569-C557399365B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11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7F5F7-FBAF-4D01-B8C0-6C00829C4DAB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BC2F-3941-4D7F-BE97-EBD9E0739AE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2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39A1-C2DC-4569-8F58-F241B6BCDAC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DC3BD-7226-4D6F-95EC-ECFF33DED5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6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73630-BD78-403A-A6DD-6706AC0B78B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BFAE-B965-4BC9-8BF3-75AA9C3D161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0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2226-DF3B-4E50-B0A8-69B90AE23EC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96727-5914-458F-BBD9-541963A1E0C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80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D5616-44B1-4D61-93AE-25DBCE0A540F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B9152-B4F2-4DB2-81F6-5EE91F11732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81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2E7B-54D4-495E-9323-D2F04AAC0892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7557-9E88-4511-9F7D-C18C36FF7B1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8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D14F1-A2D7-450E-8A47-5CB33339E95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EED71-53C9-4D82-9D88-730F73FBB7F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2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Palatino Linotype" pitchFamily="18" charset="0"/>
              </a:defRPr>
            </a:lvl1pPr>
            <a:lvl2pPr>
              <a:defRPr sz="2400">
                <a:latin typeface="Palatino Linotype" pitchFamily="18" charset="0"/>
              </a:defRPr>
            </a:lvl2pPr>
            <a:lvl3pPr>
              <a:defRPr sz="2000">
                <a:latin typeface="Palatino Linotype" pitchFamily="18" charset="0"/>
              </a:defRPr>
            </a:lvl3pPr>
            <a:lvl4pPr>
              <a:defRPr sz="1800">
                <a:latin typeface="Palatino Linotype" pitchFamily="18" charset="0"/>
              </a:defRPr>
            </a:lvl4pPr>
            <a:lvl5pPr>
              <a:defRPr sz="1800">
                <a:latin typeface="Palatino Linotype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B0ABB9-B234-4A80-9555-C921D64AE562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F28E8-0396-4C18-9458-467E1B9C8A6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0E46D-5E98-4381-B507-42706706130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69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1910-91F1-47CD-8E5A-3206DF5B325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C418B-6222-4A31-9422-9D607177CC4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9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E6B54-1225-47F3-9D99-23D1BA16932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573E7-DD66-4B67-AA65-09D807119CD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04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64A23-4EB2-48E1-AA7F-17081AF3202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DDB55-15E5-44AD-A83B-076D5C5D371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1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258E5-8D76-42FF-9C63-9F2EDF990B3A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3718F-95A5-4C71-8683-D8CB6990508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30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713F-7CBA-4562-B112-A9EAB3990268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61802-01A4-404D-9536-3139BEC1B6F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295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79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38717-3AA6-402F-A721-9DD9EE11BA5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44545-D779-4E66-AC9A-041B9E1E31A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B2383-1D9A-4E04-93E0-7EC75137280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CFDA1-2279-4CA5-94D2-A15FAF436B5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65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3B2B-1CB5-4049-A59C-CED181AE3203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A6862-DF00-408C-8A36-FED243B6F461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7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FAA000E-5BDB-448A-9DCB-A235B443C1E4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B109-A86A-4985-BE26-723E99767114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EACF5-BAF1-4DC8-807B-1F9847E5608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5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BF33-699D-4562-A4D2-95E328E7E97E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7DC1-C84A-4E15-BC51-8945FCB4D8C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68D3-51E6-47D6-B783-EC32011F93C6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8CE58-1997-4346-A058-7499E29F6C9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848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0723B-3C61-4BAA-9EF2-7BAC03EEDCA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57B53-7D96-40D6-9CF9-E25EF1D7186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491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59164-7A32-43A2-832A-DAF81BA1E065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8496A-1EA6-40D1-927C-F1BBE857403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12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94AE-222D-4A98-9759-6F137FF0A3D7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6ED53-3428-4E95-9593-75D438CABE7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587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AC85A-B8C6-4496-9137-B493B76982A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2D88-A2AA-4466-9AF3-4077535E7D3B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196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77F3-265A-4E23-832D-C1B6E847C492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846C5-B06B-41D7-B3D8-24AB7F37AFD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211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D505E-25FB-4739-9150-BACEFFBCF6EC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86D0B-A166-4A97-8000-96B633C61D2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815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CED83-80D2-4A0A-9CB9-B550B699E49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9BDC5-3F6B-4E5B-88C7-88C38129545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278F714-A837-4892-8964-1D4A15F24E7E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8A1B-6127-46E7-A702-7B67D87482F9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6D40-5CB7-4AB9-8794-1C7C3286B2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807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31D4-8DFA-4760-B952-6EF762B1AE0D}" type="datetime1">
              <a:rPr lang="zh-TW" altLang="en-US" smtClean="0">
                <a:solidFill>
                  <a:srgbClr val="000000"/>
                </a:solidFill>
              </a:rPr>
              <a:t>2022/3/23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4A731-5CB1-495D-B4BC-F20020951A2A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8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4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85C12EE-5F3F-4062-B8CE-72D417C24B66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C4D8E0-14AB-4C09-A3FE-ECFD1903AC49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295E189-6233-4D94-A312-C36D337E62E0}" type="datetime1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055" name="Picture 7" descr="NTHU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4943" y="6601052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36585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EE521800 Application Acceleration with High-Level Synthesis</a:t>
            </a:r>
          </a:p>
        </p:txBody>
      </p:sp>
      <p:sp>
        <p:nvSpPr>
          <p:cNvPr id="536586" name="Text Box 10"/>
          <p:cNvSpPr txBox="1">
            <a:spLocks noChangeArrowheads="1"/>
          </p:cNvSpPr>
          <p:nvPr/>
        </p:nvSpPr>
        <p:spPr bwMode="auto">
          <a:xfrm>
            <a:off x="6946607" y="6601052"/>
            <a:ext cx="1910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</a:p>
        </p:txBody>
      </p:sp>
      <p:sp>
        <p:nvSpPr>
          <p:cNvPr id="536587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CE670-302B-4B4E-ADCC-C4AF9BD0F135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608763"/>
            <a:ext cx="9156879" cy="27662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-147762" y="6580584"/>
            <a:ext cx="7024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NTHU COM/EE 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Communication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</a:rPr>
              <a:t> and Signal Processing</a:t>
            </a:r>
            <a:r>
              <a:rPr lang="en-US" altLang="zh-TW" sz="1400" b="1" dirty="0">
                <a:solidFill>
                  <a:schemeClr val="bg1"/>
                </a:solidFill>
                <a:latin typeface="+mj-lt"/>
                <a:ea typeface="標楷體" pitchFamily="65" charset="-120"/>
              </a:rPr>
              <a:t> 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VLSI Lab.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494588" y="6577607"/>
            <a:ext cx="1611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</a:t>
            </a:r>
            <a:r>
              <a:rPr lang="en-US" altLang="zh-TW" sz="1400" b="1" dirty="0" err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Hao</a:t>
            </a:r>
            <a:r>
              <a:rPr lang="en-US" altLang="zh-TW" sz="1400" b="1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-Yu</a:t>
            </a:r>
            <a:r>
              <a:rPr lang="en-US" altLang="zh-TW" sz="1400" b="1" baseline="0" dirty="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solidFill>
                <a:schemeClr val="bg1"/>
              </a:solidFill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0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B230D-8810-4D94-86DA-2E973D56CCA1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79DB69-2855-4E98-8D0B-583C0E7BF60E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99F71-F022-400E-93D9-24670B4EAC3C}" type="datetime1">
              <a:rPr kumimoji="1" lang="zh-TW" altLang="en-US" smtClean="0">
                <a:solidFill>
                  <a:srgbClr val="000000"/>
                </a:solidFill>
              </a:rPr>
              <a:t>2022/3/23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0C4D16-C4B5-46CC-9DEE-735050402D5D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pic>
        <p:nvPicPr>
          <p:cNvPr id="1031" name="Picture 7" descr="NTH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0"/>
            <a:ext cx="1654175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-476250" y="6608763"/>
            <a:ext cx="4503738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  NTHU COM/EE Communication VLSI Lab.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494588" y="6607175"/>
            <a:ext cx="16113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 b="1" dirty="0" err="1">
                <a:solidFill>
                  <a:srgbClr val="FFFFFF"/>
                </a:solidFill>
                <a:latin typeface="Arial" charset="0"/>
                <a:ea typeface="標楷體" pitchFamily="65" charset="-120"/>
              </a:rPr>
              <a:t>C.C.Yeh</a:t>
            </a:r>
            <a:endParaRPr lang="en-US" altLang="zh-TW" sz="1400" b="1" dirty="0">
              <a:solidFill>
                <a:srgbClr val="FFFFFF"/>
              </a:solidFill>
              <a:latin typeface="Arial" charset="0"/>
              <a:ea typeface="標楷體" pitchFamily="65" charset="-12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000125"/>
            <a:ext cx="7513638" cy="0"/>
          </a:xfrm>
          <a:prstGeom prst="line">
            <a:avLst/>
          </a:prstGeom>
          <a:noFill/>
          <a:ln w="38100">
            <a:solidFill>
              <a:srgbClr val="45D9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ge_sor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stnerRG/pp4fpgas/tree/master/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Sorting Algorithm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826"/>
          </a:xfrm>
        </p:spPr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Insertion sort, merge sort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110061560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吳秉豐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2022/03/29</a:t>
            </a:r>
          </a:p>
          <a:p>
            <a:endParaRPr lang="zh-TW" alt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CA2032-E825-4F5F-91F9-18B1B08F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51158"/>
            <a:ext cx="73628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366836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1E6CF5-36E6-4BD4-9DA8-88B9C00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44" y="1810056"/>
            <a:ext cx="5869911" cy="3237887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83A271F-BEA8-4B05-BB2F-D16A36823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85870"/>
              </p:ext>
            </p:extLst>
          </p:nvPr>
        </p:nvGraphicFramePr>
        <p:xfrm>
          <a:off x="1523999" y="570737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87311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68394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15201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95576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5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9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3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8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PYNQ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Python code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584C19-3BEB-478D-80DA-386D4C35C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56"/>
          <a:stretch/>
        </p:blipFill>
        <p:spPr>
          <a:xfrm>
            <a:off x="2147755" y="1143000"/>
            <a:ext cx="4848490" cy="5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Cambria Math" panose="02040503050406030204" pitchFamily="18" charset="0"/>
              </a:rPr>
              <a:t>Verify on PYNQ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ED0348-83FF-4FCB-BDE2-A4DEE6B8C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40"/>
          <a:stretch/>
        </p:blipFill>
        <p:spPr>
          <a:xfrm>
            <a:off x="1999008" y="1143000"/>
            <a:ext cx="5145983" cy="53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8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91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VS Merge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 data 1 :</a:t>
            </a: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 data 2 :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C780FF1-3B37-40A5-AB81-59E4333A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4" y="5131118"/>
            <a:ext cx="2838450" cy="9239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4E5A94F-2B27-4533-BD01-CB28B0B1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2196942"/>
            <a:ext cx="3238500" cy="800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3E20835-8F78-406D-86E0-2F5580DB0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312" y="3593941"/>
            <a:ext cx="33909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Merge Sort Test data 1 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1A633C-4527-47A4-B0B8-E0E0D2D5B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7" y="1785529"/>
            <a:ext cx="6340389" cy="22633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A38B0C-614F-40AE-93C1-6C0534BE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83" y="4145385"/>
            <a:ext cx="5753599" cy="23700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CE1370-3402-4B70-B5DB-B70C92A6645F}"/>
              </a:ext>
            </a:extLst>
          </p:cNvPr>
          <p:cNvSpPr/>
          <p:nvPr/>
        </p:nvSpPr>
        <p:spPr bwMode="auto">
          <a:xfrm>
            <a:off x="4836160" y="3306677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612D1-827F-4808-AA17-9A135404A490}"/>
              </a:ext>
            </a:extLst>
          </p:cNvPr>
          <p:cNvSpPr/>
          <p:nvPr/>
        </p:nvSpPr>
        <p:spPr bwMode="auto">
          <a:xfrm>
            <a:off x="4572000" y="5704297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90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Merge Sort Test data 2 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3078E4-FB07-458C-B378-ABEAE173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3926200"/>
            <a:ext cx="6454699" cy="26748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056DF-1D28-4BAD-8D6C-41825800F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1700967"/>
            <a:ext cx="6454698" cy="22252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8CE1370-3402-4B70-B5DB-B70C92A6645F}"/>
              </a:ext>
            </a:extLst>
          </p:cNvPr>
          <p:cNvSpPr/>
          <p:nvPr/>
        </p:nvSpPr>
        <p:spPr bwMode="auto">
          <a:xfrm>
            <a:off x="5095183" y="3273779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612D1-827F-4808-AA17-9A135404A490}"/>
              </a:ext>
            </a:extLst>
          </p:cNvPr>
          <p:cNvSpPr/>
          <p:nvPr/>
        </p:nvSpPr>
        <p:spPr bwMode="auto">
          <a:xfrm>
            <a:off x="5196783" y="5469632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Improved – Run cycle time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1172C9-9ED9-4295-9C7E-5D9A71C9E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66" y="1831927"/>
            <a:ext cx="6294665" cy="22023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121C1D-F3A8-4886-AD81-C1ED38B50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92" y="4208864"/>
            <a:ext cx="5906012" cy="21490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AC52EB-C7C1-4567-91EA-8B0A211608A2}"/>
              </a:ext>
            </a:extLst>
          </p:cNvPr>
          <p:cNvSpPr/>
          <p:nvPr/>
        </p:nvSpPr>
        <p:spPr bwMode="auto">
          <a:xfrm>
            <a:off x="5013903" y="3413720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67AD14-5456-47E3-B9EE-524A991F57FF}"/>
              </a:ext>
            </a:extLst>
          </p:cNvPr>
          <p:cNvSpPr/>
          <p:nvPr/>
        </p:nvSpPr>
        <p:spPr bwMode="auto">
          <a:xfrm>
            <a:off x="4861503" y="5427683"/>
            <a:ext cx="792480" cy="37060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2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38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Improved – Utilization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C50CE3-8F5C-4B9D-BF35-548A1B17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58" y="2236366"/>
            <a:ext cx="3561702" cy="2537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99DC7E-3192-4F02-BA3F-7B4819D4D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36366"/>
            <a:ext cx="3561702" cy="2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Performance Compare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V.S Insertion Sort Optimize – Cycle time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: 10ns</a:t>
            </a:r>
          </a:p>
          <a:p>
            <a:pPr lvl="1" algn="just"/>
            <a:endParaRPr lang="en-US" altLang="zh-TW" sz="1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Optimize: 66ns</a:t>
            </a:r>
          </a:p>
          <a:p>
            <a:pPr marL="0" indent="0" algn="just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2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2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Cambria Math" panose="02040503050406030204" pitchFamily="18" charset="0"/>
              </a:rPr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https://github.com/bobwu0224/HLS_lab_B_sorting</a:t>
            </a:r>
          </a:p>
          <a:p>
            <a:pPr lvl="1" algn="just"/>
            <a:endParaRPr lang="en-US" altLang="zh-TW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C1D385-18D9-4422-A3CB-7FBFE9C6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0" y="2353849"/>
            <a:ext cx="6969760" cy="21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59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44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9DB864A-7240-45D6-94B1-17A8501C844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857341"/>
          <a:ext cx="60960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40824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17022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84963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18647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82104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847463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245230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1720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25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6006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62006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12345678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78409"/>
                  </a:ext>
                </a:extLst>
              </a:tr>
            </a:tbl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295AF371-71B4-4A4B-8C19-BF6F321C94B3}"/>
              </a:ext>
            </a:extLst>
          </p:cNvPr>
          <p:cNvGrpSpPr/>
          <p:nvPr/>
        </p:nvGrpSpPr>
        <p:grpSpPr>
          <a:xfrm>
            <a:off x="-30481" y="2857341"/>
            <a:ext cx="9174481" cy="1861066"/>
            <a:chOff x="-30481" y="1945640"/>
            <a:chExt cx="9174481" cy="1861066"/>
          </a:xfrm>
        </p:grpSpPr>
        <p:sp>
          <p:nvSpPr>
            <p:cNvPr id="7" name="箭號: 迴轉箭號 6">
              <a:extLst>
                <a:ext uri="{FF2B5EF4-FFF2-40B4-BE49-F238E27FC236}">
                  <a16:creationId xmlns:a16="http://schemas.microsoft.com/office/drawing/2014/main" id="{763D0565-FE6D-4588-BD41-91BE80FA66AF}"/>
                </a:ext>
              </a:extLst>
            </p:cNvPr>
            <p:cNvSpPr/>
            <p:nvPr/>
          </p:nvSpPr>
          <p:spPr bwMode="auto">
            <a:xfrm rot="5400000">
              <a:off x="7599680" y="2705009"/>
              <a:ext cx="741680" cy="70104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8" name="箭號: 迴轉箭號 7">
              <a:extLst>
                <a:ext uri="{FF2B5EF4-FFF2-40B4-BE49-F238E27FC236}">
                  <a16:creationId xmlns:a16="http://schemas.microsoft.com/office/drawing/2014/main" id="{8E0278A3-6FDB-42BF-BDA0-86D4F4272711}"/>
                </a:ext>
              </a:extLst>
            </p:cNvPr>
            <p:cNvSpPr/>
            <p:nvPr/>
          </p:nvSpPr>
          <p:spPr bwMode="auto">
            <a:xfrm rot="5400000">
              <a:off x="7599680" y="1965960"/>
              <a:ext cx="741680" cy="70104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10" name="箭號: 迴轉箭號 9">
              <a:extLst>
                <a:ext uri="{FF2B5EF4-FFF2-40B4-BE49-F238E27FC236}">
                  <a16:creationId xmlns:a16="http://schemas.microsoft.com/office/drawing/2014/main" id="{F8F89F59-E4BA-452E-BCC4-DC641DC6C526}"/>
                </a:ext>
              </a:extLst>
            </p:cNvPr>
            <p:cNvSpPr/>
            <p:nvPr/>
          </p:nvSpPr>
          <p:spPr bwMode="auto">
            <a:xfrm rot="5400000" flipV="1">
              <a:off x="823544" y="2319605"/>
              <a:ext cx="697331" cy="698500"/>
            </a:xfrm>
            <a:prstGeom prst="uturnArrow">
              <a:avLst>
                <a:gd name="adj1" fmla="val 29211"/>
                <a:gd name="adj2" fmla="val 25000"/>
                <a:gd name="adj3" fmla="val 25000"/>
                <a:gd name="adj4" fmla="val 47701"/>
                <a:gd name="adj5" fmla="val 10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E0E9622-C527-460C-9D16-72DCAA08DE5F}"/>
                </a:ext>
              </a:extLst>
            </p:cNvPr>
            <p:cNvSpPr txBox="1"/>
            <p:nvPr/>
          </p:nvSpPr>
          <p:spPr>
            <a:xfrm>
              <a:off x="8290560" y="2034171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2x4=8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6D5DA84-865B-4757-95E5-6C6AE833FDEE}"/>
                </a:ext>
              </a:extLst>
            </p:cNvPr>
            <p:cNvSpPr txBox="1"/>
            <p:nvPr/>
          </p:nvSpPr>
          <p:spPr>
            <a:xfrm>
              <a:off x="-30481" y="2437940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4x2=8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271BC51-2909-48DA-B682-A6A194A4C11E}"/>
                </a:ext>
              </a:extLst>
            </p:cNvPr>
            <p:cNvSpPr txBox="1"/>
            <p:nvPr/>
          </p:nvSpPr>
          <p:spPr>
            <a:xfrm>
              <a:off x="8290560" y="2880360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8x1=8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79F854A-1F51-4152-B546-0F7E1CB4000E}"/>
                </a:ext>
              </a:extLst>
            </p:cNvPr>
            <p:cNvSpPr txBox="1"/>
            <p:nvPr/>
          </p:nvSpPr>
          <p:spPr>
            <a:xfrm>
              <a:off x="3937000" y="343737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8+8+8=24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96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{3 , 1 , 6 , 2 , 8 , 4 , 7 , 5}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用哪一種排序法所需要的步驟比較少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12FAFFB-30B7-47E2-B588-50E87957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05746"/>
              </p:ext>
            </p:extLst>
          </p:nvPr>
        </p:nvGraphicFramePr>
        <p:xfrm>
          <a:off x="1092257" y="2115661"/>
          <a:ext cx="31496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92192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7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6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9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1366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(8)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00483"/>
                  </a:ext>
                </a:extLst>
              </a:tr>
            </a:tbl>
          </a:graphicData>
        </a:graphic>
      </p:graphicFrame>
      <p:graphicFrame>
        <p:nvGraphicFramePr>
          <p:cNvPr id="17" name="表格 8">
            <a:extLst>
              <a:ext uri="{FF2B5EF4-FFF2-40B4-BE49-F238E27FC236}">
                <a16:creationId xmlns:a16="http://schemas.microsoft.com/office/drawing/2014/main" id="{F7A3471D-B7A0-4964-AC61-602E60F6D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90676"/>
              </p:ext>
            </p:extLst>
          </p:nvPr>
        </p:nvGraphicFramePr>
        <p:xfrm>
          <a:off x="4902143" y="2115661"/>
          <a:ext cx="3149600" cy="3337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92192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5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123668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40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12346788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(5)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3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12346778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12346678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7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12345678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64490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145EF9-71CF-463F-8AE4-8382B00B2AFF}"/>
              </a:ext>
            </a:extLst>
          </p:cNvPr>
          <p:cNvSpPr txBox="1"/>
          <p:nvPr/>
        </p:nvSpPr>
        <p:spPr>
          <a:xfrm>
            <a:off x="3937000" y="5697816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 panose="020B060402020202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95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https://en.wikipedia.org/wiki/Insertion_sort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hlinkClick r:id="rId3"/>
              </a:rPr>
              <a:t>https://en.wikipedia.org/wiki/Merge_sort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pp4fpgas/examples at master ·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KastnerRG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/pp4fpgas · GitHub</a:t>
            </a:r>
            <a:endParaRPr lang="en-US" altLang="zh-TW" sz="3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2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 is a simple sorting algorithm that builds the final sorted array one item at a time.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It is much less efficient on large lists than more advanced algorithms such as quicksort, heapsort, or merge sort. 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Simple implementation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Efficient for (quite) small data sets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only requires a constant amount O(1) of additional memory space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EA6D68-C3DE-49C5-AD91-E4C824D87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4664710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Merge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Merge sort is an efficient, general-purpose, and comparison-based sorting algorithm.</a:t>
            </a: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same amount of data with the same number of running cycles</a:t>
            </a:r>
          </a:p>
          <a:p>
            <a:pPr lvl="1" algn="just"/>
            <a:r>
              <a:rPr lang="en-US" altLang="zh-TW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Efficient for (quite) large data sets</a:t>
            </a: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38A380-E4E7-4125-932A-838BCEBB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4332986"/>
            <a:ext cx="359664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C++  Code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on PYNQ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Compare</a:t>
            </a:r>
          </a:p>
          <a:p>
            <a:pPr algn="just"/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algn="just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D14AD5-CEE1-44F9-A0B5-6853474B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966912"/>
            <a:ext cx="3343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EF263-2CFA-4590-B63E-C91C5927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F793E-CB47-49C9-8BB1-6B2070F9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40"/>
            <a:ext cx="8229600" cy="4525963"/>
          </a:xfrm>
        </p:spPr>
        <p:txBody>
          <a:bodyPr/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Insertion Sort</a:t>
            </a:r>
            <a:r>
              <a:rPr lang="zh-TW" altLang="en-US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improved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9BE2D2-86D1-4739-AF5F-65C5F5EB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E37963-50A0-4166-BF02-8B13CB67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47203"/>
            <a:ext cx="4248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0285"/>
      </p:ext>
    </p:extLst>
  </p:cSld>
  <p:clrMapOvr>
    <a:masterClrMapping/>
  </p:clrMapOvr>
</p:sld>
</file>

<file path=ppt/theme/theme1.xml><?xml version="1.0" encoding="utf-8"?>
<a:theme xmlns:a="http://schemas.openxmlformats.org/drawingml/2006/main" name="Group_Meeting_Rev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oup_Meeting_Rev" id="{E9353A8B-B026-4DBB-AF16-5B2DD0764B46}" vid="{BA3020B0-9DE7-4B78-83A3-121303AB9CF4}"/>
    </a:ext>
  </a:ext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Group_Meeting_Rev</Template>
  <TotalTime>167336</TotalTime>
  <Words>858</Words>
  <Application>Microsoft Office PowerPoint</Application>
  <PresentationFormat>如螢幕大小 (4:3)</PresentationFormat>
  <Paragraphs>357</Paragraphs>
  <Slides>29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Arial Unicode MS</vt:lpstr>
      <vt:lpstr>標楷體</vt:lpstr>
      <vt:lpstr>Arial</vt:lpstr>
      <vt:lpstr>Calibri</vt:lpstr>
      <vt:lpstr>Palatino Linotype</vt:lpstr>
      <vt:lpstr>Times New Roman</vt:lpstr>
      <vt:lpstr>Group_Meeting_Rev</vt:lpstr>
      <vt:lpstr>1_預設簡報設計</vt:lpstr>
      <vt:lpstr>2_預設簡報設計</vt:lpstr>
      <vt:lpstr>5_預設簡報設計</vt:lpstr>
      <vt:lpstr>Sorting Algorithm</vt:lpstr>
      <vt:lpstr>Outline</vt:lpstr>
      <vt:lpstr>Outline</vt:lpstr>
      <vt:lpstr>Insertion Sort</vt:lpstr>
      <vt:lpstr>Outline</vt:lpstr>
      <vt:lpstr> Merge Sort</vt:lpstr>
      <vt:lpstr>Outline</vt:lpstr>
      <vt:lpstr>C++  Code</vt:lpstr>
      <vt:lpstr>C++  Code</vt:lpstr>
      <vt:lpstr>C++  Code</vt:lpstr>
      <vt:lpstr>C++  Code</vt:lpstr>
      <vt:lpstr>Outline</vt:lpstr>
      <vt:lpstr>Verify on PYNQ</vt:lpstr>
      <vt:lpstr>Verify on PYNQ</vt:lpstr>
      <vt:lpstr>Outline</vt:lpstr>
      <vt:lpstr>Performance Compare</vt:lpstr>
      <vt:lpstr>Performance Compare</vt:lpstr>
      <vt:lpstr>Performance Compare</vt:lpstr>
      <vt:lpstr>Performance Compare</vt:lpstr>
      <vt:lpstr>Performance Compare</vt:lpstr>
      <vt:lpstr>Performance Compare</vt:lpstr>
      <vt:lpstr>Outline</vt:lpstr>
      <vt:lpstr>Github</vt:lpstr>
      <vt:lpstr>Outline</vt:lpstr>
      <vt:lpstr>Question</vt:lpstr>
      <vt:lpstr>Question</vt:lpstr>
      <vt:lpstr>Question</vt:lpstr>
      <vt:lpstr>Outline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Analog and Digital Beamforming for mmWave OFDM Large-Scale Antenna Arrays</dc:title>
  <dc:creator>Lab626</dc:creator>
  <cp:lastModifiedBy>吳秉豐</cp:lastModifiedBy>
  <cp:revision>1298</cp:revision>
  <cp:lastPrinted>2018-11-11T17:38:04Z</cp:lastPrinted>
  <dcterms:created xsi:type="dcterms:W3CDTF">2018-05-06T08:50:21Z</dcterms:created>
  <dcterms:modified xsi:type="dcterms:W3CDTF">2022-03-23T14:19:41Z</dcterms:modified>
</cp:coreProperties>
</file>