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9" r:id="rId2"/>
    <p:sldId id="258" r:id="rId3"/>
    <p:sldId id="272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4437" autoAdjust="0"/>
    <p:restoredTop sz="94660"/>
  </p:normalViewPr>
  <p:slideViewPr>
    <p:cSldViewPr>
      <p:cViewPr varScale="1">
        <p:scale>
          <a:sx n="72" d="100"/>
          <a:sy n="72" d="100"/>
        </p:scale>
        <p:origin x="-7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43300-8370-4183-919B-3ED623377541}" type="datetimeFigureOut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47987-CDA4-428F-8BBA-7AF7642DB7D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D4BC0-55C5-4D05-A20D-5086379950D3}" type="datetimeFigureOut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BFEA3-D4A6-419B-B67E-F8B1013B873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571604" y="1581211"/>
            <a:ext cx="60007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200" b="1" dirty="0" smtClean="0">
                <a:latin typeface="SimHei" pitchFamily="49" charset="-122"/>
                <a:ea typeface="SimHei" pitchFamily="49" charset="-122"/>
              </a:rPr>
              <a:t>供應商一維碼</a:t>
            </a:r>
            <a:r>
              <a:rPr lang="en-US" altLang="zh-CN" sz="3200" b="1" dirty="0" smtClean="0">
                <a:latin typeface="SimHei" pitchFamily="49" charset="-122"/>
                <a:ea typeface="SimHei" pitchFamily="49" charset="-122"/>
              </a:rPr>
              <a:t>/</a:t>
            </a:r>
            <a:r>
              <a:rPr lang="zh-CN" altLang="en-US" sz="3200" b="1" dirty="0" smtClean="0">
                <a:latin typeface="SimHei" pitchFamily="49" charset="-122"/>
                <a:ea typeface="SimHei" pitchFamily="49" charset="-122"/>
              </a:rPr>
              <a:t>二維碼</a:t>
            </a:r>
            <a:r>
              <a:rPr lang="en-US" altLang="zh-CN" sz="3200" b="1" dirty="0" err="1" smtClean="0">
                <a:latin typeface="SimHei" pitchFamily="49" charset="-122"/>
                <a:ea typeface="SimHei" pitchFamily="49" charset="-122"/>
              </a:rPr>
              <a:t>Lable</a:t>
            </a:r>
            <a:r>
              <a:rPr lang="zh-CN" altLang="en-US" sz="3200" b="1" dirty="0" smtClean="0">
                <a:latin typeface="SimHei" pitchFamily="49" charset="-122"/>
                <a:ea typeface="SimHei" pitchFamily="49" charset="-122"/>
              </a:rPr>
              <a:t>管理作業辦法</a:t>
            </a:r>
            <a:r>
              <a:rPr lang="en-US" altLang="zh-CN" sz="3200" b="1" dirty="0" smtClean="0">
                <a:latin typeface="SimHei" pitchFamily="49" charset="-122"/>
                <a:ea typeface="SimHei" pitchFamily="49" charset="-122"/>
              </a:rPr>
              <a:t>(</a:t>
            </a:r>
            <a:r>
              <a:rPr lang="zh-CN" altLang="en-US" sz="3200" b="1" dirty="0" smtClean="0">
                <a:latin typeface="SimHei" pitchFamily="49" charset="-122"/>
                <a:ea typeface="SimHei" pitchFamily="49" charset="-122"/>
              </a:rPr>
              <a:t>摘要</a:t>
            </a:r>
            <a:r>
              <a:rPr lang="en-US" altLang="zh-CN" sz="3200" b="1" dirty="0" smtClean="0">
                <a:latin typeface="SimHei" pitchFamily="49" charset="-122"/>
                <a:ea typeface="SimHei" pitchFamily="49" charset="-122"/>
              </a:rPr>
              <a:t>)</a:t>
            </a:r>
            <a:endParaRPr lang="zh-TW" altLang="en-US" sz="3200" b="1" dirty="0">
              <a:latin typeface="Arial" pitchFamily="34" charset="0"/>
              <a:ea typeface="SimHei" pitchFamily="49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1414"/>
            <a:ext cx="34671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285992"/>
            <a:ext cx="383857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65151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857760"/>
            <a:ext cx="257175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71470"/>
            <a:ext cx="7543800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矩形 2"/>
          <p:cNvSpPr/>
          <p:nvPr/>
        </p:nvSpPr>
        <p:spPr>
          <a:xfrm>
            <a:off x="714348" y="2643182"/>
            <a:ext cx="7000924" cy="4286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5786" y="3286124"/>
            <a:ext cx="4143404" cy="285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1414"/>
            <a:ext cx="5400675" cy="676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14290"/>
            <a:ext cx="31527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2285992"/>
            <a:ext cx="73056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428596" y="4643446"/>
            <a:ext cx="7000924" cy="4286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0034" y="5286388"/>
            <a:ext cx="4143404" cy="285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42852"/>
            <a:ext cx="75438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9132" y="4500570"/>
            <a:ext cx="49530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714348" y="4000504"/>
            <a:ext cx="7000924" cy="4286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85786" y="4714884"/>
            <a:ext cx="4143404" cy="285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14282" y="785794"/>
          <a:ext cx="8786873" cy="5390279"/>
        </p:xfrm>
        <a:graphic>
          <a:graphicData uri="http://schemas.openxmlformats.org/drawingml/2006/table">
            <a:tbl>
              <a:tblPr/>
              <a:tblGrid>
                <a:gridCol w="368342"/>
                <a:gridCol w="560352"/>
                <a:gridCol w="1214446"/>
                <a:gridCol w="714380"/>
                <a:gridCol w="714380"/>
                <a:gridCol w="714380"/>
                <a:gridCol w="4500593"/>
              </a:tblGrid>
              <a:tr h="300360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TW" altLang="en-US" sz="10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序號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TW" altLang="en-US" sz="10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項目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endParaRPr lang="zh-TW" altLang="en-US" sz="10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TW" altLang="en-US" sz="10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內箱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TW" altLang="en-US" sz="10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外箱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TW" altLang="en-US" sz="10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棧板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TW" altLang="en-US" sz="10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備註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250301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尺寸要求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標籤大小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100*100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100*100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80*60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紙張大小尺寸可根據實際要求調整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01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一維碼大小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≧</a:t>
                      </a: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≧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01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二維碼大小</a:t>
                      </a: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20*20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20*20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25*25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大小尺寸可根據實際要求調整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01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Lable</a:t>
                      </a:r>
                      <a:r>
                        <a:rPr lang="zh-TW" altLang="en-US" sz="10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字高要求</a:t>
                      </a:r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≧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≧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≧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字體高度可根據實際要求調整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01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文字描述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TW" altLang="en-US" sz="800" b="0" i="0" u="none" strike="noStrike" dirty="0">
                          <a:solidFill>
                            <a:srgbClr val="7F7F7F"/>
                          </a:solidFill>
                          <a:latin typeface="Arial" pitchFamily="34" charset="0"/>
                          <a:cs typeface="Arial" pitchFamily="34" charset="0"/>
                        </a:rPr>
                        <a:t>不需要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>
                          <a:solidFill>
                            <a:srgbClr val="FF6600"/>
                          </a:solidFill>
                          <a:latin typeface="Arial" pitchFamily="34" charset="0"/>
                          <a:cs typeface="Arial" pitchFamily="34" charset="0"/>
                        </a:rPr>
                        <a:t>可選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TW" altLang="en-US" sz="800" b="0" i="0" u="none" strike="noStrike" dirty="0">
                          <a:solidFill>
                            <a:srgbClr val="7F7F7F"/>
                          </a:solidFill>
                          <a:latin typeface="Arial" pitchFamily="34" charset="0"/>
                          <a:cs typeface="Arial" pitchFamily="34" charset="0"/>
                        </a:rPr>
                        <a:t>不需要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FIT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下單的實際訂單號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01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供應商代碼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 dirty="0">
                          <a:solidFill>
                            <a:srgbClr val="FF6600"/>
                          </a:solidFill>
                          <a:latin typeface="Arial" pitchFamily="34" charset="0"/>
                          <a:cs typeface="Arial" pitchFamily="34" charset="0"/>
                        </a:rPr>
                        <a:t>可選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>
                          <a:solidFill>
                            <a:srgbClr val="FF6600"/>
                          </a:solidFill>
                          <a:latin typeface="Arial" pitchFamily="34" charset="0"/>
                          <a:cs typeface="Arial" pitchFamily="34" charset="0"/>
                        </a:rPr>
                        <a:t>可選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TW" altLang="en-US" sz="800" b="0" i="0" u="none" strike="noStrike" dirty="0">
                          <a:solidFill>
                            <a:srgbClr val="7F7F7F"/>
                          </a:solidFill>
                          <a:latin typeface="Arial" pitchFamily="34" charset="0"/>
                          <a:cs typeface="Arial" pitchFamily="34" charset="0"/>
                        </a:rPr>
                        <a:t>不需要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採購負責提供給廠商的代碼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01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供應商名稱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TW" altLang="en-US" sz="800" b="0" i="0" u="none" strike="noStrike" dirty="0">
                          <a:solidFill>
                            <a:srgbClr val="7F7F7F"/>
                          </a:solidFill>
                          <a:latin typeface="Arial" pitchFamily="34" charset="0"/>
                          <a:cs typeface="Arial" pitchFamily="34" charset="0"/>
                        </a:rPr>
                        <a:t>不需要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>
                          <a:solidFill>
                            <a:srgbClr val="FF6600"/>
                          </a:solidFill>
                          <a:latin typeface="Arial" pitchFamily="34" charset="0"/>
                          <a:cs typeface="Arial" pitchFamily="34" charset="0"/>
                        </a:rPr>
                        <a:t>可選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TW" altLang="en-US" sz="800" b="0" i="0" u="none" strike="noStrike" dirty="0">
                          <a:solidFill>
                            <a:srgbClr val="7F7F7F"/>
                          </a:solidFill>
                          <a:latin typeface="Arial" pitchFamily="34" charset="0"/>
                          <a:cs typeface="Arial" pitchFamily="34" charset="0"/>
                        </a:rPr>
                        <a:t>不需要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供應商名稱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or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簡稱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01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客戶料號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>
                          <a:solidFill>
                            <a:srgbClr val="FF6600"/>
                          </a:solidFill>
                          <a:latin typeface="Arial" pitchFamily="34" charset="0"/>
                          <a:cs typeface="Arial" pitchFamily="34" charset="0"/>
                        </a:rPr>
                        <a:t>可選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>
                          <a:solidFill>
                            <a:srgbClr val="FF6600"/>
                          </a:solidFill>
                          <a:latin typeface="Arial" pitchFamily="34" charset="0"/>
                          <a:cs typeface="Arial" pitchFamily="34" charset="0"/>
                        </a:rPr>
                        <a:t>可選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TW" altLang="en-US" sz="800" b="0" i="0" u="none" strike="noStrike" dirty="0">
                          <a:solidFill>
                            <a:srgbClr val="7F7F7F"/>
                          </a:solidFill>
                          <a:latin typeface="Arial" pitchFamily="34" charset="0"/>
                          <a:cs typeface="Arial" pitchFamily="34" charset="0"/>
                        </a:rPr>
                        <a:t>不需要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FIT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提供的物料編碼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料號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01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供應商料號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>
                          <a:solidFill>
                            <a:srgbClr val="FF6600"/>
                          </a:solidFill>
                          <a:latin typeface="Arial" pitchFamily="34" charset="0"/>
                          <a:cs typeface="Arial" pitchFamily="34" charset="0"/>
                        </a:rPr>
                        <a:t>可選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>
                          <a:solidFill>
                            <a:srgbClr val="FF6600"/>
                          </a:solidFill>
                          <a:latin typeface="Arial" pitchFamily="34" charset="0"/>
                          <a:cs typeface="Arial" pitchFamily="34" charset="0"/>
                        </a:rPr>
                        <a:t>可選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TW" altLang="en-US" sz="800" b="0" i="0" u="none" strike="noStrike" dirty="0">
                          <a:solidFill>
                            <a:srgbClr val="7F7F7F"/>
                          </a:solidFill>
                          <a:latin typeface="Arial" pitchFamily="34" charset="0"/>
                          <a:cs typeface="Arial" pitchFamily="34" charset="0"/>
                        </a:rPr>
                        <a:t>不需要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供應商的物料編碼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01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包裝數量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>
                          <a:solidFill>
                            <a:srgbClr val="FF6600"/>
                          </a:solidFill>
                          <a:latin typeface="Arial" pitchFamily="34" charset="0"/>
                          <a:cs typeface="Arial" pitchFamily="34" charset="0"/>
                        </a:rPr>
                        <a:t>可選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>
                          <a:solidFill>
                            <a:srgbClr val="FF6600"/>
                          </a:solidFill>
                          <a:latin typeface="Arial" pitchFamily="34" charset="0"/>
                          <a:cs typeface="Arial" pitchFamily="34" charset="0"/>
                        </a:rPr>
                        <a:t>可選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TW" altLang="en-US" sz="800" b="0" i="0" u="none" strike="noStrike">
                          <a:solidFill>
                            <a:srgbClr val="7F7F7F"/>
                          </a:solidFill>
                          <a:latin typeface="Arial" pitchFamily="34" charset="0"/>
                          <a:cs typeface="Arial" pitchFamily="34" charset="0"/>
                        </a:rPr>
                        <a:t>不需要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包裝的物料數量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01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生產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D/C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>
                          <a:solidFill>
                            <a:srgbClr val="FF6600"/>
                          </a:solidFill>
                          <a:latin typeface="Arial" pitchFamily="34" charset="0"/>
                          <a:cs typeface="Arial" pitchFamily="34" charset="0"/>
                        </a:rPr>
                        <a:t>可選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>
                          <a:solidFill>
                            <a:srgbClr val="FF6600"/>
                          </a:solidFill>
                          <a:latin typeface="Arial" pitchFamily="34" charset="0"/>
                          <a:cs typeface="Arial" pitchFamily="34" charset="0"/>
                        </a:rPr>
                        <a:t>可選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TW" altLang="en-US" sz="800" b="0" i="0" u="none" strike="noStrike" dirty="0">
                          <a:solidFill>
                            <a:srgbClr val="7F7F7F"/>
                          </a:solidFill>
                          <a:latin typeface="Arial" pitchFamily="34" charset="0"/>
                          <a:cs typeface="Arial" pitchFamily="34" charset="0"/>
                        </a:rPr>
                        <a:t>不需要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格式</a:t>
                      </a: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年年周周</a:t>
                      </a: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YYWW)，</a:t>
                      </a:r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如</a:t>
                      </a: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1912</a:t>
                      </a:r>
                      <a:r>
                        <a:rPr lang="zh-TW" altLang="en-US" sz="10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表示</a:t>
                      </a:r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2019</a:t>
                      </a:r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年的第</a:t>
                      </a: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15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生產批號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>
                          <a:solidFill>
                            <a:srgbClr val="FF6600"/>
                          </a:solidFill>
                          <a:latin typeface="Arial" pitchFamily="34" charset="0"/>
                          <a:cs typeface="Arial" pitchFamily="34" charset="0"/>
                        </a:rPr>
                        <a:t>可選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>
                          <a:solidFill>
                            <a:srgbClr val="FF6600"/>
                          </a:solidFill>
                          <a:latin typeface="Arial" pitchFamily="34" charset="0"/>
                          <a:cs typeface="Arial" pitchFamily="34" charset="0"/>
                        </a:rPr>
                        <a:t>可選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TW" altLang="en-US" sz="800" b="0" i="0" u="none" strike="noStrike" dirty="0">
                          <a:solidFill>
                            <a:srgbClr val="7F7F7F"/>
                          </a:solidFill>
                          <a:latin typeface="Arial" pitchFamily="34" charset="0"/>
                          <a:cs typeface="Arial" pitchFamily="34" charset="0"/>
                        </a:rPr>
                        <a:t>不需要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可依據供方現有內部準則，要求能夠有效追溯到生產日期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線別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班別等重要信息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追溯代碼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>
                          <a:solidFill>
                            <a:srgbClr val="FF6600"/>
                          </a:solidFill>
                          <a:latin typeface="Arial" pitchFamily="34" charset="0"/>
                          <a:cs typeface="Arial" pitchFamily="34" charset="0"/>
                        </a:rPr>
                        <a:t>可選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>
                          <a:solidFill>
                            <a:srgbClr val="FF6600"/>
                          </a:solidFill>
                          <a:latin typeface="Arial" pitchFamily="34" charset="0"/>
                          <a:cs typeface="Arial" pitchFamily="34" charset="0"/>
                        </a:rPr>
                        <a:t>可選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TW" altLang="en-US" sz="800" b="0" i="0" u="none" strike="noStrike" dirty="0">
                          <a:solidFill>
                            <a:srgbClr val="7F7F7F"/>
                          </a:solidFill>
                          <a:latin typeface="Arial" pitchFamily="34" charset="0"/>
                          <a:cs typeface="Arial" pitchFamily="34" charset="0"/>
                        </a:rPr>
                        <a:t>不需要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a.</a:t>
                      </a:r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唯一的，不可重復，且有可追溯性</a:t>
                      </a:r>
                      <a:b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b.</a:t>
                      </a:r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編碼原則詳見規範書：</a:t>
                      </a: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5.1.7(</a:t>
                      </a:r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內箱</a:t>
                      </a: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、</a:t>
                      </a: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5.2.4(</a:t>
                      </a:r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外箱</a:t>
                      </a: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01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濕敏度等級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>
                          <a:solidFill>
                            <a:srgbClr val="FF6600"/>
                          </a:solidFill>
                          <a:latin typeface="Arial" pitchFamily="34" charset="0"/>
                          <a:cs typeface="Arial" pitchFamily="34" charset="0"/>
                        </a:rPr>
                        <a:t>可選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>
                          <a:solidFill>
                            <a:srgbClr val="FF6600"/>
                          </a:solidFill>
                          <a:latin typeface="Arial" pitchFamily="34" charset="0"/>
                          <a:cs typeface="Arial" pitchFamily="34" charset="0"/>
                        </a:rPr>
                        <a:t>可選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TW" altLang="en-US" sz="800" b="0" i="0" u="none" strike="noStrike" dirty="0">
                          <a:solidFill>
                            <a:srgbClr val="7F7F7F"/>
                          </a:solidFill>
                          <a:latin typeface="Arial" pitchFamily="34" charset="0"/>
                          <a:cs typeface="Arial" pitchFamily="34" charset="0"/>
                        </a:rPr>
                        <a:t>不需要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依據產品濕敏度等級打印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01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產品料號版次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>
                          <a:solidFill>
                            <a:srgbClr val="FF6600"/>
                          </a:solidFill>
                          <a:latin typeface="Arial" pitchFamily="34" charset="0"/>
                          <a:cs typeface="Arial" pitchFamily="34" charset="0"/>
                        </a:rPr>
                        <a:t>可選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>
                          <a:solidFill>
                            <a:srgbClr val="FF6600"/>
                          </a:solidFill>
                          <a:latin typeface="Arial" pitchFamily="34" charset="0"/>
                          <a:cs typeface="Arial" pitchFamily="34" charset="0"/>
                        </a:rPr>
                        <a:t>可選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TW" altLang="en-US" sz="800" b="0" i="0" u="none" strike="noStrike" dirty="0">
                          <a:solidFill>
                            <a:srgbClr val="7F7F7F"/>
                          </a:solidFill>
                          <a:latin typeface="Arial" pitchFamily="34" charset="0"/>
                          <a:cs typeface="Arial" pitchFamily="34" charset="0"/>
                        </a:rPr>
                        <a:t>不需要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FIT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系統料號版次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654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環境標示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 dirty="0">
                          <a:solidFill>
                            <a:srgbClr val="FF6600"/>
                          </a:solidFill>
                          <a:latin typeface="Arial" pitchFamily="34" charset="0"/>
                          <a:cs typeface="Arial" pitchFamily="34" charset="0"/>
                        </a:rPr>
                        <a:t>可選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 dirty="0">
                          <a:solidFill>
                            <a:srgbClr val="FF6600"/>
                          </a:solidFill>
                          <a:latin typeface="Arial" pitchFamily="34" charset="0"/>
                          <a:cs typeface="Arial" pitchFamily="34" charset="0"/>
                        </a:rPr>
                        <a:t>可選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TW" altLang="en-US" sz="800" b="0" i="0" u="none" strike="noStrike" dirty="0">
                          <a:solidFill>
                            <a:srgbClr val="7F7F7F"/>
                          </a:solidFill>
                          <a:latin typeface="Arial" pitchFamily="34" charset="0"/>
                          <a:cs typeface="Arial" pitchFamily="34" charset="0"/>
                        </a:rPr>
                        <a:t>不需要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依據產品實際情況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654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二維碼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二維碼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TW" altLang="en-US" sz="1200" b="1" i="0" u="none" strike="noStrike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必需有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TW" altLang="en-US" sz="1200" b="1" i="0" u="none" strike="noStrike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必需有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TW" altLang="en-US" sz="1200" b="1" i="0" u="none" strike="noStrike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必需有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a.</a:t>
                      </a:r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必需要有的項目</a:t>
                      </a:r>
                      <a:b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altLang="zh-TW" sz="1000" b="0" i="0" u="none" strike="noStrike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altLang="zh-TW" sz="1000" b="0" i="0" u="none" strike="noStrike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要求</a:t>
                      </a:r>
                      <a:r>
                        <a:rPr lang="zh-TW" altLang="en-US" sz="1000" b="0" i="0" u="none" strike="noStrike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詳</a:t>
                      </a:r>
                      <a:r>
                        <a:rPr lang="zh-TW" altLang="en-US" sz="1000" b="0" i="0" u="none" strike="noStrike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見規範書：</a:t>
                      </a:r>
                      <a:r>
                        <a:rPr lang="en-US" altLang="zh-TW" sz="1000" b="0" i="0" u="none" strike="noStrike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5.1.10(</a:t>
                      </a:r>
                      <a:r>
                        <a:rPr lang="zh-TW" altLang="en-US" sz="1000" b="0" i="0" u="none" strike="noStrike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內箱</a:t>
                      </a:r>
                      <a:r>
                        <a:rPr lang="en-US" altLang="zh-TW" sz="1000" b="0" i="0" u="none" strike="noStrike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r>
                        <a:rPr lang="zh-TW" altLang="en-US" sz="1000" b="0" i="0" u="none" strike="noStrike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、</a:t>
                      </a:r>
                      <a:r>
                        <a:rPr lang="en-US" altLang="zh-TW" sz="1000" b="0" i="0" u="none" strike="noStrike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5.2.5(</a:t>
                      </a:r>
                      <a:r>
                        <a:rPr lang="zh-TW" altLang="en-US" sz="1000" b="0" i="0" u="none" strike="noStrike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外箱</a:t>
                      </a:r>
                      <a:r>
                        <a:rPr lang="en-US" altLang="zh-TW" sz="1000" b="0" i="0" u="none" strike="noStrike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r>
                        <a:rPr lang="zh-TW" altLang="en-US" sz="1000" b="0" i="0" u="none" strike="noStrike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、</a:t>
                      </a:r>
                      <a:r>
                        <a:rPr lang="en-US" altLang="zh-TW" sz="1000" b="0" i="0" u="none" strike="noStrike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5.3.1(</a:t>
                      </a:r>
                      <a:r>
                        <a:rPr lang="zh-TW" altLang="en-US" sz="1000" b="0" i="0" u="none" strike="noStrike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棧板</a:t>
                      </a:r>
                      <a:r>
                        <a:rPr lang="en-US" altLang="zh-TW" sz="1000" b="0" i="0" u="none" strike="noStrike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r>
                        <a:rPr lang="zh-TW" altLang="en-US" sz="1000" b="0" i="0" u="none" strike="noStrike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條款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40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二維碼掃描信息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TW" altLang="en-US" sz="800" b="0" i="0" u="none" strike="noStrike" dirty="0">
                          <a:solidFill>
                            <a:srgbClr val="7F7F7F"/>
                          </a:solidFill>
                          <a:latin typeface="Arial" pitchFamily="34" charset="0"/>
                          <a:cs typeface="Arial" pitchFamily="34" charset="0"/>
                        </a:rPr>
                        <a:t>不需要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TW" altLang="en-US" sz="800" b="0" i="0" u="none" strike="noStrike" dirty="0">
                          <a:solidFill>
                            <a:srgbClr val="7F7F7F"/>
                          </a:solidFill>
                          <a:latin typeface="Arial" pitchFamily="34" charset="0"/>
                          <a:cs typeface="Arial" pitchFamily="34" charset="0"/>
                        </a:rPr>
                        <a:t>不需要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zh-TW" altLang="en-US" sz="1200" b="1" i="0" u="none" strike="noStrike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必需有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zh-CN" altLang="en-US" sz="1000" b="0" i="0" u="none" strike="noStrike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要求</a:t>
                      </a:r>
                      <a:r>
                        <a:rPr lang="zh-TW" altLang="en-US" sz="1000" b="0" i="0" u="none" strike="noStrike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詳</a:t>
                      </a:r>
                      <a:r>
                        <a:rPr lang="zh-TW" altLang="en-US" sz="1000" b="0" i="0" u="none" strike="noStrike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見規範書：</a:t>
                      </a:r>
                      <a:r>
                        <a:rPr lang="en-US" altLang="zh-TW" sz="1000" b="0" i="0" u="none" strike="noStrike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5.3.1</a:t>
                      </a:r>
                      <a:r>
                        <a:rPr lang="zh-TW" altLang="en-US" sz="1000" b="0" i="0" u="none" strike="noStrike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條款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71406" y="202148"/>
            <a:ext cx="53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下表為參考工標規範書整理的簡易說明，僅供參考！</a:t>
            </a:r>
            <a:endParaRPr lang="zh-TW" altLang="en-US" b="1" dirty="0"/>
          </a:p>
        </p:txBody>
      </p:sp>
      <p:graphicFrame>
        <p:nvGraphicFramePr>
          <p:cNvPr id="16" name="物件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000892" y="142852"/>
          <a:ext cx="914400" cy="771525"/>
        </p:xfrm>
        <a:graphic>
          <a:graphicData uri="http://schemas.openxmlformats.org/presentationml/2006/ole">
            <p:oleObj spid="_x0000_s17412" name="Acrobat Document" showAsIcon="1" r:id="rId3" imgW="914400" imgH="771480" progId="AcroExch.Document.7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73" y="714356"/>
            <a:ext cx="764857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2500298" y="4195734"/>
            <a:ext cx="2286016" cy="142876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357422" y="4624362"/>
            <a:ext cx="2286016" cy="214314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857356" y="4910114"/>
            <a:ext cx="2286016" cy="142876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428860" y="5338742"/>
            <a:ext cx="2286016" cy="214314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42844" y="142852"/>
            <a:ext cx="6858048" cy="369332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以下內容為規範書的截圖，</a:t>
            </a:r>
            <a:r>
              <a:rPr lang="en-US" altLang="zh-CN" dirty="0" smtClean="0"/>
              <a:t>BU</a:t>
            </a:r>
            <a:r>
              <a:rPr lang="zh-CN" altLang="en-US" dirty="0" smtClean="0"/>
              <a:t>經常反饋的問題，詳見紅色框框所示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34961"/>
            <a:ext cx="7572375" cy="346547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6757" y="3500438"/>
            <a:ext cx="6791325" cy="316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71451"/>
            <a:ext cx="691515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714348" y="1285860"/>
            <a:ext cx="6215106" cy="1428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00100" y="785794"/>
            <a:ext cx="4572032" cy="42862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706755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矩形 2"/>
          <p:cNvSpPr/>
          <p:nvPr/>
        </p:nvSpPr>
        <p:spPr>
          <a:xfrm>
            <a:off x="571472" y="5357826"/>
            <a:ext cx="6286544" cy="2143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702" y="142852"/>
            <a:ext cx="64770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13" y="4000504"/>
            <a:ext cx="543877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1643042" y="4000504"/>
            <a:ext cx="3714776" cy="28575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1414"/>
            <a:ext cx="6296025" cy="645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矩形 2"/>
          <p:cNvSpPr/>
          <p:nvPr/>
        </p:nvSpPr>
        <p:spPr>
          <a:xfrm>
            <a:off x="1000100" y="0"/>
            <a:ext cx="3714776" cy="28575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000100" y="2643182"/>
            <a:ext cx="3714776" cy="28575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928662" y="2928934"/>
            <a:ext cx="5429288" cy="285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52"/>
            <a:ext cx="5943600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395</Words>
  <PresentationFormat>如螢幕大小 (4:3)</PresentationFormat>
  <Paragraphs>120</Paragraphs>
  <Slides>15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7" baseType="lpstr">
      <vt:lpstr>Office 佈景主題</vt:lpstr>
      <vt:lpstr>Acrobat Document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潘道兄</dc:creator>
  <cp:lastModifiedBy>F0316509</cp:lastModifiedBy>
  <cp:revision>29</cp:revision>
  <dcterms:created xsi:type="dcterms:W3CDTF">2019-03-05T01:15:31Z</dcterms:created>
  <dcterms:modified xsi:type="dcterms:W3CDTF">2019-03-20T02:36:13Z</dcterms:modified>
</cp:coreProperties>
</file>