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75" r:id="rId5"/>
    <p:sldId id="258" r:id="rId6"/>
    <p:sldId id="259" r:id="rId7"/>
    <p:sldId id="260" r:id="rId8"/>
    <p:sldId id="272" r:id="rId9"/>
    <p:sldId id="273" r:id="rId10"/>
    <p:sldId id="261" r:id="rId11"/>
    <p:sldId id="262" r:id="rId12"/>
    <p:sldId id="263" r:id="rId13"/>
    <p:sldId id="274" r:id="rId14"/>
    <p:sldId id="264" r:id="rId15"/>
    <p:sldId id="265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8516" autoAdjust="0"/>
  </p:normalViewPr>
  <p:slideViewPr>
    <p:cSldViewPr snapToGrid="0">
      <p:cViewPr varScale="1">
        <p:scale>
          <a:sx n="80" d="100"/>
          <a:sy n="80" d="100"/>
        </p:scale>
        <p:origin x="102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54A2-2FE4-2846-B328-B3CA5FA995B2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24BC6-FE66-EF4F-B1EE-79E822A2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31C-A6A9-4787-AD9D-B9E6D3939F09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31C-A6A9-4787-AD9D-B9E6D3939F09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31C-A6A9-4787-AD9D-B9E6D3939F09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31C-A6A9-4787-AD9D-B9E6D3939F09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3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31C-A6A9-4787-AD9D-B9E6D3939F09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31C-A6A9-4787-AD9D-B9E6D3939F09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31C-A6A9-4787-AD9D-B9E6D3939F09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31C-A6A9-4787-AD9D-B9E6D3939F09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31C-A6A9-4787-AD9D-B9E6D3939F09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31C-A6A9-4787-AD9D-B9E6D3939F09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31C-A6A9-4787-AD9D-B9E6D3939F09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9A31C-A6A9-4787-AD9D-B9E6D3939F09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4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Outline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8222" y="1736942"/>
            <a:ext cx="93555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Brief introduction to testbed topology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Some studies about BGP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Minimum requirement for testbed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73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71" y="957694"/>
            <a:ext cx="9677400" cy="5448300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BGP UPDATE message</a:t>
            </a:r>
            <a:endParaRPr lang="en-US" sz="3600" dirty="0"/>
          </a:p>
        </p:txBody>
      </p:sp>
      <p:cxnSp>
        <p:nvCxnSpPr>
          <p:cNvPr id="10" name="Straight Arrow Connector 9"/>
          <p:cNvCxnSpPr>
            <a:endCxn id="20" idx="0"/>
          </p:cNvCxnSpPr>
          <p:nvPr/>
        </p:nvCxnSpPr>
        <p:spPr>
          <a:xfrm>
            <a:off x="5101389" y="2586789"/>
            <a:ext cx="0" cy="7549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0" idx="0"/>
          </p:cNvCxnSpPr>
          <p:nvPr/>
        </p:nvCxnSpPr>
        <p:spPr>
          <a:xfrm flipH="1">
            <a:off x="5101389" y="2237874"/>
            <a:ext cx="2923674" cy="110389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376" y="3341771"/>
            <a:ext cx="4010025" cy="2628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3489158" y="4247145"/>
            <a:ext cx="1198895" cy="1804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3489157" y="4704349"/>
            <a:ext cx="1198895" cy="1804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3489156" y="5158538"/>
            <a:ext cx="1198895" cy="1804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1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Some calculations about PFC deadlock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2318084" y="2073832"/>
            <a:ext cx="7555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may take BGP only a few milliseconds to delete all the routes to the failure switch.</a:t>
            </a:r>
          </a:p>
          <a:p>
            <a:r>
              <a:rPr lang="en-US" sz="2400" dirty="0" smtClean="0"/>
              <a:t>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Time to create a k-hop PFC deadlock =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PFC</a:t>
            </a:r>
            <a:r>
              <a:rPr lang="en-US" sz="2400" baseline="-25000" dirty="0" smtClean="0"/>
              <a:t>*</a:t>
            </a:r>
            <a:r>
              <a:rPr lang="en-US" sz="2400" dirty="0" smtClean="0"/>
              <a:t>k/B.</a:t>
            </a:r>
            <a:endParaRPr lang="en-US" sz="2400" baseline="-25000" dirty="0" smtClean="0"/>
          </a:p>
          <a:p>
            <a:r>
              <a:rPr lang="en-US" sz="2400" dirty="0" smtClean="0"/>
              <a:t>      let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PFC</a:t>
            </a:r>
            <a:r>
              <a:rPr lang="en-US" sz="2400" dirty="0" smtClean="0"/>
              <a:t> = 25KB, k = 4, B = 40Gbps, the time would be</a:t>
            </a:r>
            <a:endParaRPr lang="en-US" sz="2400" b="1" dirty="0" smtClean="0"/>
          </a:p>
          <a:p>
            <a:r>
              <a:rPr lang="en-US" sz="2400" b="1" dirty="0"/>
              <a:t> </a:t>
            </a:r>
            <a:r>
              <a:rPr lang="en-US" sz="2400" b="1" dirty="0" smtClean="0"/>
              <a:t>     </a:t>
            </a:r>
            <a:r>
              <a:rPr lang="en-US" sz="2400" dirty="0" smtClean="0"/>
              <a:t>25KB*4/40Gbps</a:t>
            </a:r>
            <a:r>
              <a:rPr lang="en-US" sz="2400" b="1" dirty="0" smtClean="0"/>
              <a:t> </a:t>
            </a:r>
            <a:r>
              <a:rPr lang="en-US" sz="2400" dirty="0" smtClean="0"/>
              <a:t>=</a:t>
            </a:r>
            <a:r>
              <a:rPr lang="en-US" sz="2400" b="1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20us      </a:t>
            </a:r>
            <a:r>
              <a:rPr lang="en-US" sz="2400" dirty="0" smtClean="0"/>
              <a:t>&lt;&lt;</a:t>
            </a:r>
            <a:r>
              <a:rPr lang="en-US" sz="2400" dirty="0" smtClean="0">
                <a:solidFill>
                  <a:srgbClr val="FF0000"/>
                </a:solidFill>
              </a:rPr>
              <a:t>      1ms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36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BGP study: route </a:t>
            </a:r>
            <a:r>
              <a:rPr lang="en-US" altLang="zh-CN" sz="3600" dirty="0" smtClean="0"/>
              <a:t>aggregation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940724"/>
            <a:ext cx="9667875" cy="54578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282" y="3180346"/>
            <a:ext cx="4619625" cy="16764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161924" y="4319337"/>
            <a:ext cx="424865" cy="80611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wn Arrow 10"/>
          <p:cNvSpPr/>
          <p:nvPr/>
        </p:nvSpPr>
        <p:spPr>
          <a:xfrm>
            <a:off x="4752474" y="4953002"/>
            <a:ext cx="236620" cy="32886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588903" y="5332083"/>
            <a:ext cx="2351219" cy="7261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" name="TextBox 126"/>
          <p:cNvSpPr txBox="1"/>
          <p:nvPr/>
        </p:nvSpPr>
        <p:spPr>
          <a:xfrm>
            <a:off x="3606949" y="5332083"/>
            <a:ext cx="249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169.254.0.0/16 -&gt; Eth29</a:t>
            </a:r>
            <a:endParaRPr lang="en-US" dirty="0"/>
          </a:p>
        </p:txBody>
      </p:sp>
      <p:sp>
        <p:nvSpPr>
          <p:cNvPr id="19" name="TextBox 140"/>
          <p:cNvSpPr txBox="1"/>
          <p:nvPr/>
        </p:nvSpPr>
        <p:spPr>
          <a:xfrm>
            <a:off x="3593845" y="5658638"/>
            <a:ext cx="249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172.16.0.0/16   -&gt; </a:t>
            </a:r>
            <a:r>
              <a:rPr lang="en-US" dirty="0"/>
              <a:t>E</a:t>
            </a:r>
            <a:r>
              <a:rPr lang="en-US" dirty="0" smtClean="0"/>
              <a:t>th29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3084695" y="244177"/>
            <a:ext cx="6022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Minimum testbed requirement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021805"/>
            <a:ext cx="96774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047267" y="1289477"/>
            <a:ext cx="1223645" cy="801370"/>
          </a:xfrm>
          <a:prstGeom prst="rect">
            <a:avLst/>
          </a:prstGeom>
        </p:spPr>
      </p:pic>
      <p:pic>
        <p:nvPicPr>
          <p:cNvPr id="5" name="Picture 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961351" y="1307686"/>
            <a:ext cx="1223645" cy="801370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5" idx="2"/>
            <a:endCxn id="32" idx="0"/>
          </p:cNvCxnSpPr>
          <p:nvPr/>
        </p:nvCxnSpPr>
        <p:spPr>
          <a:xfrm>
            <a:off x="4573174" y="2109056"/>
            <a:ext cx="2531695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4573174" y="2109056"/>
            <a:ext cx="4138766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94211" y="6458304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10.1.</a:t>
            </a:r>
            <a:r>
              <a:rPr lang="en-US" altLang="zh-CN" sz="2000" dirty="0" smtClean="0"/>
              <a:t>1</a:t>
            </a:r>
            <a:r>
              <a:rPr lang="en-US" sz="2000" dirty="0" smtClean="0"/>
              <a:t>.1</a:t>
            </a:r>
            <a:endParaRPr lang="en-US" sz="2000" dirty="0"/>
          </a:p>
        </p:txBody>
      </p:sp>
      <p:cxnSp>
        <p:nvCxnSpPr>
          <p:cNvPr id="46" name="Straight Connector 45"/>
          <p:cNvCxnSpPr>
            <a:stCxn id="4" idx="2"/>
            <a:endCxn id="26" idx="0"/>
          </p:cNvCxnSpPr>
          <p:nvPr/>
        </p:nvCxnSpPr>
        <p:spPr>
          <a:xfrm>
            <a:off x="6659090" y="2090847"/>
            <a:ext cx="2052850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" idx="2"/>
            <a:endCxn id="32" idx="0"/>
          </p:cNvCxnSpPr>
          <p:nvPr/>
        </p:nvCxnSpPr>
        <p:spPr>
          <a:xfrm>
            <a:off x="6659090" y="2090847"/>
            <a:ext cx="445779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" idx="2"/>
            <a:endCxn id="75" idx="0"/>
          </p:cNvCxnSpPr>
          <p:nvPr/>
        </p:nvCxnSpPr>
        <p:spPr>
          <a:xfrm flipH="1">
            <a:off x="2520325" y="2109056"/>
            <a:ext cx="2052849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" idx="2"/>
            <a:endCxn id="75" idx="0"/>
          </p:cNvCxnSpPr>
          <p:nvPr/>
        </p:nvCxnSpPr>
        <p:spPr>
          <a:xfrm flipH="1">
            <a:off x="2520325" y="2090847"/>
            <a:ext cx="4138765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18150" y="6458304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10.</a:t>
            </a:r>
            <a:r>
              <a:rPr lang="en-US" altLang="zh-CN" sz="2000" dirty="0" smtClean="0"/>
              <a:t>0</a:t>
            </a:r>
            <a:r>
              <a:rPr lang="en-US" sz="2000" dirty="0" smtClean="0"/>
              <a:t>.0.1</a:t>
            </a:r>
            <a:endParaRPr lang="en-US" sz="20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514594" y="3816045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908502" y="3239061"/>
            <a:ext cx="1223645" cy="801370"/>
          </a:xfrm>
          <a:prstGeom prst="rect">
            <a:avLst/>
          </a:prstGeom>
        </p:spPr>
      </p:pic>
      <p:pic>
        <p:nvPicPr>
          <p:cNvPr id="76" name="Picture 7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908502" y="4384815"/>
            <a:ext cx="1223645" cy="801370"/>
          </a:xfrm>
          <a:prstGeom prst="rect">
            <a:avLst/>
          </a:prstGeom>
        </p:spPr>
      </p:pic>
      <p:pic>
        <p:nvPicPr>
          <p:cNvPr id="95" name="Picture 94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2155334" y="5530569"/>
            <a:ext cx="503555" cy="927735"/>
          </a:xfrm>
          <a:prstGeom prst="rect">
            <a:avLst/>
          </a:prstGeom>
        </p:spPr>
      </p:pic>
      <p:cxnSp>
        <p:nvCxnSpPr>
          <p:cNvPr id="98" name="Straight Connector 97"/>
          <p:cNvCxnSpPr/>
          <p:nvPr/>
        </p:nvCxnSpPr>
        <p:spPr>
          <a:xfrm flipH="1">
            <a:off x="2401382" y="5004339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085739" y="3868300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711939" y="3862725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8460162" y="5530569"/>
            <a:ext cx="503555" cy="927735"/>
          </a:xfrm>
          <a:prstGeom prst="rect">
            <a:avLst/>
          </a:prstGeom>
        </p:spPr>
      </p:pic>
      <p:pic>
        <p:nvPicPr>
          <p:cNvPr id="26" name="Picture 2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8100117" y="3285741"/>
            <a:ext cx="1223645" cy="801370"/>
          </a:xfrm>
          <a:prstGeom prst="rect">
            <a:avLst/>
          </a:prstGeom>
        </p:spPr>
      </p:pic>
      <p:pic>
        <p:nvPicPr>
          <p:cNvPr id="32" name="Picture 31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493046" y="3285741"/>
            <a:ext cx="1223645" cy="801370"/>
          </a:xfrm>
          <a:prstGeom prst="rect">
            <a:avLst/>
          </a:prstGeom>
        </p:spPr>
      </p:pic>
      <p:pic>
        <p:nvPicPr>
          <p:cNvPr id="34" name="Picture 3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8100117" y="4431495"/>
            <a:ext cx="1223645" cy="801370"/>
          </a:xfrm>
          <a:prstGeom prst="rect">
            <a:avLst/>
          </a:prstGeom>
        </p:spPr>
      </p:pic>
      <p:cxnSp>
        <p:nvCxnSpPr>
          <p:cNvPr id="102" name="Straight Connector 101"/>
          <p:cNvCxnSpPr/>
          <p:nvPr/>
        </p:nvCxnSpPr>
        <p:spPr>
          <a:xfrm flipH="1">
            <a:off x="8726305" y="5081333"/>
            <a:ext cx="4763" cy="566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ultiply 30"/>
          <p:cNvSpPr/>
          <p:nvPr/>
        </p:nvSpPr>
        <p:spPr>
          <a:xfrm>
            <a:off x="8405706" y="4469267"/>
            <a:ext cx="571500" cy="681055"/>
          </a:xfrm>
          <a:prstGeom prst="mathMultiply">
            <a:avLst>
              <a:gd name="adj1" fmla="val 90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2416682" y="2004834"/>
            <a:ext cx="4961578" cy="3546732"/>
          </a:xfrm>
          <a:custGeom>
            <a:avLst/>
            <a:gdLst>
              <a:gd name="connsiteX0" fmla="*/ 179340 w 4961578"/>
              <a:gd name="connsiteY0" fmla="*/ 3546732 h 3546732"/>
              <a:gd name="connsiteX1" fmla="*/ 201642 w 4961578"/>
              <a:gd name="connsiteY1" fmla="*/ 1227278 h 3546732"/>
              <a:gd name="connsiteX2" fmla="*/ 2220013 w 4961578"/>
              <a:gd name="connsiteY2" fmla="*/ 644 h 3546732"/>
              <a:gd name="connsiteX3" fmla="*/ 4650979 w 4961578"/>
              <a:gd name="connsiteY3" fmla="*/ 1372244 h 3546732"/>
              <a:gd name="connsiteX4" fmla="*/ 4851701 w 4961578"/>
              <a:gd name="connsiteY4" fmla="*/ 1193825 h 3546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578" h="3546732">
                <a:moveTo>
                  <a:pt x="179340" y="3546732"/>
                </a:moveTo>
                <a:cubicBezTo>
                  <a:pt x="20435" y="2682512"/>
                  <a:pt x="-138470" y="1818293"/>
                  <a:pt x="201642" y="1227278"/>
                </a:cubicBezTo>
                <a:cubicBezTo>
                  <a:pt x="541754" y="636263"/>
                  <a:pt x="1478457" y="-23517"/>
                  <a:pt x="2220013" y="644"/>
                </a:cubicBezTo>
                <a:cubicBezTo>
                  <a:pt x="2961569" y="24805"/>
                  <a:pt x="4212364" y="1173380"/>
                  <a:pt x="4650979" y="1372244"/>
                </a:cubicBezTo>
                <a:cubicBezTo>
                  <a:pt x="5089594" y="1571107"/>
                  <a:pt x="4970647" y="1382466"/>
                  <a:pt x="4851701" y="1193825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8023329" y="1283688"/>
            <a:ext cx="2351219" cy="7261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8041375" y="1283688"/>
            <a:ext cx="249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10.0.0.0/16 -&gt; L1</a:t>
            </a:r>
            <a:endParaRPr lang="en-US" dirty="0"/>
          </a:p>
        </p:txBody>
      </p:sp>
      <p:sp>
        <p:nvSpPr>
          <p:cNvPr id="135" name="Rounded Rectangle 134"/>
          <p:cNvSpPr/>
          <p:nvPr/>
        </p:nvSpPr>
        <p:spPr>
          <a:xfrm>
            <a:off x="9453730" y="3235301"/>
            <a:ext cx="2093460" cy="7967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9453730" y="3305858"/>
            <a:ext cx="22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10.1.</a:t>
            </a:r>
            <a:r>
              <a:rPr lang="en-US" altLang="zh-CN" dirty="0" smtClean="0"/>
              <a:t>1</a:t>
            </a:r>
            <a:r>
              <a:rPr lang="en-US" dirty="0" smtClean="0"/>
              <a:t>.0/24 -&gt; T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9499870" y="3621922"/>
            <a:ext cx="241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-&gt; </a:t>
            </a:r>
            <a:r>
              <a:rPr lang="en-US" dirty="0"/>
              <a:t>S</a:t>
            </a:r>
            <a:r>
              <a:rPr lang="en-US" dirty="0" smtClean="0"/>
              <a:t>1, S2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8028271" y="1610243"/>
            <a:ext cx="249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10.1.0.0/16 -&gt; L</a:t>
            </a:r>
            <a:r>
              <a:rPr lang="en-US" altLang="zh-CN" dirty="0" smtClean="0"/>
              <a:t>3, L4</a:t>
            </a:r>
            <a:endParaRPr lang="en-US" dirty="0"/>
          </a:p>
        </p:txBody>
      </p:sp>
      <p:sp>
        <p:nvSpPr>
          <p:cNvPr id="156" name="Oval 155"/>
          <p:cNvSpPr/>
          <p:nvPr/>
        </p:nvSpPr>
        <p:spPr>
          <a:xfrm>
            <a:off x="6988693" y="2520524"/>
            <a:ext cx="501928" cy="267462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6497991" y="386272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8745229" y="386272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L4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8842600" y="50479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2658889" y="379559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2658889" y="501059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4428764" y="95984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1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6474926" y="95984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2</a:t>
            </a:r>
            <a:endParaRPr lang="en-US" dirty="0"/>
          </a:p>
        </p:txBody>
      </p:sp>
      <p:sp>
        <p:nvSpPr>
          <p:cNvPr id="178" name="Freeform 177"/>
          <p:cNvSpPr/>
          <p:nvPr/>
        </p:nvSpPr>
        <p:spPr>
          <a:xfrm>
            <a:off x="4543425" y="1932066"/>
            <a:ext cx="4390659" cy="1626073"/>
          </a:xfrm>
          <a:custGeom>
            <a:avLst/>
            <a:gdLst>
              <a:gd name="connsiteX0" fmla="*/ 4124325 w 4390659"/>
              <a:gd name="connsiteY0" fmla="*/ 1238250 h 1626073"/>
              <a:gd name="connsiteX1" fmla="*/ 4381500 w 4390659"/>
              <a:gd name="connsiteY1" fmla="*/ 1447800 h 1626073"/>
              <a:gd name="connsiteX2" fmla="*/ 4267200 w 4390659"/>
              <a:gd name="connsiteY2" fmla="*/ 1609725 h 1626073"/>
              <a:gd name="connsiteX3" fmla="*/ 3657600 w 4390659"/>
              <a:gd name="connsiteY3" fmla="*/ 1438275 h 1626073"/>
              <a:gd name="connsiteX4" fmla="*/ 0 w 4390659"/>
              <a:gd name="connsiteY4" fmla="*/ 0 h 162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0659" h="1626073">
                <a:moveTo>
                  <a:pt x="4124325" y="1238250"/>
                </a:moveTo>
                <a:cubicBezTo>
                  <a:pt x="4241006" y="1312069"/>
                  <a:pt x="4357688" y="1385888"/>
                  <a:pt x="4381500" y="1447800"/>
                </a:cubicBezTo>
                <a:cubicBezTo>
                  <a:pt x="4405312" y="1509712"/>
                  <a:pt x="4387850" y="1611313"/>
                  <a:pt x="4267200" y="1609725"/>
                </a:cubicBezTo>
                <a:cubicBezTo>
                  <a:pt x="4146550" y="1608138"/>
                  <a:pt x="4368800" y="1706563"/>
                  <a:pt x="3657600" y="1438275"/>
                </a:cubicBezTo>
                <a:cubicBezTo>
                  <a:pt x="2946400" y="1169987"/>
                  <a:pt x="1473200" y="584993"/>
                  <a:pt x="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8"/>
          <p:cNvSpPr/>
          <p:nvPr/>
        </p:nvSpPr>
        <p:spPr>
          <a:xfrm>
            <a:off x="3624073" y="1703543"/>
            <a:ext cx="2888518" cy="1517903"/>
          </a:xfrm>
          <a:custGeom>
            <a:avLst/>
            <a:gdLst>
              <a:gd name="connsiteX0" fmla="*/ 935893 w 2888518"/>
              <a:gd name="connsiteY0" fmla="*/ 222503 h 1517903"/>
              <a:gd name="connsiteX1" fmla="*/ 345343 w 2888518"/>
              <a:gd name="connsiteY1" fmla="*/ 3428 h 1517903"/>
              <a:gd name="connsiteX2" fmla="*/ 173893 w 2888518"/>
              <a:gd name="connsiteY2" fmla="*/ 212978 h 1517903"/>
              <a:gd name="connsiteX3" fmla="*/ 2888518 w 2888518"/>
              <a:gd name="connsiteY3" fmla="*/ 1517903 h 151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518" h="1517903">
                <a:moveTo>
                  <a:pt x="935893" y="222503"/>
                </a:moveTo>
                <a:cubicBezTo>
                  <a:pt x="704118" y="113759"/>
                  <a:pt x="472343" y="5015"/>
                  <a:pt x="345343" y="3428"/>
                </a:cubicBezTo>
                <a:cubicBezTo>
                  <a:pt x="218343" y="1841"/>
                  <a:pt x="-249969" y="-39434"/>
                  <a:pt x="173893" y="212978"/>
                </a:cubicBezTo>
                <a:cubicBezTo>
                  <a:pt x="597755" y="465390"/>
                  <a:pt x="1743136" y="991646"/>
                  <a:pt x="2888518" y="1517903"/>
                </a:cubicBezTo>
              </a:path>
            </a:pathLst>
          </a:custGeom>
          <a:noFill/>
          <a:ln w="571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79"/>
          <p:cNvSpPr/>
          <p:nvPr/>
        </p:nvSpPr>
        <p:spPr>
          <a:xfrm>
            <a:off x="6534150" y="2084466"/>
            <a:ext cx="742950" cy="1123950"/>
          </a:xfrm>
          <a:custGeom>
            <a:avLst/>
            <a:gdLst>
              <a:gd name="connsiteX0" fmla="*/ 742950 w 742950"/>
              <a:gd name="connsiteY0" fmla="*/ 1123950 h 1123950"/>
              <a:gd name="connsiteX1" fmla="*/ 0 w 742950"/>
              <a:gd name="connsiteY1" fmla="*/ 0 h 1123950"/>
              <a:gd name="connsiteX2" fmla="*/ 0 w 742950"/>
              <a:gd name="connsiteY2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1123950">
                <a:moveTo>
                  <a:pt x="742950" y="112395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 182"/>
          <p:cNvSpPr/>
          <p:nvPr/>
        </p:nvSpPr>
        <p:spPr>
          <a:xfrm>
            <a:off x="6421329" y="1873537"/>
            <a:ext cx="2265471" cy="1306304"/>
          </a:xfrm>
          <a:custGeom>
            <a:avLst/>
            <a:gdLst>
              <a:gd name="connsiteX0" fmla="*/ 2265471 w 2265471"/>
              <a:gd name="connsiteY0" fmla="*/ 1306304 h 1306304"/>
              <a:gd name="connsiteX1" fmla="*/ 236646 w 2265471"/>
              <a:gd name="connsiteY1" fmla="*/ 77579 h 1306304"/>
              <a:gd name="connsiteX2" fmla="*/ 122346 w 2265471"/>
              <a:gd name="connsiteY2" fmla="*/ 229979 h 13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5471" h="1306304">
                <a:moveTo>
                  <a:pt x="2265471" y="1306304"/>
                </a:moveTo>
                <a:cubicBezTo>
                  <a:pt x="1429652" y="781635"/>
                  <a:pt x="593833" y="256966"/>
                  <a:pt x="236646" y="77579"/>
                </a:cubicBezTo>
                <a:cubicBezTo>
                  <a:pt x="-120541" y="-101808"/>
                  <a:pt x="902" y="64085"/>
                  <a:pt x="122346" y="229979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7861" y="3643670"/>
            <a:ext cx="374749" cy="37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Freeform 61"/>
          <p:cNvSpPr/>
          <p:nvPr/>
        </p:nvSpPr>
        <p:spPr>
          <a:xfrm>
            <a:off x="2263851" y="2043931"/>
            <a:ext cx="6647294" cy="3650599"/>
          </a:xfrm>
          <a:custGeom>
            <a:avLst/>
            <a:gdLst>
              <a:gd name="connsiteX0" fmla="*/ 240067 w 6647294"/>
              <a:gd name="connsiteY0" fmla="*/ 3539504 h 3650599"/>
              <a:gd name="connsiteX1" fmla="*/ 9330 w 6647294"/>
              <a:gd name="connsiteY1" fmla="*/ 1727795 h 3650599"/>
              <a:gd name="connsiteX2" fmla="*/ 522078 w 6647294"/>
              <a:gd name="connsiteY2" fmla="*/ 796304 h 3650599"/>
              <a:gd name="connsiteX3" fmla="*/ 2291057 w 6647294"/>
              <a:gd name="connsiteY3" fmla="*/ 1545 h 3650599"/>
              <a:gd name="connsiteX4" fmla="*/ 4769338 w 6647294"/>
              <a:gd name="connsiteY4" fmla="*/ 1001403 h 3650599"/>
              <a:gd name="connsiteX5" fmla="*/ 4709517 w 6647294"/>
              <a:gd name="connsiteY5" fmla="*/ 2009806 h 3650599"/>
              <a:gd name="connsiteX6" fmla="*/ 6487042 w 6647294"/>
              <a:gd name="connsiteY6" fmla="*/ 2633649 h 3650599"/>
              <a:gd name="connsiteX7" fmla="*/ 6452859 w 6647294"/>
              <a:gd name="connsiteY7" fmla="*/ 3650599 h 3650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47294" h="3650599">
                <a:moveTo>
                  <a:pt x="240067" y="3539504"/>
                </a:moveTo>
                <a:cubicBezTo>
                  <a:pt x="101197" y="2862249"/>
                  <a:pt x="-37672" y="2184995"/>
                  <a:pt x="9330" y="1727795"/>
                </a:cubicBezTo>
                <a:cubicBezTo>
                  <a:pt x="56332" y="1270595"/>
                  <a:pt x="141790" y="1084012"/>
                  <a:pt x="522078" y="796304"/>
                </a:cubicBezTo>
                <a:cubicBezTo>
                  <a:pt x="902366" y="508596"/>
                  <a:pt x="1583180" y="-32638"/>
                  <a:pt x="2291057" y="1545"/>
                </a:cubicBezTo>
                <a:cubicBezTo>
                  <a:pt x="2998934" y="35728"/>
                  <a:pt x="4366261" y="666693"/>
                  <a:pt x="4769338" y="1001403"/>
                </a:cubicBezTo>
                <a:cubicBezTo>
                  <a:pt x="5172415" y="1336113"/>
                  <a:pt x="4423233" y="1737765"/>
                  <a:pt x="4709517" y="2009806"/>
                </a:cubicBezTo>
                <a:cubicBezTo>
                  <a:pt x="4995801" y="2281847"/>
                  <a:pt x="6196485" y="2360183"/>
                  <a:pt x="6487042" y="2633649"/>
                </a:cubicBezTo>
                <a:cubicBezTo>
                  <a:pt x="6777599" y="2907114"/>
                  <a:pt x="6615229" y="3278856"/>
                  <a:pt x="6452859" y="3650599"/>
                </a:cubicBezTo>
              </a:path>
            </a:pathLst>
          </a:custGeom>
          <a:noFill/>
          <a:ln w="571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504233" y="244177"/>
            <a:ext cx="5183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Backup: </a:t>
            </a:r>
            <a:r>
              <a:rPr lang="en-US" altLang="zh-CN" sz="3600" dirty="0" smtClean="0"/>
              <a:t>PFC d</a:t>
            </a:r>
            <a:r>
              <a:rPr lang="en-US" sz="3600" dirty="0" smtClean="0"/>
              <a:t>eadlock case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87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15" grpId="0" animBg="1"/>
      <p:bldP spid="136" grpId="0"/>
      <p:bldP spid="156" grpId="0" animBg="1"/>
      <p:bldP spid="178" grpId="0" animBg="1"/>
      <p:bldP spid="179" grpId="0" animBg="1"/>
      <p:bldP spid="180" grpId="0" animBg="1"/>
      <p:bldP spid="183" grpId="0" animBg="1"/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969550"/>
            <a:ext cx="9658350" cy="5448300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Testbed topology: ideal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322095" y="890508"/>
            <a:ext cx="7567863" cy="1082671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5245" y="121563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AS ID: 65535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95" y="2775456"/>
            <a:ext cx="4199021" cy="1082671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29795" y="313212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AS ID: 65100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42545" y="2775456"/>
            <a:ext cx="4199021" cy="1082671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93245" y="313212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AS ID: 65200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02134" y="4939894"/>
            <a:ext cx="1377300" cy="1741664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02134" y="625206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AS ID: 65501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7871" y="4939894"/>
            <a:ext cx="1377300" cy="1741664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87871" y="625206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AS ID: 65502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47655" y="4939894"/>
            <a:ext cx="1377300" cy="1741664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247655" y="625206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AS ID: 65503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63028" y="4939894"/>
            <a:ext cx="1377300" cy="1741664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363028" y="625206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AS ID: 65504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91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Testbed topology: reconfigured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30" y="969546"/>
            <a:ext cx="96678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Testbed topology: reconfigured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940724"/>
            <a:ext cx="96678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7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158"/>
          <p:cNvSpPr txBox="1"/>
          <p:nvPr/>
        </p:nvSpPr>
        <p:spPr>
          <a:xfrm>
            <a:off x="1572126" y="244177"/>
            <a:ext cx="9047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BGP study: </a:t>
            </a:r>
            <a:r>
              <a:rPr lang="en-US" altLang="zh-CN" sz="3600" dirty="0" smtClean="0"/>
              <a:t>switch processing </a:t>
            </a:r>
            <a:r>
              <a:rPr lang="en-US" altLang="zh-CN" sz="3600" dirty="0" smtClean="0"/>
              <a:t>time of BGP </a:t>
            </a:r>
            <a:r>
              <a:rPr lang="en-US" altLang="zh-CN" sz="3600" dirty="0" smtClean="0"/>
              <a:t>UPDATE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70" y="957695"/>
            <a:ext cx="9396662" cy="5448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46156" y="3746226"/>
            <a:ext cx="5799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Time to send BGP UPDATE messages to neighbors after detecting link failures: </a:t>
            </a:r>
            <a:r>
              <a:rPr lang="en-US" sz="2000" dirty="0" smtClean="0">
                <a:solidFill>
                  <a:srgbClr val="FF0000"/>
                </a:solidFill>
              </a:rPr>
              <a:t>not measured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Time to </a:t>
            </a:r>
            <a:r>
              <a:rPr lang="en-US" sz="2000" dirty="0" smtClean="0"/>
              <a:t>process BGP UPDATE messages received from neighbors: about </a:t>
            </a:r>
            <a:r>
              <a:rPr lang="en-US" sz="2000" dirty="0" smtClean="0">
                <a:solidFill>
                  <a:srgbClr val="FF0000"/>
                </a:solidFill>
              </a:rPr>
              <a:t>1ms</a:t>
            </a:r>
            <a:r>
              <a:rPr lang="en-US" sz="2000" dirty="0" smtClean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113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158"/>
          <p:cNvSpPr txBox="1"/>
          <p:nvPr/>
        </p:nvSpPr>
        <p:spPr>
          <a:xfrm>
            <a:off x="406066" y="159953"/>
            <a:ext cx="11379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Measurement of switch processing time of BGP UPDATE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71" y="957694"/>
            <a:ext cx="9396662" cy="54439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34524" y="4018548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t1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4405" y="4018548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t2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1963" y="5084460"/>
            <a:ext cx="3561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t</a:t>
            </a:r>
            <a:r>
              <a:rPr lang="en-US" sz="2000" b="1" dirty="0" smtClean="0">
                <a:solidFill>
                  <a:srgbClr val="00B050"/>
                </a:solidFill>
              </a:rPr>
              <a:t>2 – t1 </a:t>
            </a:r>
            <a:r>
              <a:rPr lang="en-US" sz="2000" dirty="0" smtClean="0"/>
              <a:t>is an estimation of switch processing time of BGP UPDATE messages.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69" y="957695"/>
            <a:ext cx="9667875" cy="5448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34524" y="4018548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t1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9682" y="401854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t1’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7915" y="5137400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t1’ 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≈ </a:t>
            </a:r>
            <a:r>
              <a:rPr lang="en-US" sz="2400" b="1" dirty="0" smtClean="0">
                <a:solidFill>
                  <a:srgbClr val="00B050"/>
                </a:solidFill>
              </a:rPr>
              <a:t>t1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066" y="159953"/>
            <a:ext cx="11379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Measurement of switch processing time of BGP UPDATE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794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56" y="976481"/>
            <a:ext cx="9489863" cy="53613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39387" y="401854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t1’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2053" y="4018548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t2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1963" y="5084460"/>
            <a:ext cx="3561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t</a:t>
            </a:r>
            <a:r>
              <a:rPr lang="en-US" sz="2000" b="1" dirty="0" smtClean="0">
                <a:solidFill>
                  <a:srgbClr val="00B050"/>
                </a:solidFill>
              </a:rPr>
              <a:t>2 – t1’ </a:t>
            </a:r>
            <a:r>
              <a:rPr lang="zh-CN" altLang="en-US" sz="2000" b="1" dirty="0">
                <a:solidFill>
                  <a:srgbClr val="00B050"/>
                </a:solidFill>
              </a:rPr>
              <a:t>≈ </a:t>
            </a:r>
            <a:r>
              <a:rPr lang="en-US" sz="2000" b="1" dirty="0">
                <a:solidFill>
                  <a:srgbClr val="00B050"/>
                </a:solidFill>
              </a:rPr>
              <a:t>t2 – t1 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≈</a:t>
            </a:r>
            <a:r>
              <a:rPr lang="en-US" sz="2000" dirty="0" smtClean="0"/>
              <a:t> an estimation of switch processing time of BGP UPDATE messages.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06066" y="159953"/>
            <a:ext cx="11379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Measurement of switch processing time of BGP UPDATE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029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69" y="1639295"/>
            <a:ext cx="8115300" cy="57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69" y="3899186"/>
            <a:ext cx="8315325" cy="571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4717" y="947884"/>
            <a:ext cx="4959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BGP UPDATE messages from </a:t>
            </a:r>
            <a:r>
              <a:rPr lang="en-US" sz="2000" b="1" dirty="0" smtClean="0">
                <a:solidFill>
                  <a:srgbClr val="FF0000"/>
                </a:solidFill>
              </a:rPr>
              <a:t>L3</a:t>
            </a:r>
            <a:r>
              <a:rPr lang="en-US" sz="2000" dirty="0" smtClean="0"/>
              <a:t> to </a:t>
            </a:r>
            <a:r>
              <a:rPr lang="en-US" sz="2000" b="1" dirty="0" smtClean="0">
                <a:solidFill>
                  <a:srgbClr val="FF0000"/>
                </a:solidFill>
              </a:rPr>
              <a:t>S1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FF0000"/>
                </a:solidFill>
              </a:rPr>
              <a:t>S2</a:t>
            </a:r>
            <a:r>
              <a:rPr lang="en-US" sz="2000" dirty="0" smtClean="0"/>
              <a:t>: 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552070" y="1639294"/>
            <a:ext cx="1010653" cy="691411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40035" y="3899186"/>
            <a:ext cx="1010653" cy="691411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4717" y="3224284"/>
            <a:ext cx="6820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BGP UPDATE messages from </a:t>
            </a:r>
            <a:r>
              <a:rPr lang="en-US" sz="2000" b="1" dirty="0" smtClean="0">
                <a:solidFill>
                  <a:srgbClr val="FF0000"/>
                </a:solidFill>
              </a:rPr>
              <a:t>L3</a:t>
            </a:r>
            <a:r>
              <a:rPr lang="en-US" sz="2000" dirty="0" smtClean="0"/>
              <a:t> to switch </a:t>
            </a:r>
            <a:r>
              <a:rPr lang="en-US" sz="2000" b="1" dirty="0" smtClean="0">
                <a:solidFill>
                  <a:srgbClr val="FF0000"/>
                </a:solidFill>
              </a:rPr>
              <a:t>S1</a:t>
            </a:r>
            <a:r>
              <a:rPr lang="en-US" sz="2000" dirty="0" smtClean="0"/>
              <a:t> and from </a:t>
            </a:r>
            <a:r>
              <a:rPr lang="en-US" sz="2000" b="1" dirty="0" smtClean="0">
                <a:solidFill>
                  <a:srgbClr val="FF0000"/>
                </a:solidFill>
              </a:rPr>
              <a:t>S2</a:t>
            </a:r>
            <a:r>
              <a:rPr lang="en-US" sz="2000" dirty="0" smtClean="0"/>
              <a:t> to </a:t>
            </a:r>
            <a:r>
              <a:rPr lang="en-US" sz="2000" b="1" dirty="0" smtClean="0">
                <a:solidFill>
                  <a:srgbClr val="FF0000"/>
                </a:solidFill>
              </a:rPr>
              <a:t>L1</a:t>
            </a:r>
            <a:r>
              <a:rPr lang="en-US" sz="2000" dirty="0" smtClean="0"/>
              <a:t>:  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72069" y="2468117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t1 </a:t>
            </a:r>
            <a:r>
              <a:rPr lang="en-US" b="1" dirty="0" smtClean="0"/>
              <a:t>= 0.000000s, </a:t>
            </a:r>
            <a:r>
              <a:rPr lang="en-US" b="1" dirty="0">
                <a:solidFill>
                  <a:srgbClr val="00B050"/>
                </a:solidFill>
              </a:rPr>
              <a:t>t1</a:t>
            </a:r>
            <a:r>
              <a:rPr lang="en-US" b="1" dirty="0" smtClean="0">
                <a:solidFill>
                  <a:srgbClr val="00B050"/>
                </a:solidFill>
              </a:rPr>
              <a:t>’ </a:t>
            </a:r>
            <a:r>
              <a:rPr lang="en-US" dirty="0" smtClean="0"/>
              <a:t>= </a:t>
            </a:r>
            <a:r>
              <a:rPr lang="en-US" b="1" dirty="0" smtClean="0"/>
              <a:t>0.000043s, </a:t>
            </a:r>
            <a:r>
              <a:rPr lang="en-US" b="1" dirty="0">
                <a:solidFill>
                  <a:srgbClr val="00B050"/>
                </a:solidFill>
              </a:rPr>
              <a:t>t1’ </a:t>
            </a:r>
            <a:r>
              <a:rPr lang="zh-CN" altLang="en-US" b="1" dirty="0"/>
              <a:t>≈</a:t>
            </a:r>
            <a:r>
              <a:rPr lang="zh-CN" alt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t1</a:t>
            </a:r>
            <a:r>
              <a:rPr lang="en-US" b="1" dirty="0" smtClean="0"/>
              <a:t>    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72068" y="4708391"/>
            <a:ext cx="578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t1’ </a:t>
            </a:r>
            <a:r>
              <a:rPr lang="en-US" b="1" dirty="0"/>
              <a:t>= 0.000000s, </a:t>
            </a:r>
            <a:r>
              <a:rPr lang="en-US" b="1" dirty="0" smtClean="0">
                <a:solidFill>
                  <a:srgbClr val="00B050"/>
                </a:solidFill>
              </a:rPr>
              <a:t>t2 </a:t>
            </a:r>
            <a:r>
              <a:rPr lang="en-US" dirty="0"/>
              <a:t>= </a:t>
            </a:r>
            <a:r>
              <a:rPr lang="en-US" b="1" dirty="0" smtClean="0"/>
              <a:t>0.000938s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50"/>
                </a:solidFill>
              </a:rPr>
              <a:t>t2 – t1’ </a:t>
            </a:r>
            <a:r>
              <a:rPr lang="zh-CN" altLang="en-US" b="1" dirty="0"/>
              <a:t>≈</a:t>
            </a:r>
            <a:r>
              <a:rPr lang="zh-CN" altLang="en-US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t2 – t1 </a:t>
            </a:r>
            <a:r>
              <a:rPr lang="zh-CN" altLang="en-US" b="1" dirty="0"/>
              <a:t>≈</a:t>
            </a:r>
            <a:r>
              <a:rPr lang="en-US" dirty="0"/>
              <a:t> </a:t>
            </a:r>
            <a:r>
              <a:rPr lang="en-US" dirty="0" smtClean="0"/>
              <a:t>0.938 </a:t>
            </a:r>
            <a:r>
              <a:rPr lang="en-US" dirty="0" err="1" smtClean="0"/>
              <a:t>ms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4717" y="5511764"/>
            <a:ext cx="9355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will take a switch about </a:t>
            </a:r>
            <a:r>
              <a:rPr lang="en-US" sz="2400" dirty="0" smtClean="0">
                <a:solidFill>
                  <a:srgbClr val="FF0000"/>
                </a:solidFill>
              </a:rPr>
              <a:t>1ms</a:t>
            </a:r>
            <a:r>
              <a:rPr lang="en-US" sz="2400" dirty="0" smtClean="0"/>
              <a:t> to </a:t>
            </a:r>
            <a:r>
              <a:rPr lang="en-US" sz="2400" dirty="0" smtClean="0"/>
              <a:t>process </a:t>
            </a:r>
            <a:r>
              <a:rPr lang="en-US" sz="2400" dirty="0" smtClean="0"/>
              <a:t>BGP </a:t>
            </a:r>
            <a:r>
              <a:rPr lang="en-US" sz="2400" dirty="0" smtClean="0"/>
              <a:t>messages </a:t>
            </a:r>
            <a:r>
              <a:rPr lang="en-US" sz="2400" dirty="0" smtClean="0"/>
              <a:t>from last hop and generate BGP message to next hop. 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06066" y="159953"/>
            <a:ext cx="11379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Measurement of switch processing time of BGP UPDATE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81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3BCD4EB967144C83492807E2E7E0D7" ma:contentTypeVersion="1" ma:contentTypeDescription="Create a new document." ma:contentTypeScope="" ma:versionID="99b0471fb66039b4de4d76af81d25683">
  <xsd:schema xmlns:xsd="http://www.w3.org/2001/XMLSchema" xmlns:xs="http://www.w3.org/2001/XMLSchema" xmlns:p="http://schemas.microsoft.com/office/2006/metadata/properties" xmlns:ns3="7583a02e-8979-426b-a930-8d643d5ae2fc" targetNamespace="http://schemas.microsoft.com/office/2006/metadata/properties" ma:root="true" ma:fieldsID="e4e61157db6f3d14b6b7c47fa50d1262" ns3:_="">
    <xsd:import namespace="7583a02e-8979-426b-a930-8d643d5ae2f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3a02e-8979-426b-a930-8d643d5ae2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B531AF-D6AB-4BE4-8D70-0F4394CCF2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FFC48C-9727-405E-B93B-FEB15ACBB0D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7583a02e-8979-426b-a930-8d643d5ae2f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46699CE-726D-401D-806F-7C8CC6F56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3a02e-8979-426b-a930-8d643d5ae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361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 Padhye</dc:creator>
  <cp:lastModifiedBy>Shuihai Hu (MSR Student-Person Consulting)</cp:lastModifiedBy>
  <cp:revision>158</cp:revision>
  <dcterms:created xsi:type="dcterms:W3CDTF">2014-12-15T04:35:59Z</dcterms:created>
  <dcterms:modified xsi:type="dcterms:W3CDTF">2015-10-20T03:48:01Z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0x010100123BCD4EB967144C83492807E2E7E0D7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IsMyDocuments">
    <vt:bool>true</vt:bool>
  </property>
</Properties>
</file>