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86" r:id="rId5"/>
    <p:sldId id="264" r:id="rId6"/>
    <p:sldId id="270" r:id="rId7"/>
    <p:sldId id="287" r:id="rId8"/>
    <p:sldId id="288" r:id="rId9"/>
    <p:sldId id="290" r:id="rId10"/>
    <p:sldId id="293" r:id="rId11"/>
    <p:sldId id="276" r:id="rId12"/>
    <p:sldId id="277" r:id="rId13"/>
    <p:sldId id="278" r:id="rId14"/>
    <p:sldId id="279" r:id="rId15"/>
    <p:sldId id="284" r:id="rId16"/>
    <p:sldId id="285" r:id="rId17"/>
    <p:sldId id="280" r:id="rId18"/>
    <p:sldId id="271" r:id="rId19"/>
    <p:sldId id="294" r:id="rId20"/>
    <p:sldId id="292" r:id="rId21"/>
    <p:sldId id="281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2" autoAdjust="0"/>
    <p:restoredTop sz="98516" autoAdjust="0"/>
  </p:normalViewPr>
  <p:slideViewPr>
    <p:cSldViewPr snapToGrid="0">
      <p:cViewPr varScale="1">
        <p:scale>
          <a:sx n="89" d="100"/>
          <a:sy n="89" d="100"/>
        </p:scale>
        <p:origin x="114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8222" y="1736942"/>
            <a:ext cx="9355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Experiment results of PFC deadlock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Some analysis </a:t>
            </a:r>
            <a:r>
              <a:rPr lang="en-US" sz="3200" dirty="0"/>
              <a:t>about PFC </a:t>
            </a:r>
            <a:r>
              <a:rPr lang="en-US" sz="3200" dirty="0" smtClean="0"/>
              <a:t>deadlock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269130" y="1205760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9130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97288" y="257475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493402" y="258679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697288" y="395047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V="1">
            <a:off x="5493402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195964" y="1190987"/>
            <a:ext cx="8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L4-1-rx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rot="16200000">
            <a:off x="4308268" y="135885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76296" y="2210749"/>
            <a:ext cx="87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L4-2-rx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69130" y="4546744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T4-30-rx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265237" y="4546744"/>
            <a:ext cx="10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4-30-tx</a:t>
            </a:r>
            <a:endParaRPr lang="en-US" sz="2000" dirty="0"/>
          </a:p>
        </p:txBody>
      </p:sp>
      <p:sp>
        <p:nvSpPr>
          <p:cNvPr id="97" name="Rectangle 96"/>
          <p:cNvSpPr/>
          <p:nvPr/>
        </p:nvSpPr>
        <p:spPr>
          <a:xfrm>
            <a:off x="547361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flipV="1">
            <a:off x="1771633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55822" y="4546744"/>
            <a:ext cx="10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3-30-tx</a:t>
            </a:r>
            <a:endParaRPr lang="en-US" sz="2000" dirty="0"/>
          </a:p>
        </p:txBody>
      </p:sp>
      <p:cxnSp>
        <p:nvCxnSpPr>
          <p:cNvPr id="112" name="Straight Connector 111"/>
          <p:cNvCxnSpPr>
            <a:endCxn id="54" idx="0"/>
          </p:cNvCxnSpPr>
          <p:nvPr/>
        </p:nvCxnSpPr>
        <p:spPr>
          <a:xfrm>
            <a:off x="4711872" y="1785313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2"/>
          </p:cNvCxnSpPr>
          <p:nvPr/>
        </p:nvCxnSpPr>
        <p:spPr>
          <a:xfrm flipH="1">
            <a:off x="4945368" y="2586796"/>
            <a:ext cx="676362" cy="104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821328" y="4245609"/>
            <a:ext cx="663498" cy="255417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68086" y="2210749"/>
            <a:ext cx="9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L4-2-tx</a:t>
            </a:r>
            <a:endParaRPr lang="en-US" dirty="0"/>
          </a:p>
        </p:txBody>
      </p:sp>
      <p:cxnSp>
        <p:nvCxnSpPr>
          <p:cNvPr id="119" name="Straight Connector 118"/>
          <p:cNvCxnSpPr>
            <a:stCxn id="103" idx="2"/>
            <a:endCxn id="90" idx="0"/>
          </p:cNvCxnSpPr>
          <p:nvPr/>
        </p:nvCxnSpPr>
        <p:spPr>
          <a:xfrm flipV="1">
            <a:off x="1899961" y="1656986"/>
            <a:ext cx="2238500" cy="229349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74" idx="0"/>
          </p:cNvCxnSpPr>
          <p:nvPr/>
        </p:nvCxnSpPr>
        <p:spPr>
          <a:xfrm flipV="1">
            <a:off x="5621730" y="3183066"/>
            <a:ext cx="0" cy="767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85" idx="0"/>
          </p:cNvCxnSpPr>
          <p:nvPr/>
        </p:nvCxnSpPr>
        <p:spPr>
          <a:xfrm>
            <a:off x="4825616" y="3171030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 rot="16200000">
            <a:off x="3532161" y="1813352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0948" y="6035712"/>
            <a:ext cx="476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*Let the time to send one 1KB </a:t>
            </a:r>
            <a:r>
              <a:rPr lang="en-US" dirty="0" err="1" smtClean="0"/>
              <a:t>pkt</a:t>
            </a:r>
            <a:r>
              <a:rPr lang="en-US" dirty="0" smtClean="0"/>
              <a:t> at rate 40Gbps to next hop as one time unit (~0.2us).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779817" y="3950474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6998" y="1113683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Time u</a:t>
            </a:r>
            <a:r>
              <a:rPr lang="en-US" sz="2000" dirty="0" smtClean="0"/>
              <a:t>nit 2: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4697092" y="3021759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05472" y="3928597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93440" y="2801514"/>
            <a:ext cx="265231" cy="1535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44174"/>
              </p:ext>
            </p:extLst>
          </p:nvPr>
        </p:nvGraphicFramePr>
        <p:xfrm>
          <a:off x="7029942" y="1961149"/>
          <a:ext cx="4424118" cy="138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92"/>
                <a:gridCol w="1034592"/>
                <a:gridCol w="1157067"/>
                <a:gridCol w="1197867"/>
              </a:tblGrid>
              <a:tr h="593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Time unit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Queueing delay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Remaining 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#1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0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#2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725271" y="1472320"/>
            <a:ext cx="30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ueueing delay of the 1st </a:t>
            </a:r>
            <a:r>
              <a:rPr lang="en-US" dirty="0" err="1" smtClean="0"/>
              <a:t>pkt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13515" y="244177"/>
            <a:ext cx="83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Impact of queuing delay on PFC deadlock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269130" y="1205760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9130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97288" y="257475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493402" y="258679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697288" y="395047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V="1">
            <a:off x="5493402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195964" y="1190987"/>
            <a:ext cx="8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L4-1-rx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rot="16200000">
            <a:off x="4308268" y="135885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76296" y="2210749"/>
            <a:ext cx="87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L4-2-rx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69130" y="4546744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T4-30-rx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265237" y="4546744"/>
            <a:ext cx="10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4-30-tx</a:t>
            </a:r>
            <a:endParaRPr lang="en-US" sz="2000" dirty="0"/>
          </a:p>
        </p:txBody>
      </p:sp>
      <p:sp>
        <p:nvSpPr>
          <p:cNvPr id="97" name="Rectangle 96"/>
          <p:cNvSpPr/>
          <p:nvPr/>
        </p:nvSpPr>
        <p:spPr>
          <a:xfrm>
            <a:off x="547361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flipV="1">
            <a:off x="1771633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55822" y="4546744"/>
            <a:ext cx="10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3-30-tx</a:t>
            </a:r>
            <a:endParaRPr lang="en-US" sz="2000" dirty="0"/>
          </a:p>
        </p:txBody>
      </p:sp>
      <p:cxnSp>
        <p:nvCxnSpPr>
          <p:cNvPr id="112" name="Straight Connector 111"/>
          <p:cNvCxnSpPr>
            <a:endCxn id="54" idx="0"/>
          </p:cNvCxnSpPr>
          <p:nvPr/>
        </p:nvCxnSpPr>
        <p:spPr>
          <a:xfrm>
            <a:off x="4711872" y="1785313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2"/>
          </p:cNvCxnSpPr>
          <p:nvPr/>
        </p:nvCxnSpPr>
        <p:spPr>
          <a:xfrm flipH="1">
            <a:off x="4945368" y="2586796"/>
            <a:ext cx="676362" cy="104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821328" y="4245609"/>
            <a:ext cx="663498" cy="255417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68086" y="2210749"/>
            <a:ext cx="9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L4-2-tx</a:t>
            </a:r>
            <a:endParaRPr lang="en-US" dirty="0"/>
          </a:p>
        </p:txBody>
      </p:sp>
      <p:cxnSp>
        <p:nvCxnSpPr>
          <p:cNvPr id="119" name="Straight Connector 118"/>
          <p:cNvCxnSpPr>
            <a:stCxn id="103" idx="2"/>
            <a:endCxn id="90" idx="0"/>
          </p:cNvCxnSpPr>
          <p:nvPr/>
        </p:nvCxnSpPr>
        <p:spPr>
          <a:xfrm flipV="1">
            <a:off x="1899961" y="1656986"/>
            <a:ext cx="2238500" cy="229349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74" idx="0"/>
          </p:cNvCxnSpPr>
          <p:nvPr/>
        </p:nvCxnSpPr>
        <p:spPr>
          <a:xfrm flipV="1">
            <a:off x="5621730" y="3183066"/>
            <a:ext cx="0" cy="767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85" idx="0"/>
          </p:cNvCxnSpPr>
          <p:nvPr/>
        </p:nvCxnSpPr>
        <p:spPr>
          <a:xfrm>
            <a:off x="4825616" y="3171030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 rot="16200000">
            <a:off x="3532161" y="1813352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0948" y="6035712"/>
            <a:ext cx="476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*Let the time to send one 1KB </a:t>
            </a:r>
            <a:r>
              <a:rPr lang="en-US" dirty="0" err="1" smtClean="0"/>
              <a:t>pkt</a:t>
            </a:r>
            <a:r>
              <a:rPr lang="en-US" dirty="0" smtClean="0"/>
              <a:t> at rate 40Gbps to next hop as one time unit (~0.2us).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779817" y="3950474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7155" y="1113683"/>
            <a:ext cx="1691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Time u</a:t>
            </a:r>
            <a:r>
              <a:rPr lang="en-US" sz="2000" dirty="0" smtClean="0"/>
              <a:t>nit 191: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4697092" y="2758409"/>
            <a:ext cx="256851" cy="4168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05472" y="3928597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93440" y="2621034"/>
            <a:ext cx="265231" cy="1535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8444"/>
              </p:ext>
            </p:extLst>
          </p:nvPr>
        </p:nvGraphicFramePr>
        <p:xfrm>
          <a:off x="7029942" y="1961149"/>
          <a:ext cx="4424118" cy="381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92"/>
                <a:gridCol w="1034592"/>
                <a:gridCol w="1157067"/>
                <a:gridCol w="1197867"/>
              </a:tblGrid>
              <a:tr h="593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Time unit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Queueing delay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Remaining 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#1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0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#2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#3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#4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#5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#6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46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#7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94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#8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191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190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725271" y="1472320"/>
            <a:ext cx="30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ueueing delay of the 1st </a:t>
            </a:r>
            <a:r>
              <a:rPr lang="en-US" dirty="0" err="1" smtClean="0"/>
              <a:t>pkt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13515" y="244177"/>
            <a:ext cx="83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Impact of queuing delay on PFC deadlock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6965653" y="5898354"/>
            <a:ext cx="476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packet will expire at </a:t>
            </a:r>
            <a:r>
              <a:rPr lang="en-US" dirty="0" smtClean="0">
                <a:solidFill>
                  <a:srgbClr val="FF0000"/>
                </a:solidFill>
              </a:rPr>
              <a:t>time unit 15 </a:t>
            </a:r>
            <a:r>
              <a:rPr lang="en-US" dirty="0" smtClean="0"/>
              <a:t>without queuing delay.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Analysis of the steady-state</a:t>
            </a:r>
            <a:endParaRPr lang="en-US" sz="3600" dirty="0"/>
          </a:p>
        </p:txBody>
      </p:sp>
      <p:sp>
        <p:nvSpPr>
          <p:cNvPr id="2" name="Freeform 1"/>
          <p:cNvSpPr/>
          <p:nvPr/>
        </p:nvSpPr>
        <p:spPr>
          <a:xfrm>
            <a:off x="1109789" y="1704052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78529" y="1608356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24554" y="2006442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25078" y="2050837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68198" y="3973747"/>
            <a:ext cx="1056390" cy="822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180600" y="4350999"/>
            <a:ext cx="0" cy="1203158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77841" y="2885748"/>
            <a:ext cx="1046747" cy="1910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2566" y="4859175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738386"/>
                  </p:ext>
                </p:extLst>
              </p:nvPr>
            </p:nvGraphicFramePr>
            <p:xfrm>
              <a:off x="3973414" y="1308103"/>
              <a:ext cx="6671840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5113"/>
                    <a:gridCol w="5446727"/>
                  </a:tblGrid>
                  <a:tr h="16282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</a:rPr>
                            <a:t>Inject rate of new packets.</a:t>
                          </a:r>
                          <a:endParaRPr lang="en-U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368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Link bandwidth.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368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err="1" smtClean="0"/>
                            <a:t>r</a:t>
                          </a:r>
                          <a:r>
                            <a:rPr lang="en-US" sz="2000" baseline="-25000" dirty="0" err="1" smtClean="0"/>
                            <a:t>d</a:t>
                          </a:r>
                          <a:endParaRPr lang="en-US" sz="2000" baseline="-25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Drain rate of packets caused by TTL expiration.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3688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𝑡𝑡𝑙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TTL value.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3688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Hop number of routing loop.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738386"/>
                  </p:ext>
                </p:extLst>
              </p:nvPr>
            </p:nvGraphicFramePr>
            <p:xfrm>
              <a:off x="3973414" y="1308103"/>
              <a:ext cx="6671840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5113"/>
                    <a:gridCol w="5446727"/>
                  </a:tblGrid>
                  <a:tr h="396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baseline="0" dirty="0" smtClean="0">
                              <a:solidFill>
                                <a:schemeClr val="tx1"/>
                              </a:solidFill>
                            </a:rPr>
                            <a:t>Inject rate of new packets.</a:t>
                          </a:r>
                          <a:endParaRPr lang="en-US" sz="20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B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Link bandwidth.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err="1" smtClean="0"/>
                            <a:t>r</a:t>
                          </a:r>
                          <a:r>
                            <a:rPr lang="en-US" sz="2000" baseline="-25000" dirty="0" err="1" smtClean="0"/>
                            <a:t>d</a:t>
                          </a:r>
                          <a:endParaRPr lang="en-US" sz="2000" baseline="-25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Drain rate of packets caused by TTL expiration.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8" t="-309231" r="-447264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TTL value.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n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smtClean="0"/>
                            <a:t>Hop number of routing loop.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3905173" y="3661681"/>
            <a:ext cx="69584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Two observations: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input rate = output </a:t>
            </a:r>
            <a:r>
              <a:rPr lang="en-US" sz="2400" dirty="0" smtClean="0"/>
              <a:t>rate;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sum of TTLs of all </a:t>
            </a:r>
            <a:r>
              <a:rPr lang="en-US" sz="2400" dirty="0" err="1"/>
              <a:t>pkts</a:t>
            </a:r>
            <a:r>
              <a:rPr lang="en-US" sz="2400" dirty="0"/>
              <a:t> should be the </a:t>
            </a:r>
            <a:r>
              <a:rPr lang="en-US" sz="2400" dirty="0" smtClean="0"/>
              <a:t>fixed in a long-term view.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Analysis of the steady-state</a:t>
            </a:r>
            <a:endParaRPr lang="en-US" sz="3600" dirty="0"/>
          </a:p>
        </p:txBody>
      </p:sp>
      <p:sp>
        <p:nvSpPr>
          <p:cNvPr id="2" name="Freeform 1"/>
          <p:cNvSpPr/>
          <p:nvPr/>
        </p:nvSpPr>
        <p:spPr>
          <a:xfrm>
            <a:off x="1109789" y="1704052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78529" y="1608356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24554" y="2006442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25078" y="2050837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68198" y="3973747"/>
            <a:ext cx="1056390" cy="822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180600" y="4350999"/>
            <a:ext cx="0" cy="1203158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77841" y="2885748"/>
            <a:ext cx="1046747" cy="1910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2566" y="4859175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7348" y="1872462"/>
                <a:ext cx="3373359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(1)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𝑡𝑡𝑙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(2)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348" y="1872462"/>
                <a:ext cx="3373359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773609" y="1230879"/>
            <a:ext cx="7521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Case 1</a:t>
            </a:r>
            <a:r>
              <a:rPr lang="en-US" sz="2400" dirty="0" smtClean="0"/>
              <a:t>: packets are dropped at the congestion hop (hop 1).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84169" y="4718094"/>
                <a:ext cx="5569794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(1)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𝑡𝑡𝑙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(2)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169" y="4718094"/>
                <a:ext cx="5569794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773608" y="4095886"/>
            <a:ext cx="8059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Case 2</a:t>
            </a:r>
            <a:r>
              <a:rPr lang="en-US" sz="2400" dirty="0" smtClean="0"/>
              <a:t>: packets are dropped at some uncongested hop (hop k).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31558" y="2805462"/>
            <a:ext cx="0" cy="4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51403" y="3165249"/>
            <a:ext cx="240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consuming rate of TTL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266596" y="2828170"/>
            <a:ext cx="0" cy="4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919456" y="3165249"/>
            <a:ext cx="240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generating rate of TTL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43223" y="2304388"/>
            <a:ext cx="1077130" cy="44544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25462" y="2305807"/>
            <a:ext cx="1077130" cy="44402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53962" y="5611743"/>
            <a:ext cx="0" cy="4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73807" y="5971530"/>
            <a:ext cx="2345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consuming rate of TTL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65626" y="5110669"/>
            <a:ext cx="2896999" cy="44544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344637" y="5566522"/>
            <a:ext cx="0" cy="4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997497" y="5903601"/>
            <a:ext cx="2407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generating rate of TTL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92039" y="5099619"/>
            <a:ext cx="1077130" cy="44402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306615" y="244177"/>
            <a:ext cx="757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Analysis of the steady-state</a:t>
            </a:r>
            <a:endParaRPr lang="en-US" sz="3600" dirty="0"/>
          </a:p>
        </p:txBody>
      </p:sp>
      <p:sp>
        <p:nvSpPr>
          <p:cNvPr id="2" name="Freeform 1"/>
          <p:cNvSpPr/>
          <p:nvPr/>
        </p:nvSpPr>
        <p:spPr>
          <a:xfrm>
            <a:off x="1109789" y="1704052"/>
            <a:ext cx="818630" cy="1552073"/>
          </a:xfrm>
          <a:custGeom>
            <a:avLst/>
            <a:gdLst>
              <a:gd name="connsiteX0" fmla="*/ 0 w 818630"/>
              <a:gd name="connsiteY0" fmla="*/ 0 h 1552073"/>
              <a:gd name="connsiteX1" fmla="*/ 685800 w 818630"/>
              <a:gd name="connsiteY1" fmla="*/ 276726 h 1552073"/>
              <a:gd name="connsiteX2" fmla="*/ 818148 w 818630"/>
              <a:gd name="connsiteY2" fmla="*/ 1552073 h 15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30" h="1552073">
                <a:moveTo>
                  <a:pt x="0" y="0"/>
                </a:moveTo>
                <a:cubicBezTo>
                  <a:pt x="274721" y="9023"/>
                  <a:pt x="549442" y="18047"/>
                  <a:pt x="685800" y="276726"/>
                </a:cubicBezTo>
                <a:cubicBezTo>
                  <a:pt x="822158" y="535405"/>
                  <a:pt x="820153" y="1043739"/>
                  <a:pt x="818148" y="1552073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178529" y="1608356"/>
            <a:ext cx="894590" cy="4363174"/>
          </a:xfrm>
          <a:custGeom>
            <a:avLst/>
            <a:gdLst>
              <a:gd name="connsiteX0" fmla="*/ 2071 w 830071"/>
              <a:gd name="connsiteY0" fmla="*/ 3945801 h 4363174"/>
              <a:gd name="connsiteX1" fmla="*/ 50197 w 830071"/>
              <a:gd name="connsiteY1" fmla="*/ 4318780 h 4363174"/>
              <a:gd name="connsiteX2" fmla="*/ 338955 w 830071"/>
              <a:gd name="connsiteY2" fmla="*/ 4318780 h 4363174"/>
              <a:gd name="connsiteX3" fmla="*/ 675839 w 830071"/>
              <a:gd name="connsiteY3" fmla="*/ 3981896 h 4363174"/>
              <a:gd name="connsiteX4" fmla="*/ 772092 w 830071"/>
              <a:gd name="connsiteY4" fmla="*/ 3079527 h 4363174"/>
              <a:gd name="connsiteX5" fmla="*/ 820218 w 830071"/>
              <a:gd name="connsiteY5" fmla="*/ 1238696 h 4363174"/>
              <a:gd name="connsiteX6" fmla="*/ 808187 w 830071"/>
              <a:gd name="connsiteY6" fmla="*/ 324296 h 4363174"/>
              <a:gd name="connsiteX7" fmla="*/ 603650 w 830071"/>
              <a:gd name="connsiteY7" fmla="*/ 35538 h 4363174"/>
              <a:gd name="connsiteX8" fmla="*/ 242703 w 830071"/>
              <a:gd name="connsiteY8" fmla="*/ 83664 h 4363174"/>
              <a:gd name="connsiteX9" fmla="*/ 194576 w 830071"/>
              <a:gd name="connsiteY9" fmla="*/ 745401 h 4363174"/>
              <a:gd name="connsiteX10" fmla="*/ 194576 w 830071"/>
              <a:gd name="connsiteY10" fmla="*/ 1611675 h 436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0071" h="4363174">
                <a:moveTo>
                  <a:pt x="2071" y="3945801"/>
                </a:moveTo>
                <a:cubicBezTo>
                  <a:pt x="-1940" y="4101209"/>
                  <a:pt x="-5950" y="4256617"/>
                  <a:pt x="50197" y="4318780"/>
                </a:cubicBezTo>
                <a:cubicBezTo>
                  <a:pt x="106344" y="4380943"/>
                  <a:pt x="234681" y="4374927"/>
                  <a:pt x="338955" y="4318780"/>
                </a:cubicBezTo>
                <a:cubicBezTo>
                  <a:pt x="443229" y="4262633"/>
                  <a:pt x="603650" y="4188438"/>
                  <a:pt x="675839" y="3981896"/>
                </a:cubicBezTo>
                <a:cubicBezTo>
                  <a:pt x="748028" y="3775354"/>
                  <a:pt x="748029" y="3536727"/>
                  <a:pt x="772092" y="3079527"/>
                </a:cubicBezTo>
                <a:cubicBezTo>
                  <a:pt x="796155" y="2622327"/>
                  <a:pt x="814202" y="1697901"/>
                  <a:pt x="820218" y="1238696"/>
                </a:cubicBezTo>
                <a:cubicBezTo>
                  <a:pt x="826234" y="779491"/>
                  <a:pt x="844282" y="524822"/>
                  <a:pt x="808187" y="324296"/>
                </a:cubicBezTo>
                <a:cubicBezTo>
                  <a:pt x="772092" y="123770"/>
                  <a:pt x="697897" y="75643"/>
                  <a:pt x="603650" y="35538"/>
                </a:cubicBezTo>
                <a:cubicBezTo>
                  <a:pt x="509403" y="-4567"/>
                  <a:pt x="310882" y="-34646"/>
                  <a:pt x="242703" y="83664"/>
                </a:cubicBezTo>
                <a:cubicBezTo>
                  <a:pt x="174524" y="201974"/>
                  <a:pt x="202597" y="490733"/>
                  <a:pt x="194576" y="745401"/>
                </a:cubicBezTo>
                <a:cubicBezTo>
                  <a:pt x="186555" y="1000069"/>
                  <a:pt x="190565" y="1305872"/>
                  <a:pt x="194576" y="161167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24554" y="2006442"/>
            <a:ext cx="33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25078" y="2050837"/>
            <a:ext cx="95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-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endParaRPr lang="en-US" sz="2400" b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68198" y="3973747"/>
            <a:ext cx="1056390" cy="822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180600" y="4350999"/>
            <a:ext cx="0" cy="1203158"/>
          </a:xfrm>
          <a:custGeom>
            <a:avLst/>
            <a:gdLst>
              <a:gd name="connsiteX0" fmla="*/ 0 w 0"/>
              <a:gd name="connsiteY0" fmla="*/ 0 h 1203158"/>
              <a:gd name="connsiteX1" fmla="*/ 0 w 0"/>
              <a:gd name="connsiteY1" fmla="*/ 1203158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03158">
                <a:moveTo>
                  <a:pt x="0" y="0"/>
                </a:moveTo>
                <a:lnTo>
                  <a:pt x="0" y="1203158"/>
                </a:ln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77841" y="2885748"/>
            <a:ext cx="1046747" cy="1910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22566" y="4859175"/>
            <a:ext cx="30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09754" y="2126245"/>
                <a:ext cx="1537985" cy="971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754" y="2126245"/>
                <a:ext cx="1537985" cy="9717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09754" y="4996734"/>
                <a:ext cx="1874872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𝑛𝐵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𝑡𝑡𝑙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754" y="4996734"/>
                <a:ext cx="1874872" cy="6576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73609" y="1230879"/>
            <a:ext cx="7521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Case 1</a:t>
            </a:r>
            <a:r>
              <a:rPr lang="en-US" sz="2400" dirty="0" smtClean="0"/>
              <a:t>: packets are dropped at the congestion hop (hop 1).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3773608" y="4095886"/>
            <a:ext cx="8059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Case 2</a:t>
            </a:r>
            <a:r>
              <a:rPr lang="en-US" sz="2400" dirty="0" smtClean="0"/>
              <a:t>: packets are dropped at some uncongested hop (hop k).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8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291494" y="244177"/>
            <a:ext cx="1160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There is a difference between analysis and experiment results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4923"/>
              </p:ext>
            </p:extLst>
          </p:nvPr>
        </p:nvGraphicFramePr>
        <p:xfrm>
          <a:off x="2002390" y="1760622"/>
          <a:ext cx="54462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675"/>
                <a:gridCol w="638619"/>
                <a:gridCol w="707251"/>
                <a:gridCol w="707251"/>
                <a:gridCol w="707251"/>
                <a:gridCol w="7072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size(KB)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11.5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PFC deadlock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3210" y="1079186"/>
            <a:ext cx="4520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Experiment results of 2-hop loop: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550208"/>
              </p:ext>
            </p:extLst>
          </p:nvPr>
        </p:nvGraphicFramePr>
        <p:xfrm>
          <a:off x="2002390" y="3924598"/>
          <a:ext cx="54462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675"/>
                <a:gridCol w="638619"/>
                <a:gridCol w="707251"/>
                <a:gridCol w="707251"/>
                <a:gridCol w="707251"/>
                <a:gridCol w="7072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size(KB)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4.1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24.5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PFC deadlock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3210" y="3420234"/>
            <a:ext cx="4451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Experiment results of 4-hop loop: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30235" y="1912483"/>
                <a:ext cx="2270750" cy="758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𝑡𝑡𝑙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5Gbps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35" y="1912483"/>
                <a:ext cx="2270750" cy="758734"/>
              </a:xfrm>
              <a:prstGeom prst="rect">
                <a:avLst/>
              </a:prstGeom>
              <a:blipFill rotWithShape="0">
                <a:blip r:embed="rId2"/>
                <a:stretch>
                  <a:fillRect r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30235" y="4149100"/>
                <a:ext cx="2983894" cy="663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𝑛𝐵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𝑡𝑡𝑙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 smtClean="0"/>
                  <a:t>=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10Gbps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35" y="4149100"/>
                <a:ext cx="2983894" cy="663515"/>
              </a:xfrm>
              <a:prstGeom prst="rect">
                <a:avLst/>
              </a:prstGeom>
              <a:blipFill rotWithShape="0">
                <a:blip r:embed="rId3"/>
                <a:stretch>
                  <a:fillRect r="-2249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3210" y="5299617"/>
            <a:ext cx="89934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Possible reasons: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The arrival intervals between </a:t>
            </a:r>
            <a:r>
              <a:rPr lang="en-US" sz="2400" dirty="0" err="1" smtClean="0"/>
              <a:t>pkts</a:t>
            </a:r>
            <a:r>
              <a:rPr lang="en-US" sz="2400" dirty="0" smtClean="0"/>
              <a:t> is not the same (microburst).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PFC pause messages can reduce the queuing delay.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32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6373240" y="4810137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004412" y="4876789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3651" y="3433762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25374" y="1084933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39458" y="1103142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3851281" y="1904512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3851281" y="1904512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7493" y="6095409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5937197" y="1886303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1798432" y="1904512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1798432" y="1886303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0623" y="6095409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92701" y="3611501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3034517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4180271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127192" y="5144748"/>
            <a:ext cx="503555" cy="92773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6363846" y="3663756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90046" y="3658181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3081197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1153" y="3081197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4226951"/>
            <a:ext cx="1223645" cy="801370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752634" y="5144748"/>
            <a:ext cx="503555" cy="927735"/>
          </a:xfrm>
          <a:prstGeom prst="rect">
            <a:avLst/>
          </a:prstGeom>
        </p:spPr>
      </p:pic>
      <p:sp>
        <p:nvSpPr>
          <p:cNvPr id="135" name="Rounded Rectangle 134"/>
          <p:cNvSpPr/>
          <p:nvPr/>
        </p:nvSpPr>
        <p:spPr>
          <a:xfrm>
            <a:off x="8731837" y="3030758"/>
            <a:ext cx="2093460" cy="560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31837" y="3101314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172.16.4.0/31 -&gt; T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727724" y="296161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L3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309500" y="29734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L4</a:t>
            </a:r>
            <a:endParaRPr lang="en-US" sz="2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61" y="4752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86609" y="28460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185722" y="4735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06871" y="75529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S1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53033" y="755296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S2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832122" y="244177"/>
            <a:ext cx="652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PFC threshold </a:t>
            </a:r>
            <a:r>
              <a:rPr lang="en-US" sz="3600" dirty="0" smtClean="0"/>
              <a:t>is dynamic</a:t>
            </a:r>
            <a:endParaRPr lang="en-US" sz="3600" dirty="0"/>
          </a:p>
        </p:txBody>
      </p:sp>
      <p:pic>
        <p:nvPicPr>
          <p:cNvPr id="47" name="Picture 4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4991" y="4206000"/>
            <a:ext cx="1223645" cy="8013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48220" y="4717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T3</a:t>
            </a:r>
            <a:endParaRPr lang="en-US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46121" y="4206000"/>
            <a:ext cx="2241506" cy="560298"/>
            <a:chOff x="9468014" y="4410544"/>
            <a:chExt cx="2241506" cy="560298"/>
          </a:xfrm>
        </p:grpSpPr>
        <p:sp>
          <p:nvSpPr>
            <p:cNvPr id="57" name="Rounded Rectangle 5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6144430" y="3421418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901845" y="4556642"/>
            <a:ext cx="173421" cy="835573"/>
          </a:xfrm>
          <a:custGeom>
            <a:avLst/>
            <a:gdLst>
              <a:gd name="connsiteX0" fmla="*/ 173421 w 173421"/>
              <a:gd name="connsiteY0" fmla="*/ 0 h 835573"/>
              <a:gd name="connsiteX1" fmla="*/ 31531 w 173421"/>
              <a:gd name="connsiteY1" fmla="*/ 819807 h 835573"/>
              <a:gd name="connsiteX2" fmla="*/ 31531 w 173421"/>
              <a:gd name="connsiteY2" fmla="*/ 819807 h 835573"/>
              <a:gd name="connsiteX3" fmla="*/ 0 w 173421"/>
              <a:gd name="connsiteY3" fmla="*/ 835573 h 8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21" h="835573">
                <a:moveTo>
                  <a:pt x="173421" y="0"/>
                </a:moveTo>
                <a:lnTo>
                  <a:pt x="31531" y="819807"/>
                </a:lnTo>
                <a:lnTo>
                  <a:pt x="31531" y="819807"/>
                </a:lnTo>
                <a:lnTo>
                  <a:pt x="0" y="835573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807252" y="3784132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55134" y="4180271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4899" y="421777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9827" y="36366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82765" y="4126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853408" y="3823246"/>
            <a:ext cx="89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40Gbps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92045" y="36328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70623" y="2980083"/>
            <a:ext cx="3272637" cy="211736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6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269130" y="1205760"/>
            <a:ext cx="1909085" cy="1790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9130" y="4061959"/>
            <a:ext cx="1909085" cy="1790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7288" y="2755233"/>
            <a:ext cx="256655" cy="4157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97288" y="257475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5493402" y="2586794"/>
            <a:ext cx="25665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493402" y="258679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697288" y="4501026"/>
            <a:ext cx="24807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697288" y="395047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flipV="1">
            <a:off x="5493402" y="3950478"/>
            <a:ext cx="256655" cy="298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V="1">
            <a:off x="5493402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195964" y="1190987"/>
            <a:ext cx="8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L4-1-rx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 rot="16200000">
            <a:off x="4583543" y="1634125"/>
            <a:ext cx="2566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6200000">
            <a:off x="4308268" y="135885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76296" y="2210749"/>
            <a:ext cx="87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L4-2-rx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69130" y="4546744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T4-30-rx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265237" y="4546744"/>
            <a:ext cx="10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4-30-tx</a:t>
            </a:r>
            <a:endParaRPr lang="en-US" sz="2000" dirty="0"/>
          </a:p>
        </p:txBody>
      </p:sp>
      <p:sp>
        <p:nvSpPr>
          <p:cNvPr id="97" name="Rectangle 96"/>
          <p:cNvSpPr/>
          <p:nvPr/>
        </p:nvSpPr>
        <p:spPr>
          <a:xfrm>
            <a:off x="547361" y="4061959"/>
            <a:ext cx="1909085" cy="1790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 flipV="1">
            <a:off x="1771633" y="3950477"/>
            <a:ext cx="256655" cy="298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flipV="1">
            <a:off x="1771633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55822" y="4546744"/>
            <a:ext cx="10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3-30-tx</a:t>
            </a:r>
            <a:endParaRPr lang="en-US" sz="2000" dirty="0"/>
          </a:p>
        </p:txBody>
      </p:sp>
      <p:cxnSp>
        <p:nvCxnSpPr>
          <p:cNvPr id="112" name="Straight Connector 111"/>
          <p:cNvCxnSpPr>
            <a:stCxn id="88" idx="1"/>
            <a:endCxn id="54" idx="0"/>
          </p:cNvCxnSpPr>
          <p:nvPr/>
        </p:nvCxnSpPr>
        <p:spPr>
          <a:xfrm>
            <a:off x="4711872" y="1785313"/>
            <a:ext cx="113744" cy="789446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2"/>
          </p:cNvCxnSpPr>
          <p:nvPr/>
        </p:nvCxnSpPr>
        <p:spPr>
          <a:xfrm flipH="1">
            <a:off x="4945368" y="2586796"/>
            <a:ext cx="676362" cy="104412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4" idx="0"/>
          </p:cNvCxnSpPr>
          <p:nvPr/>
        </p:nvCxnSpPr>
        <p:spPr>
          <a:xfrm flipV="1">
            <a:off x="4821328" y="4245609"/>
            <a:ext cx="663498" cy="255417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68086" y="2210749"/>
            <a:ext cx="9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L4-2-tx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41190" y="2956024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3.5MB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50057" y="4061959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2MB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209886" y="402862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2MB</a:t>
            </a:r>
            <a:endParaRPr lang="en-US" dirty="0"/>
          </a:p>
        </p:txBody>
      </p:sp>
      <p:cxnSp>
        <p:nvCxnSpPr>
          <p:cNvPr id="119" name="Straight Connector 118"/>
          <p:cNvCxnSpPr>
            <a:stCxn id="103" idx="2"/>
            <a:endCxn id="90" idx="0"/>
          </p:cNvCxnSpPr>
          <p:nvPr/>
        </p:nvCxnSpPr>
        <p:spPr>
          <a:xfrm flipV="1">
            <a:off x="1899961" y="1656986"/>
            <a:ext cx="2238500" cy="2293494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1" idx="2"/>
            <a:endCxn id="74" idx="0"/>
          </p:cNvCxnSpPr>
          <p:nvPr/>
        </p:nvCxnSpPr>
        <p:spPr>
          <a:xfrm flipV="1">
            <a:off x="5621730" y="3183066"/>
            <a:ext cx="0" cy="767412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" idx="2"/>
            <a:endCxn id="85" idx="0"/>
          </p:cNvCxnSpPr>
          <p:nvPr/>
        </p:nvCxnSpPr>
        <p:spPr>
          <a:xfrm>
            <a:off x="4825616" y="3171030"/>
            <a:ext cx="0" cy="779444"/>
          </a:xfrm>
          <a:prstGeom prst="line">
            <a:avLst/>
          </a:prstGeom>
          <a:ln w="19050">
            <a:solidFill>
              <a:srgbClr val="0070C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37681"/>
              </p:ext>
            </p:extLst>
          </p:nvPr>
        </p:nvGraphicFramePr>
        <p:xfrm>
          <a:off x="6865370" y="2616458"/>
          <a:ext cx="48655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58"/>
                <a:gridCol w="347000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PFC threshold + headroom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L4</a:t>
                      </a:r>
                      <a:endParaRPr lang="en-US" sz="20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3.5 MB/2 = ~ 1.75 MB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832122" y="244177"/>
            <a:ext cx="652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PFC threshold</a:t>
            </a:r>
            <a:r>
              <a:rPr lang="en-US" sz="3600" dirty="0" smtClean="0"/>
              <a:t> is dynamic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6373240" y="4810137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004412" y="4876789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3651" y="3433762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25374" y="1084933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39458" y="1103142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3851281" y="1904512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3851281" y="1904512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7493" y="6095409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H3: 172.16.4.5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5937197" y="1886303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1798432" y="1904512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1798432" y="1886303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0623" y="6095409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172.16.3.6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92701" y="3611501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3034517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4180271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127192" y="5144748"/>
            <a:ext cx="503555" cy="92773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6363846" y="3663756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90046" y="3658181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3081197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1153" y="3081197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4226951"/>
            <a:ext cx="1223645" cy="801370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752634" y="5144748"/>
            <a:ext cx="503555" cy="92773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731837" y="3030758"/>
            <a:ext cx="2241506" cy="560298"/>
            <a:chOff x="8731837" y="3030758"/>
            <a:chExt cx="2241506" cy="560298"/>
          </a:xfrm>
        </p:grpSpPr>
        <p:sp>
          <p:nvSpPr>
            <p:cNvPr id="135" name="Rounded Rectangle 134"/>
            <p:cNvSpPr/>
            <p:nvPr/>
          </p:nvSpPr>
          <p:spPr>
            <a:xfrm>
              <a:off x="8731837" y="3030758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731837" y="3101314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172.16.3.6/32 -&gt; S1</a:t>
              </a:r>
              <a:endParaRPr lang="en-US" dirty="0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727724" y="296161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L3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309500" y="29734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L4</a:t>
            </a:r>
            <a:endParaRPr lang="en-US" sz="2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61" y="4752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86609" y="28460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185722" y="4735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06871" y="75529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S1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53033" y="755296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S2</a:t>
            </a:r>
            <a:endParaRPr lang="en-US" sz="2000" b="1" dirty="0"/>
          </a:p>
        </p:txBody>
      </p:sp>
      <p:pic>
        <p:nvPicPr>
          <p:cNvPr id="47" name="Picture 4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4991" y="4206000"/>
            <a:ext cx="1223645" cy="8013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48220" y="4717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T3</a:t>
            </a:r>
            <a:endParaRPr lang="en-US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46121" y="4206000"/>
            <a:ext cx="2241506" cy="560298"/>
            <a:chOff x="9468014" y="4410544"/>
            <a:chExt cx="2241506" cy="560298"/>
          </a:xfrm>
        </p:grpSpPr>
        <p:sp>
          <p:nvSpPr>
            <p:cNvPr id="57" name="Rounded Rectangle 5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sp>
        <p:nvSpPr>
          <p:cNvPr id="65" name="Oval 64"/>
          <p:cNvSpPr/>
          <p:nvPr/>
        </p:nvSpPr>
        <p:spPr>
          <a:xfrm>
            <a:off x="5450303" y="2062522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4899" y="421777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9827" y="36366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82765" y="4126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853408" y="3823246"/>
            <a:ext cx="89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40Gbps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92045" y="36328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2" name="Oval 51"/>
          <p:cNvSpPr/>
          <p:nvPr/>
        </p:nvSpPr>
        <p:spPr>
          <a:xfrm>
            <a:off x="7112320" y="4205914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144430" y="3421418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807252" y="3784132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786971" y="4801001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84354" y="6086273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172.16.1.2</a:t>
            </a:r>
            <a:endParaRPr lang="en-US" sz="2000" dirty="0"/>
          </a:p>
        </p:txBody>
      </p:sp>
      <p:pic>
        <p:nvPicPr>
          <p:cNvPr id="61" name="Picture 60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1540923" y="5135612"/>
            <a:ext cx="503555" cy="927735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477740" y="1784274"/>
            <a:ext cx="6875276" cy="3532005"/>
          </a:xfrm>
          <a:custGeom>
            <a:avLst/>
            <a:gdLst>
              <a:gd name="connsiteX0" fmla="*/ 212837 w 6875276"/>
              <a:gd name="connsiteY0" fmla="*/ 3532005 h 3532005"/>
              <a:gd name="connsiteX1" fmla="*/ 223469 w 6875276"/>
              <a:gd name="connsiteY1" fmla="*/ 1139679 h 3532005"/>
              <a:gd name="connsiteX2" fmla="*/ 2509469 w 6875276"/>
              <a:gd name="connsiteY2" fmla="*/ 1996 h 3532005"/>
              <a:gd name="connsiteX3" fmla="*/ 6358455 w 6875276"/>
              <a:gd name="connsiteY3" fmla="*/ 1384228 h 3532005"/>
              <a:gd name="connsiteX4" fmla="*/ 6730595 w 6875276"/>
              <a:gd name="connsiteY4" fmla="*/ 1522452 h 353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5276" h="3532005">
                <a:moveTo>
                  <a:pt x="212837" y="3532005"/>
                </a:moveTo>
                <a:cubicBezTo>
                  <a:pt x="26767" y="2630009"/>
                  <a:pt x="-159303" y="1728014"/>
                  <a:pt x="223469" y="1139679"/>
                </a:cubicBezTo>
                <a:cubicBezTo>
                  <a:pt x="606241" y="551344"/>
                  <a:pt x="1486971" y="-38762"/>
                  <a:pt x="2509469" y="1996"/>
                </a:cubicBezTo>
                <a:cubicBezTo>
                  <a:pt x="3531967" y="42754"/>
                  <a:pt x="5654934" y="1130819"/>
                  <a:pt x="6358455" y="1384228"/>
                </a:cubicBezTo>
                <a:cubicBezTo>
                  <a:pt x="7061976" y="1637637"/>
                  <a:pt x="6896285" y="1580044"/>
                  <a:pt x="6730595" y="1522452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310995" y="3359888"/>
            <a:ext cx="2239891" cy="1913861"/>
          </a:xfrm>
          <a:custGeom>
            <a:avLst/>
            <a:gdLst>
              <a:gd name="connsiteX0" fmla="*/ 2078093 w 2239891"/>
              <a:gd name="connsiteY0" fmla="*/ 0 h 1913861"/>
              <a:gd name="connsiteX1" fmla="*/ 2056828 w 2239891"/>
              <a:gd name="connsiteY1" fmla="*/ 212652 h 1913861"/>
              <a:gd name="connsiteX2" fmla="*/ 228028 w 2239891"/>
              <a:gd name="connsiteY2" fmla="*/ 1222745 h 1913861"/>
              <a:gd name="connsiteX3" fmla="*/ 89805 w 2239891"/>
              <a:gd name="connsiteY3" fmla="*/ 1913861 h 191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9891" h="1913861">
                <a:moveTo>
                  <a:pt x="2078093" y="0"/>
                </a:moveTo>
                <a:cubicBezTo>
                  <a:pt x="2221632" y="4430"/>
                  <a:pt x="2365172" y="8861"/>
                  <a:pt x="2056828" y="212652"/>
                </a:cubicBezTo>
                <a:cubicBezTo>
                  <a:pt x="1748484" y="416443"/>
                  <a:pt x="555865" y="939210"/>
                  <a:pt x="228028" y="1222745"/>
                </a:cubicBezTo>
                <a:cubicBezTo>
                  <a:pt x="-99809" y="1506280"/>
                  <a:pt x="-5002" y="1710070"/>
                  <a:pt x="89805" y="1913861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0372" y="2094614"/>
            <a:ext cx="4442441" cy="1566543"/>
          </a:xfrm>
          <a:custGeom>
            <a:avLst/>
            <a:gdLst>
              <a:gd name="connsiteX0" fmla="*/ 4338084 w 4442441"/>
              <a:gd name="connsiteY0" fmla="*/ 1275907 h 1566543"/>
              <a:gd name="connsiteX1" fmla="*/ 4338084 w 4442441"/>
              <a:gd name="connsiteY1" fmla="*/ 1552353 h 1566543"/>
              <a:gd name="connsiteX2" fmla="*/ 3253563 w 4442441"/>
              <a:gd name="connsiteY2" fmla="*/ 1360967 h 1566543"/>
              <a:gd name="connsiteX3" fmla="*/ 0 w 4442441"/>
              <a:gd name="connsiteY3" fmla="*/ 0 h 156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2441" h="1566543">
                <a:moveTo>
                  <a:pt x="4338084" y="1275907"/>
                </a:moveTo>
                <a:cubicBezTo>
                  <a:pt x="4428460" y="1407041"/>
                  <a:pt x="4518837" y="1538176"/>
                  <a:pt x="4338084" y="1552353"/>
                </a:cubicBezTo>
                <a:cubicBezTo>
                  <a:pt x="4157331" y="1566530"/>
                  <a:pt x="3976577" y="1619692"/>
                  <a:pt x="3253563" y="1360967"/>
                </a:cubicBezTo>
                <a:cubicBezTo>
                  <a:pt x="2530549" y="1102242"/>
                  <a:pt x="1265274" y="551121"/>
                  <a:pt x="0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897833" y="28536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29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18</a:t>
            </a:fld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832122" y="244177"/>
            <a:ext cx="652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PFC threshold</a:t>
            </a:r>
            <a:r>
              <a:rPr lang="en-US" sz="3600" dirty="0" smtClean="0"/>
              <a:t> is dynamic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46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2" grpId="0" animBg="1"/>
      <p:bldP spid="53" grpId="0" animBg="1"/>
      <p:bldP spid="56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269130" y="1205760"/>
            <a:ext cx="1909085" cy="1790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9130" y="4061959"/>
            <a:ext cx="1909085" cy="1790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7288" y="2755233"/>
            <a:ext cx="256655" cy="4157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97288" y="257475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5493402" y="2586794"/>
            <a:ext cx="25665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493402" y="258679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697288" y="4501026"/>
            <a:ext cx="24807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697288" y="395047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flipV="1">
            <a:off x="5493402" y="3950478"/>
            <a:ext cx="256655" cy="298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V="1">
            <a:off x="5493402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195964" y="1190987"/>
            <a:ext cx="8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L4-1-rx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 rot="16200000">
            <a:off x="4583543" y="1634125"/>
            <a:ext cx="256657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6200000">
            <a:off x="4308268" y="135885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76296" y="2210749"/>
            <a:ext cx="87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L4-2-rx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69130" y="4546744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T4-30-rx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265237" y="4546744"/>
            <a:ext cx="10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4-30-tx</a:t>
            </a:r>
            <a:endParaRPr lang="en-US" sz="2000" dirty="0"/>
          </a:p>
        </p:txBody>
      </p:sp>
      <p:sp>
        <p:nvSpPr>
          <p:cNvPr id="97" name="Rectangle 96"/>
          <p:cNvSpPr/>
          <p:nvPr/>
        </p:nvSpPr>
        <p:spPr>
          <a:xfrm>
            <a:off x="547361" y="4061959"/>
            <a:ext cx="1909085" cy="1790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 flipV="1">
            <a:off x="1771633" y="3950477"/>
            <a:ext cx="256655" cy="298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flipV="1">
            <a:off x="1771633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55822" y="4546744"/>
            <a:ext cx="10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3-30-tx</a:t>
            </a:r>
            <a:endParaRPr lang="en-US" sz="2000" dirty="0"/>
          </a:p>
        </p:txBody>
      </p:sp>
      <p:cxnSp>
        <p:nvCxnSpPr>
          <p:cNvPr id="112" name="Straight Connector 111"/>
          <p:cNvCxnSpPr>
            <a:stCxn id="88" idx="1"/>
            <a:endCxn id="54" idx="0"/>
          </p:cNvCxnSpPr>
          <p:nvPr/>
        </p:nvCxnSpPr>
        <p:spPr>
          <a:xfrm>
            <a:off x="4711872" y="1785313"/>
            <a:ext cx="113744" cy="789446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2"/>
          </p:cNvCxnSpPr>
          <p:nvPr/>
        </p:nvCxnSpPr>
        <p:spPr>
          <a:xfrm flipH="1">
            <a:off x="4945368" y="2586796"/>
            <a:ext cx="676362" cy="10441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4" idx="0"/>
          </p:cNvCxnSpPr>
          <p:nvPr/>
        </p:nvCxnSpPr>
        <p:spPr>
          <a:xfrm flipV="1">
            <a:off x="4821328" y="4245609"/>
            <a:ext cx="663498" cy="25541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68086" y="2210749"/>
            <a:ext cx="9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L4-2-tx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41190" y="2956024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2.8MB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50057" y="4061959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2MB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209886" y="402862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2MB</a:t>
            </a:r>
            <a:endParaRPr lang="en-US" dirty="0"/>
          </a:p>
        </p:txBody>
      </p:sp>
      <p:cxnSp>
        <p:nvCxnSpPr>
          <p:cNvPr id="119" name="Straight Connector 118"/>
          <p:cNvCxnSpPr>
            <a:stCxn id="103" idx="2"/>
            <a:endCxn id="90" idx="0"/>
          </p:cNvCxnSpPr>
          <p:nvPr/>
        </p:nvCxnSpPr>
        <p:spPr>
          <a:xfrm flipV="1">
            <a:off x="1899961" y="1656986"/>
            <a:ext cx="2238500" cy="2293494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1" idx="2"/>
            <a:endCxn id="74" idx="0"/>
          </p:cNvCxnSpPr>
          <p:nvPr/>
        </p:nvCxnSpPr>
        <p:spPr>
          <a:xfrm flipV="1">
            <a:off x="5621730" y="3183066"/>
            <a:ext cx="0" cy="76741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" idx="2"/>
            <a:endCxn id="85" idx="0"/>
          </p:cNvCxnSpPr>
          <p:nvPr/>
        </p:nvCxnSpPr>
        <p:spPr>
          <a:xfrm>
            <a:off x="4825616" y="3171030"/>
            <a:ext cx="0" cy="779444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68025"/>
              </p:ext>
            </p:extLst>
          </p:nvPr>
        </p:nvGraphicFramePr>
        <p:xfrm>
          <a:off x="6974328" y="3040525"/>
          <a:ext cx="42531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558"/>
                <a:gridCol w="285757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Switch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PFC threshold + headroom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T3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MB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L4</a:t>
                      </a:r>
                      <a:endParaRPr lang="en-US" sz="2000" dirty="0" smtClean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2.8</a:t>
                      </a:r>
                      <a:r>
                        <a:rPr lang="en-US" dirty="0" smtClean="0"/>
                        <a:t>MB/2 =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1.4</a:t>
                      </a:r>
                      <a:r>
                        <a:rPr lang="en-US" dirty="0" smtClean="0"/>
                        <a:t> MB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5390022" y="997271"/>
            <a:ext cx="256655" cy="2588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90022" y="98692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210149" y="1566521"/>
            <a:ext cx="9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L4-29-rx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74251" y="829055"/>
            <a:ext cx="1077130" cy="110679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335913" y="1629100"/>
            <a:ext cx="254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buffer is occupied.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576803" y="843986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2.1MB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19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832122" y="244177"/>
            <a:ext cx="652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PFC threshold</a:t>
            </a:r>
            <a:r>
              <a:rPr lang="en-US" sz="3600" dirty="0" smtClean="0"/>
              <a:t> is dynamic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237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Testbed information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945105" y="1616629"/>
            <a:ext cx="830179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Some testbed parameters: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Default TTL of RDMA packets: </a:t>
            </a:r>
            <a:r>
              <a:rPr lang="en-US" sz="2400" dirty="0" smtClean="0">
                <a:solidFill>
                  <a:srgbClr val="FF0000"/>
                </a:solidFill>
              </a:rPr>
              <a:t>16</a:t>
            </a:r>
            <a:r>
              <a:rPr lang="en-US" sz="2400" dirty="0" smtClean="0"/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Switch forwarding-mode: </a:t>
            </a:r>
            <a:r>
              <a:rPr lang="en-US" sz="2400" dirty="0" smtClean="0">
                <a:solidFill>
                  <a:srgbClr val="FF0000"/>
                </a:solidFill>
              </a:rPr>
              <a:t>store-and-forward</a:t>
            </a:r>
            <a:r>
              <a:rPr lang="en-US" sz="2400" dirty="0" smtClean="0"/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Link capacity: </a:t>
            </a:r>
            <a:r>
              <a:rPr lang="en-US" sz="2400" dirty="0" smtClean="0">
                <a:solidFill>
                  <a:srgbClr val="FF0000"/>
                </a:solidFill>
              </a:rPr>
              <a:t>40Gbps</a:t>
            </a:r>
            <a:r>
              <a:rPr lang="en-US" sz="2400" dirty="0"/>
              <a:t>;</a:t>
            </a:r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Switch </a:t>
            </a:r>
            <a:r>
              <a:rPr lang="en-US" sz="2400" dirty="0"/>
              <a:t>b</a:t>
            </a:r>
            <a:r>
              <a:rPr lang="en-US" sz="2400" dirty="0" smtClean="0"/>
              <a:t>uffer size: </a:t>
            </a:r>
            <a:r>
              <a:rPr lang="en-US" sz="2400" dirty="0" smtClean="0">
                <a:solidFill>
                  <a:srgbClr val="FF0000"/>
                </a:solidFill>
              </a:rPr>
              <a:t>12MB</a:t>
            </a:r>
            <a:r>
              <a:rPr lang="en-US" sz="2400" dirty="0" smtClean="0"/>
              <a:t>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Configured maximum frame size: </a:t>
            </a:r>
            <a:r>
              <a:rPr lang="en-US" sz="2400" dirty="0" smtClean="0">
                <a:solidFill>
                  <a:srgbClr val="FF0000"/>
                </a:solidFill>
              </a:rPr>
              <a:t>1024 bytes</a:t>
            </a:r>
            <a:r>
              <a:rPr lang="en-US" sz="2400" dirty="0" smtClean="0"/>
              <a:t>;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6373240" y="4810137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004412" y="4876789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3651" y="3433762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25374" y="1084933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39458" y="1103142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3851281" y="1904512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3851281" y="1904512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7493" y="6095409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5937197" y="1886303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1798432" y="1904512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1798432" y="1886303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0623" y="6095409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92701" y="3611501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3034517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4180271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127192" y="5144748"/>
            <a:ext cx="503555" cy="92773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6363846" y="3663756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90046" y="3658181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3081197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1153" y="3081197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4226951"/>
            <a:ext cx="1223645" cy="801370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752634" y="5144748"/>
            <a:ext cx="503555" cy="927735"/>
          </a:xfrm>
          <a:prstGeom prst="rect">
            <a:avLst/>
          </a:prstGeom>
        </p:spPr>
      </p:pic>
      <p:sp>
        <p:nvSpPr>
          <p:cNvPr id="135" name="Rounded Rectangle 134"/>
          <p:cNvSpPr/>
          <p:nvPr/>
        </p:nvSpPr>
        <p:spPr>
          <a:xfrm>
            <a:off x="8731837" y="3030758"/>
            <a:ext cx="2093460" cy="560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31837" y="3101314"/>
            <a:ext cx="224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172.16.4.0/31 -&gt; T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727724" y="296161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L3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309500" y="29734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L4</a:t>
            </a:r>
            <a:endParaRPr lang="en-US" sz="2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61" y="4752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86609" y="28460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185722" y="4735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06871" y="75529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S1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53033" y="755296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S2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832122" y="244177"/>
            <a:ext cx="652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PFC d</a:t>
            </a:r>
            <a:r>
              <a:rPr lang="en-US" sz="3600" dirty="0" smtClean="0"/>
              <a:t>eadlock experiment-A</a:t>
            </a:r>
            <a:endParaRPr lang="en-US" sz="3600" dirty="0"/>
          </a:p>
        </p:txBody>
      </p:sp>
      <p:pic>
        <p:nvPicPr>
          <p:cNvPr id="47" name="Picture 4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4991" y="4206000"/>
            <a:ext cx="1223645" cy="8013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48220" y="4717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T3</a:t>
            </a:r>
            <a:endParaRPr lang="en-US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46121" y="4206000"/>
            <a:ext cx="2241506" cy="560298"/>
            <a:chOff x="9468014" y="4410544"/>
            <a:chExt cx="2241506" cy="560298"/>
          </a:xfrm>
        </p:grpSpPr>
        <p:sp>
          <p:nvSpPr>
            <p:cNvPr id="57" name="Rounded Rectangle 5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sp>
        <p:nvSpPr>
          <p:cNvPr id="15" name="Freeform 14"/>
          <p:cNvSpPr/>
          <p:nvPr/>
        </p:nvSpPr>
        <p:spPr>
          <a:xfrm>
            <a:off x="6144430" y="3421418"/>
            <a:ext cx="2011555" cy="2018093"/>
          </a:xfrm>
          <a:custGeom>
            <a:avLst/>
            <a:gdLst>
              <a:gd name="connsiteX0" fmla="*/ 180863 w 2011555"/>
              <a:gd name="connsiteY0" fmla="*/ 2018093 h 2018093"/>
              <a:gd name="connsiteX1" fmla="*/ 149332 w 2011555"/>
              <a:gd name="connsiteY1" fmla="*/ 1087928 h 2018093"/>
              <a:gd name="connsiteX2" fmla="*/ 1804711 w 2011555"/>
              <a:gd name="connsiteY2" fmla="*/ 107 h 2018093"/>
              <a:gd name="connsiteX3" fmla="*/ 1930836 w 2011555"/>
              <a:gd name="connsiteY3" fmla="*/ 1150990 h 201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555" h="2018093">
                <a:moveTo>
                  <a:pt x="180863" y="2018093"/>
                </a:moveTo>
                <a:cubicBezTo>
                  <a:pt x="29777" y="1721176"/>
                  <a:pt x="-121309" y="1424259"/>
                  <a:pt x="149332" y="1087928"/>
                </a:cubicBezTo>
                <a:cubicBezTo>
                  <a:pt x="419973" y="751597"/>
                  <a:pt x="1507794" y="-10403"/>
                  <a:pt x="1804711" y="107"/>
                </a:cubicBezTo>
                <a:cubicBezTo>
                  <a:pt x="2101628" y="10617"/>
                  <a:pt x="2016232" y="580803"/>
                  <a:pt x="1930836" y="115099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901845" y="4556642"/>
            <a:ext cx="173421" cy="835573"/>
          </a:xfrm>
          <a:custGeom>
            <a:avLst/>
            <a:gdLst>
              <a:gd name="connsiteX0" fmla="*/ 173421 w 173421"/>
              <a:gd name="connsiteY0" fmla="*/ 0 h 835573"/>
              <a:gd name="connsiteX1" fmla="*/ 31531 w 173421"/>
              <a:gd name="connsiteY1" fmla="*/ 819807 h 835573"/>
              <a:gd name="connsiteX2" fmla="*/ 31531 w 173421"/>
              <a:gd name="connsiteY2" fmla="*/ 819807 h 835573"/>
              <a:gd name="connsiteX3" fmla="*/ 0 w 173421"/>
              <a:gd name="connsiteY3" fmla="*/ 835573 h 8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21" h="835573">
                <a:moveTo>
                  <a:pt x="173421" y="0"/>
                </a:moveTo>
                <a:lnTo>
                  <a:pt x="31531" y="819807"/>
                </a:lnTo>
                <a:lnTo>
                  <a:pt x="31531" y="819807"/>
                </a:lnTo>
                <a:lnTo>
                  <a:pt x="0" y="835573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807252" y="3784132"/>
            <a:ext cx="268014" cy="1003626"/>
          </a:xfrm>
          <a:custGeom>
            <a:avLst/>
            <a:gdLst>
              <a:gd name="connsiteX0" fmla="*/ 268014 w 268014"/>
              <a:gd name="connsiteY0" fmla="*/ 740979 h 1003626"/>
              <a:gd name="connsiteX1" fmla="*/ 78827 w 268014"/>
              <a:gd name="connsiteY1" fmla="*/ 961696 h 1003626"/>
              <a:gd name="connsiteX2" fmla="*/ 0 w 268014"/>
              <a:gd name="connsiteY2" fmla="*/ 0 h 100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014" h="1003626">
                <a:moveTo>
                  <a:pt x="268014" y="740979"/>
                </a:moveTo>
                <a:cubicBezTo>
                  <a:pt x="195755" y="913086"/>
                  <a:pt x="123496" y="1085193"/>
                  <a:pt x="78827" y="961696"/>
                </a:cubicBezTo>
                <a:cubicBezTo>
                  <a:pt x="34158" y="838199"/>
                  <a:pt x="17079" y="419099"/>
                  <a:pt x="0" y="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55134" y="4180271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4899" y="421777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9827" y="36366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82765" y="4126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853408" y="3823246"/>
            <a:ext cx="89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40Gbps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92045" y="36328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/>
          <p:cNvCxnSpPr/>
          <p:nvPr/>
        </p:nvCxnSpPr>
        <p:spPr>
          <a:xfrm flipH="1">
            <a:off x="6373240" y="4810137"/>
            <a:ext cx="11389" cy="633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004412" y="4876789"/>
            <a:ext cx="4763" cy="566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393651" y="3433762"/>
            <a:ext cx="1592557" cy="11074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325374" y="1084933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3239458" y="1103142"/>
            <a:ext cx="1223645" cy="801370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2"/>
            <a:endCxn id="32" idx="0"/>
          </p:cNvCxnSpPr>
          <p:nvPr/>
        </p:nvCxnSpPr>
        <p:spPr>
          <a:xfrm>
            <a:off x="3851281" y="1904512"/>
            <a:ext cx="2531695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26" idx="0"/>
          </p:cNvCxnSpPr>
          <p:nvPr/>
        </p:nvCxnSpPr>
        <p:spPr>
          <a:xfrm>
            <a:off x="3851281" y="1904512"/>
            <a:ext cx="4138766" cy="1176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87493" y="6095409"/>
            <a:ext cx="1860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172.16.4.5</a:t>
            </a:r>
            <a:endParaRPr lang="en-US" sz="2000" dirty="0"/>
          </a:p>
        </p:txBody>
      </p:sp>
      <p:cxnSp>
        <p:nvCxnSpPr>
          <p:cNvPr id="50" name="Straight Connector 49"/>
          <p:cNvCxnSpPr>
            <a:stCxn id="4" idx="2"/>
            <a:endCxn id="32" idx="0"/>
          </p:cNvCxnSpPr>
          <p:nvPr/>
        </p:nvCxnSpPr>
        <p:spPr>
          <a:xfrm>
            <a:off x="5937197" y="1886303"/>
            <a:ext cx="445779" cy="1194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" idx="2"/>
            <a:endCxn id="75" idx="0"/>
          </p:cNvCxnSpPr>
          <p:nvPr/>
        </p:nvCxnSpPr>
        <p:spPr>
          <a:xfrm flipH="1">
            <a:off x="1798432" y="1904512"/>
            <a:ext cx="2052849" cy="1130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" idx="2"/>
            <a:endCxn id="75" idx="0"/>
          </p:cNvCxnSpPr>
          <p:nvPr/>
        </p:nvCxnSpPr>
        <p:spPr>
          <a:xfrm flipH="1">
            <a:off x="1798432" y="1886303"/>
            <a:ext cx="4138765" cy="1148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70623" y="6095409"/>
            <a:ext cx="170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172.16.3.6</a:t>
            </a:r>
            <a:endParaRPr lang="en-US" sz="20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792701" y="3611501"/>
            <a:ext cx="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3034517"/>
            <a:ext cx="1223645" cy="801370"/>
          </a:xfrm>
          <a:prstGeom prst="rect">
            <a:avLst/>
          </a:prstGeom>
        </p:spPr>
      </p:pic>
      <p:pic>
        <p:nvPicPr>
          <p:cNvPr id="76" name="Picture 7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1186609" y="4180271"/>
            <a:ext cx="1223645" cy="801370"/>
          </a:xfrm>
          <a:prstGeom prst="rect">
            <a:avLst/>
          </a:prstGeom>
        </p:spPr>
      </p:pic>
      <p:pic>
        <p:nvPicPr>
          <p:cNvPr id="95" name="Picture 94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6127192" y="5144748"/>
            <a:ext cx="503555" cy="927735"/>
          </a:xfrm>
          <a:prstGeom prst="rect">
            <a:avLst/>
          </a:prstGeom>
        </p:spPr>
      </p:pic>
      <p:cxnSp>
        <p:nvCxnSpPr>
          <p:cNvPr id="113" name="Straight Connector 112"/>
          <p:cNvCxnSpPr/>
          <p:nvPr/>
        </p:nvCxnSpPr>
        <p:spPr>
          <a:xfrm>
            <a:off x="6363846" y="3663756"/>
            <a:ext cx="1631930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90046" y="3658181"/>
            <a:ext cx="11299" cy="699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3081197"/>
            <a:ext cx="1223645" cy="801370"/>
          </a:xfrm>
          <a:prstGeom prst="rect">
            <a:avLst/>
          </a:prstGeom>
        </p:spPr>
      </p:pic>
      <p:pic>
        <p:nvPicPr>
          <p:cNvPr id="32" name="Picture 31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1153" y="3081197"/>
            <a:ext cx="1223645" cy="801370"/>
          </a:xfrm>
          <a:prstGeom prst="rect">
            <a:avLst/>
          </a:prstGeom>
        </p:spPr>
      </p:pic>
      <p:pic>
        <p:nvPicPr>
          <p:cNvPr id="34" name="Picture 33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7378224" y="4226951"/>
            <a:ext cx="1223645" cy="801370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752634" y="5144748"/>
            <a:ext cx="503555" cy="927735"/>
          </a:xfrm>
          <a:prstGeom prst="rect">
            <a:avLst/>
          </a:prstGeom>
        </p:spPr>
      </p:pic>
      <p:sp>
        <p:nvSpPr>
          <p:cNvPr id="157" name="TextBox 156"/>
          <p:cNvSpPr txBox="1"/>
          <p:nvPr/>
        </p:nvSpPr>
        <p:spPr>
          <a:xfrm>
            <a:off x="5727724" y="296161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L3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8309500" y="29734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L4</a:t>
            </a:r>
            <a:endParaRPr lang="en-US" sz="2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61" y="4752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186609" y="2846092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L1</a:t>
            </a:r>
            <a:endParaRPr lang="en-US" sz="20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185722" y="47355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T1</a:t>
            </a:r>
            <a:endParaRPr lang="en-US" sz="20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3706871" y="755296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S1</a:t>
            </a:r>
            <a:endParaRPr lang="en-US" sz="20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53033" y="755296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S2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832122" y="244177"/>
            <a:ext cx="652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PFC d</a:t>
            </a:r>
            <a:r>
              <a:rPr lang="en-US" sz="3600" dirty="0" smtClean="0"/>
              <a:t>eadlock experiment-B</a:t>
            </a:r>
            <a:endParaRPr lang="en-US" sz="3600" dirty="0"/>
          </a:p>
        </p:txBody>
      </p:sp>
      <p:pic>
        <p:nvPicPr>
          <p:cNvPr id="47" name="Picture 46" descr="SimpleExampl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774991" y="4206000"/>
            <a:ext cx="1223645" cy="80137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748220" y="4717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T3</a:t>
            </a:r>
            <a:endParaRPr lang="en-US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746121" y="4206000"/>
            <a:ext cx="2241506" cy="560298"/>
            <a:chOff x="9468014" y="4410544"/>
            <a:chExt cx="2241506" cy="560298"/>
          </a:xfrm>
        </p:grpSpPr>
        <p:sp>
          <p:nvSpPr>
            <p:cNvPr id="57" name="Rounded Rectangle 56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</a:t>
              </a:r>
              <a:r>
                <a:rPr lang="en-US" altLang="zh-CN" dirty="0" smtClean="0"/>
                <a:t>4</a:t>
              </a:r>
              <a:endParaRPr lang="en-US" dirty="0"/>
            </a:p>
          </p:txBody>
        </p:sp>
      </p:grpSp>
      <p:sp>
        <p:nvSpPr>
          <p:cNvPr id="65" name="Oval 64"/>
          <p:cNvSpPr/>
          <p:nvPr/>
        </p:nvSpPr>
        <p:spPr>
          <a:xfrm>
            <a:off x="7055134" y="4180271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4899" y="421777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8159827" y="36366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82765" y="4126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853408" y="3823246"/>
            <a:ext cx="89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40Gbps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492045" y="36328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8746121" y="2932660"/>
            <a:ext cx="2241506" cy="560298"/>
            <a:chOff x="9468014" y="4410544"/>
            <a:chExt cx="2241506" cy="560298"/>
          </a:xfrm>
        </p:grpSpPr>
        <p:sp>
          <p:nvSpPr>
            <p:cNvPr id="53" name="Rounded Rectangle 52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S1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85722" y="1205799"/>
            <a:ext cx="2241506" cy="560298"/>
            <a:chOff x="9468014" y="4410544"/>
            <a:chExt cx="2241506" cy="560298"/>
          </a:xfrm>
        </p:grpSpPr>
        <p:sp>
          <p:nvSpPr>
            <p:cNvPr id="59" name="Rounded Rectangle 58"/>
            <p:cNvSpPr/>
            <p:nvPr/>
          </p:nvSpPr>
          <p:spPr>
            <a:xfrm>
              <a:off x="9468014" y="4410544"/>
              <a:ext cx="2093460" cy="560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468014" y="4481100"/>
              <a:ext cx="2241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172.16.4.5/32 -&gt; L3</a:t>
              </a:r>
              <a:endParaRPr lang="en-US" dirty="0"/>
            </a:p>
          </p:txBody>
        </p:sp>
      </p:grpSp>
      <p:sp>
        <p:nvSpPr>
          <p:cNvPr id="2" name="Freeform 1"/>
          <p:cNvSpPr/>
          <p:nvPr/>
        </p:nvSpPr>
        <p:spPr>
          <a:xfrm>
            <a:off x="3591863" y="1659624"/>
            <a:ext cx="4548981" cy="3694429"/>
          </a:xfrm>
          <a:custGeom>
            <a:avLst/>
            <a:gdLst>
              <a:gd name="connsiteX0" fmla="*/ 2688621 w 4548981"/>
              <a:gd name="connsiteY0" fmla="*/ 3694429 h 3694429"/>
              <a:gd name="connsiteX1" fmla="*/ 2869095 w 4548981"/>
              <a:gd name="connsiteY1" fmla="*/ 2623618 h 3694429"/>
              <a:gd name="connsiteX2" fmla="*/ 4469295 w 4548981"/>
              <a:gd name="connsiteY2" fmla="*/ 1564839 h 3694429"/>
              <a:gd name="connsiteX3" fmla="*/ 29642 w 4548981"/>
              <a:gd name="connsiteY3" fmla="*/ 734 h 3694429"/>
              <a:gd name="connsiteX4" fmla="*/ 2616432 w 4548981"/>
              <a:gd name="connsiteY4" fmla="*/ 1769376 h 3694429"/>
              <a:gd name="connsiteX5" fmla="*/ 4264758 w 4548981"/>
              <a:gd name="connsiteY5" fmla="*/ 2780029 h 3694429"/>
              <a:gd name="connsiteX6" fmla="*/ 4505390 w 4548981"/>
              <a:gd name="connsiteY6" fmla="*/ 2936439 h 36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8981" h="3694429">
                <a:moveTo>
                  <a:pt x="2688621" y="3694429"/>
                </a:moveTo>
                <a:cubicBezTo>
                  <a:pt x="2630468" y="3336489"/>
                  <a:pt x="2572316" y="2978550"/>
                  <a:pt x="2869095" y="2623618"/>
                </a:cubicBezTo>
                <a:cubicBezTo>
                  <a:pt x="3165874" y="2268686"/>
                  <a:pt x="4942537" y="2001986"/>
                  <a:pt x="4469295" y="1564839"/>
                </a:cubicBezTo>
                <a:cubicBezTo>
                  <a:pt x="3996053" y="1127692"/>
                  <a:pt x="338452" y="-33355"/>
                  <a:pt x="29642" y="734"/>
                </a:cubicBezTo>
                <a:cubicBezTo>
                  <a:pt x="-279168" y="34823"/>
                  <a:pt x="1910579" y="1306160"/>
                  <a:pt x="2616432" y="1769376"/>
                </a:cubicBezTo>
                <a:cubicBezTo>
                  <a:pt x="3322285" y="2232592"/>
                  <a:pt x="3949932" y="2585518"/>
                  <a:pt x="4264758" y="2780029"/>
                </a:cubicBezTo>
                <a:cubicBezTo>
                  <a:pt x="4579584" y="2974540"/>
                  <a:pt x="4542487" y="2955489"/>
                  <a:pt x="4505390" y="293643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7963546" y="4580619"/>
            <a:ext cx="173421" cy="835573"/>
          </a:xfrm>
          <a:custGeom>
            <a:avLst/>
            <a:gdLst>
              <a:gd name="connsiteX0" fmla="*/ 173421 w 173421"/>
              <a:gd name="connsiteY0" fmla="*/ 0 h 835573"/>
              <a:gd name="connsiteX1" fmla="*/ 31531 w 173421"/>
              <a:gd name="connsiteY1" fmla="*/ 819807 h 835573"/>
              <a:gd name="connsiteX2" fmla="*/ 31531 w 173421"/>
              <a:gd name="connsiteY2" fmla="*/ 819807 h 835573"/>
              <a:gd name="connsiteX3" fmla="*/ 0 w 173421"/>
              <a:gd name="connsiteY3" fmla="*/ 835573 h 83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21" h="835573">
                <a:moveTo>
                  <a:pt x="173421" y="0"/>
                </a:moveTo>
                <a:lnTo>
                  <a:pt x="31531" y="819807"/>
                </a:lnTo>
                <a:lnTo>
                  <a:pt x="31531" y="819807"/>
                </a:lnTo>
                <a:lnTo>
                  <a:pt x="0" y="835573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8133347" y="3717758"/>
            <a:ext cx="24064" cy="878305"/>
          </a:xfrm>
          <a:custGeom>
            <a:avLst/>
            <a:gdLst>
              <a:gd name="connsiteX0" fmla="*/ 24064 w 24064"/>
              <a:gd name="connsiteY0" fmla="*/ 878305 h 878305"/>
              <a:gd name="connsiteX1" fmla="*/ 0 w 24064"/>
              <a:gd name="connsiteY1" fmla="*/ 0 h 87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64" h="878305">
                <a:moveTo>
                  <a:pt x="24064" y="878305"/>
                </a:moveTo>
                <a:lnTo>
                  <a:pt x="0" y="0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3542705" y="244177"/>
            <a:ext cx="4811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More </a:t>
            </a:r>
            <a:r>
              <a:rPr lang="en-US" sz="3600" dirty="0" smtClean="0"/>
              <a:t>experiment results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820736" y="2348082"/>
          <a:ext cx="54462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675"/>
                <a:gridCol w="638619"/>
                <a:gridCol w="707251"/>
                <a:gridCol w="707251"/>
                <a:gridCol w="707251"/>
                <a:gridCol w="7072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size(KB)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11.5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PFC deadlock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3210" y="1571944"/>
            <a:ext cx="4520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Experiment results of 2-hop loop: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69636"/>
              </p:ext>
            </p:extLst>
          </p:nvPr>
        </p:nvGraphicFramePr>
        <p:xfrm>
          <a:off x="2820736" y="4662804"/>
          <a:ext cx="54462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675"/>
                <a:gridCol w="638619"/>
                <a:gridCol w="707251"/>
                <a:gridCol w="707251"/>
                <a:gridCol w="707251"/>
                <a:gridCol w="7072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size(KB)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Sending rate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24.5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PFC deadlock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No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43210" y="3886666"/>
            <a:ext cx="4451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Experiment results of 4-hop loop: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Takeaways of the two experiments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1391653" y="1616629"/>
            <a:ext cx="9408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ccording to our analysis last week, TTL*one-hop-delay ≈ 16 * 0.2us = </a:t>
            </a:r>
            <a:r>
              <a:rPr lang="en-US" sz="2400" dirty="0" smtClean="0">
                <a:solidFill>
                  <a:srgbClr val="FF0000"/>
                </a:solidFill>
              </a:rPr>
              <a:t>8us</a:t>
            </a:r>
            <a:r>
              <a:rPr lang="en-US" sz="2400" dirty="0" smtClean="0"/>
              <a:t> should be a tight bound for PFC deadlock.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At rate </a:t>
            </a:r>
            <a:r>
              <a:rPr lang="en-US" sz="2000" dirty="0" smtClean="0">
                <a:solidFill>
                  <a:srgbClr val="FF0000"/>
                </a:solidFill>
              </a:rPr>
              <a:t>40Gbps</a:t>
            </a:r>
            <a:r>
              <a:rPr lang="en-US" sz="2000" dirty="0" smtClean="0"/>
              <a:t>, Only about </a:t>
            </a:r>
            <a:r>
              <a:rPr lang="en-US" sz="2000" dirty="0" smtClean="0">
                <a:solidFill>
                  <a:srgbClr val="FF0000"/>
                </a:solidFill>
              </a:rPr>
              <a:t>40KB</a:t>
            </a:r>
            <a:r>
              <a:rPr lang="en-US" sz="2000" dirty="0" smtClean="0"/>
              <a:t> packets can be injected into the loop within </a:t>
            </a:r>
            <a:r>
              <a:rPr lang="en-US" sz="2000" dirty="0" smtClean="0">
                <a:solidFill>
                  <a:srgbClr val="FF0000"/>
                </a:solidFill>
              </a:rPr>
              <a:t>8us</a:t>
            </a:r>
            <a:r>
              <a:rPr lang="en-US" sz="2000" dirty="0" smtClean="0"/>
              <a:t>, which is far smaller than the PFC threshold (measured threshold is about 2MB).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Takeaways of the two experiments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1653" y="1616629"/>
            <a:ext cx="94086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ccording to our analysis last week, TTL*one-hop-delay ≈ 16 * 0.2us = </a:t>
            </a:r>
            <a:r>
              <a:rPr lang="en-US" sz="2400" dirty="0" smtClean="0">
                <a:solidFill>
                  <a:srgbClr val="FF0000"/>
                </a:solidFill>
              </a:rPr>
              <a:t>8us</a:t>
            </a:r>
            <a:r>
              <a:rPr lang="en-US" sz="2400" dirty="0" smtClean="0"/>
              <a:t> should be a tight bound for PFC deadlock.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At rate </a:t>
            </a:r>
            <a:r>
              <a:rPr lang="en-US" sz="2000" dirty="0" smtClean="0">
                <a:solidFill>
                  <a:srgbClr val="FF0000"/>
                </a:solidFill>
              </a:rPr>
              <a:t>40Gbps</a:t>
            </a:r>
            <a:r>
              <a:rPr lang="en-US" sz="2000" dirty="0" smtClean="0"/>
              <a:t>, Only about </a:t>
            </a:r>
            <a:r>
              <a:rPr lang="en-US" sz="2000" dirty="0" smtClean="0">
                <a:solidFill>
                  <a:srgbClr val="FF0000"/>
                </a:solidFill>
              </a:rPr>
              <a:t>40KB</a:t>
            </a:r>
            <a:r>
              <a:rPr lang="en-US" sz="2000" dirty="0" smtClean="0"/>
              <a:t> packets can be injected into the loop within </a:t>
            </a:r>
            <a:r>
              <a:rPr lang="en-US" sz="2000" dirty="0" smtClean="0">
                <a:solidFill>
                  <a:srgbClr val="FF0000"/>
                </a:solidFill>
              </a:rPr>
              <a:t>8us</a:t>
            </a:r>
            <a:r>
              <a:rPr lang="en-US" sz="2000" dirty="0" smtClean="0"/>
              <a:t>, which is far smaller than the PFC threshold (measured threshold is about 2MB).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factors we need to consider when analyzing PFC deadlock: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Queuing delay in the routing loop.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PFC threshold is dynamic.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12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269130" y="1205760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9130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97288" y="257475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493402" y="258679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697288" y="395047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V="1">
            <a:off x="5493402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195964" y="1190987"/>
            <a:ext cx="8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L4-1-rx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rot="16200000">
            <a:off x="4308268" y="135885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76296" y="2210749"/>
            <a:ext cx="87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L4-2-rx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69130" y="4546744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T4-30-rx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265237" y="4546744"/>
            <a:ext cx="10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4-30-tx</a:t>
            </a:r>
            <a:endParaRPr lang="en-US" sz="2000" dirty="0"/>
          </a:p>
        </p:txBody>
      </p:sp>
      <p:sp>
        <p:nvSpPr>
          <p:cNvPr id="97" name="Rectangle 96"/>
          <p:cNvSpPr/>
          <p:nvPr/>
        </p:nvSpPr>
        <p:spPr>
          <a:xfrm>
            <a:off x="547361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flipV="1">
            <a:off x="1771633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55822" y="4546744"/>
            <a:ext cx="10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3-30-tx</a:t>
            </a:r>
            <a:endParaRPr lang="en-US" sz="2000" dirty="0"/>
          </a:p>
        </p:txBody>
      </p:sp>
      <p:cxnSp>
        <p:nvCxnSpPr>
          <p:cNvPr id="112" name="Straight Connector 111"/>
          <p:cNvCxnSpPr>
            <a:endCxn id="54" idx="0"/>
          </p:cNvCxnSpPr>
          <p:nvPr/>
        </p:nvCxnSpPr>
        <p:spPr>
          <a:xfrm>
            <a:off x="4711872" y="1785313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2"/>
          </p:cNvCxnSpPr>
          <p:nvPr/>
        </p:nvCxnSpPr>
        <p:spPr>
          <a:xfrm flipH="1">
            <a:off x="4945368" y="2586796"/>
            <a:ext cx="676362" cy="104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821328" y="4245609"/>
            <a:ext cx="663498" cy="255417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68086" y="2210749"/>
            <a:ext cx="9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L4-2-tx</a:t>
            </a:r>
            <a:endParaRPr lang="en-US" dirty="0"/>
          </a:p>
        </p:txBody>
      </p:sp>
      <p:cxnSp>
        <p:nvCxnSpPr>
          <p:cNvPr id="119" name="Straight Connector 118"/>
          <p:cNvCxnSpPr>
            <a:stCxn id="103" idx="2"/>
            <a:endCxn id="90" idx="0"/>
          </p:cNvCxnSpPr>
          <p:nvPr/>
        </p:nvCxnSpPr>
        <p:spPr>
          <a:xfrm flipV="1">
            <a:off x="1899961" y="1656986"/>
            <a:ext cx="2238500" cy="229349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74" idx="0"/>
          </p:cNvCxnSpPr>
          <p:nvPr/>
        </p:nvCxnSpPr>
        <p:spPr>
          <a:xfrm flipV="1">
            <a:off x="5621730" y="3183066"/>
            <a:ext cx="0" cy="767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85" idx="0"/>
          </p:cNvCxnSpPr>
          <p:nvPr/>
        </p:nvCxnSpPr>
        <p:spPr>
          <a:xfrm>
            <a:off x="4825616" y="3171030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 rot="16200000">
            <a:off x="3532161" y="1813352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97092" y="3023052"/>
            <a:ext cx="248471" cy="1535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0948" y="6035712"/>
            <a:ext cx="476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*Let the time to send one 1KB </a:t>
            </a:r>
            <a:r>
              <a:rPr lang="en-US" dirty="0" err="1" smtClean="0"/>
              <a:t>pkt</a:t>
            </a:r>
            <a:r>
              <a:rPr lang="en-US" dirty="0" smtClean="0"/>
              <a:t> at rate 40Gbps to next hop as one time unit (~0.2us).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13515" y="244177"/>
            <a:ext cx="83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Impact of queuing delay on PFC deadlock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1779817" y="3950474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6998" y="1113683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Time u</a:t>
            </a:r>
            <a:r>
              <a:rPr lang="en-US" sz="2000" dirty="0" smtClean="0"/>
              <a:t>nit 0:</a:t>
            </a:r>
            <a:endParaRPr lang="en-US" sz="20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2978"/>
              </p:ext>
            </p:extLst>
          </p:nvPr>
        </p:nvGraphicFramePr>
        <p:xfrm>
          <a:off x="7029942" y="1961149"/>
          <a:ext cx="4424118" c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92"/>
                <a:gridCol w="1034592"/>
                <a:gridCol w="1157067"/>
                <a:gridCol w="1197867"/>
              </a:tblGrid>
              <a:tr h="593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Time unit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Queueing delay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Remaining 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#1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725271" y="1472320"/>
            <a:ext cx="30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ueueing delay of the 1st </a:t>
            </a:r>
            <a:r>
              <a:rPr lang="en-US" dirty="0" err="1" smtClean="0"/>
              <a:t>pkt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4269130" y="1205760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69130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97288" y="2574759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493402" y="2586796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697288" y="3950474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V="1">
            <a:off x="5493402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195964" y="1190987"/>
            <a:ext cx="8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L4-1-rx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rot="16200000">
            <a:off x="4308268" y="1358851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76296" y="2210749"/>
            <a:ext cx="87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L4-2-rx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269130" y="4546744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T4-30-rx</a:t>
            </a:r>
            <a:endParaRPr lang="en-US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5265237" y="4546744"/>
            <a:ext cx="10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4-30-tx</a:t>
            </a:r>
            <a:endParaRPr lang="en-US" sz="2000" dirty="0"/>
          </a:p>
        </p:txBody>
      </p:sp>
      <p:sp>
        <p:nvSpPr>
          <p:cNvPr id="97" name="Rectangle 96"/>
          <p:cNvSpPr/>
          <p:nvPr/>
        </p:nvSpPr>
        <p:spPr>
          <a:xfrm>
            <a:off x="547361" y="4061959"/>
            <a:ext cx="1909085" cy="17901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flipV="1">
            <a:off x="1771633" y="3950480"/>
            <a:ext cx="256655" cy="596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55822" y="4546744"/>
            <a:ext cx="10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3-30-tx</a:t>
            </a:r>
            <a:endParaRPr lang="en-US" sz="2000" dirty="0"/>
          </a:p>
        </p:txBody>
      </p:sp>
      <p:cxnSp>
        <p:nvCxnSpPr>
          <p:cNvPr id="112" name="Straight Connector 111"/>
          <p:cNvCxnSpPr>
            <a:endCxn id="54" idx="0"/>
          </p:cNvCxnSpPr>
          <p:nvPr/>
        </p:nvCxnSpPr>
        <p:spPr>
          <a:xfrm>
            <a:off x="4711872" y="1785313"/>
            <a:ext cx="113744" cy="789446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2"/>
          </p:cNvCxnSpPr>
          <p:nvPr/>
        </p:nvCxnSpPr>
        <p:spPr>
          <a:xfrm flipH="1">
            <a:off x="4945368" y="2586796"/>
            <a:ext cx="676362" cy="104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821328" y="4245609"/>
            <a:ext cx="663498" cy="255417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468086" y="2210749"/>
            <a:ext cx="9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L4-2-tx</a:t>
            </a:r>
            <a:endParaRPr lang="en-US" dirty="0"/>
          </a:p>
        </p:txBody>
      </p:sp>
      <p:cxnSp>
        <p:nvCxnSpPr>
          <p:cNvPr id="119" name="Straight Connector 118"/>
          <p:cNvCxnSpPr>
            <a:stCxn id="103" idx="2"/>
            <a:endCxn id="90" idx="0"/>
          </p:cNvCxnSpPr>
          <p:nvPr/>
        </p:nvCxnSpPr>
        <p:spPr>
          <a:xfrm flipV="1">
            <a:off x="1899961" y="1656986"/>
            <a:ext cx="2238500" cy="229349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74" idx="0"/>
          </p:cNvCxnSpPr>
          <p:nvPr/>
        </p:nvCxnSpPr>
        <p:spPr>
          <a:xfrm flipV="1">
            <a:off x="5621730" y="3183066"/>
            <a:ext cx="0" cy="767412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85" idx="0"/>
          </p:cNvCxnSpPr>
          <p:nvPr/>
        </p:nvCxnSpPr>
        <p:spPr>
          <a:xfrm>
            <a:off x="4825616" y="3171030"/>
            <a:ext cx="0" cy="779444"/>
          </a:xfrm>
          <a:prstGeom prst="line">
            <a:avLst/>
          </a:prstGeom>
          <a:ln w="19050">
            <a:solidFill>
              <a:srgbClr val="00B050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/>
                        <m:t>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02" y="3244334"/>
                <a:ext cx="36099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 rot="16200000">
            <a:off x="3532161" y="1813352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97288" y="3950474"/>
            <a:ext cx="265231" cy="1535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0948" y="6035712"/>
            <a:ext cx="476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*Let the time to send one 1KB </a:t>
            </a:r>
            <a:r>
              <a:rPr lang="en-US" dirty="0" err="1" smtClean="0"/>
              <a:t>pkt</a:t>
            </a:r>
            <a:r>
              <a:rPr lang="en-US" dirty="0" smtClean="0"/>
              <a:t> at rate 40Gbps to next hop as one time unit (~0.2us).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779817" y="3950474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6998" y="1113683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/>
              <a:t>Time u</a:t>
            </a:r>
            <a:r>
              <a:rPr lang="en-US" sz="2000" dirty="0" smtClean="0"/>
              <a:t>nit 1: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4697092" y="3021759"/>
            <a:ext cx="248471" cy="1535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23910"/>
              </p:ext>
            </p:extLst>
          </p:nvPr>
        </p:nvGraphicFramePr>
        <p:xfrm>
          <a:off x="7029942" y="1961149"/>
          <a:ext cx="4424118" cy="10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92"/>
                <a:gridCol w="1034592"/>
                <a:gridCol w="1157067"/>
                <a:gridCol w="1197867"/>
              </a:tblGrid>
              <a:tr h="5937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Round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Time unit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Queueing delay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Remaining TTL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62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#1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725271" y="1472320"/>
            <a:ext cx="303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ueueing delay of the 1st </a:t>
            </a:r>
            <a:r>
              <a:rPr lang="en-US" dirty="0" err="1" smtClean="0"/>
              <a:t>pkt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13515" y="244177"/>
            <a:ext cx="83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Impact of queuing delay on PFC deadlock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1025</Words>
  <Application>Microsoft Office PowerPoint</Application>
  <PresentationFormat>Widescreen</PresentationFormat>
  <Paragraphs>404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495</cp:revision>
  <dcterms:created xsi:type="dcterms:W3CDTF">2014-12-15T04:35:59Z</dcterms:created>
  <dcterms:modified xsi:type="dcterms:W3CDTF">2015-11-03T02:49:05Z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