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27" r:id="rId5"/>
    <p:sldId id="328" r:id="rId6"/>
    <p:sldId id="321" r:id="rId7"/>
    <p:sldId id="333" r:id="rId8"/>
    <p:sldId id="322" r:id="rId9"/>
    <p:sldId id="323" r:id="rId10"/>
    <p:sldId id="326" r:id="rId11"/>
    <p:sldId id="329" r:id="rId12"/>
    <p:sldId id="324" r:id="rId13"/>
    <p:sldId id="330" r:id="rId14"/>
    <p:sldId id="325" r:id="rId15"/>
    <p:sldId id="331" r:id="rId16"/>
    <p:sldId id="316" r:id="rId17"/>
    <p:sldId id="320" r:id="rId18"/>
    <p:sldId id="309" r:id="rId19"/>
    <p:sldId id="332" r:id="rId20"/>
    <p:sldId id="319" r:id="rId21"/>
    <p:sldId id="318" r:id="rId22"/>
    <p:sldId id="3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 varScale="1">
        <p:scale>
          <a:sx n="89" d="100"/>
          <a:sy n="8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7977" y="625797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of PFC deadlock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4951" y="1758357"/>
            <a:ext cx="8422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What is the necessary condition for PFC deadlock to occur?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How long will it take to create a PFC deadlock when </a:t>
            </a:r>
            <a:r>
              <a:rPr lang="en-US" sz="2800" dirty="0"/>
              <a:t>the </a:t>
            </a:r>
            <a:r>
              <a:rPr lang="en-US" sz="2800" dirty="0" smtClean="0"/>
              <a:t>deadlock condition </a:t>
            </a:r>
            <a:r>
              <a:rPr lang="en-US" sz="2800" dirty="0" smtClean="0"/>
              <a:t>is met?</a:t>
            </a:r>
          </a:p>
        </p:txBody>
      </p:sp>
    </p:spTree>
    <p:extLst>
      <p:ext uri="{BB962C8B-B14F-4D97-AF65-F5344CB8AC3E}">
        <p14:creationId xmlns:p14="http://schemas.microsoft.com/office/powerpoint/2010/main" val="2974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85113"/>
              </p:ext>
            </p:extLst>
          </p:nvPr>
        </p:nvGraphicFramePr>
        <p:xfrm>
          <a:off x="1248645" y="1801237"/>
          <a:ext cx="8328407" cy="13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75"/>
                <a:gridCol w="1234358"/>
                <a:gridCol w="1234358"/>
                <a:gridCol w="1234358"/>
                <a:gridCol w="1234358"/>
              </a:tblGrid>
              <a:tr h="377185">
                <a:tc>
                  <a:txBody>
                    <a:bodyPr/>
                    <a:lstStyle/>
                    <a:p>
                      <a:pPr algn="ctr"/>
                      <a:r>
                        <a:rPr lang="el-GR" sz="1800" b="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18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24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PFC threshold (MB)</a:t>
                      </a:r>
                      <a:endParaRPr lang="en-US" sz="18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0.706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1.333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2.400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4.000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1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input rate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create PFC deadlock (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0.64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0.64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0.64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0.64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84721" y="4235473"/>
            <a:ext cx="8392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</a:t>
            </a:r>
            <a:r>
              <a:rPr lang="en-US" sz="2000" dirty="0" smtClean="0"/>
              <a:t>: PFC threshold doesn’t have an obvious impact on the minimum rate to create PFC deadlock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*But as we will show later, PFC threshold has impact on the time to create PFC deadlock: a larger PFC threshold requires more time to create PFC deadlock. </a:t>
            </a:r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the impact of PFC threshold: </a:t>
            </a:r>
            <a:r>
              <a:rPr lang="en-US" altLang="zh-CN" sz="3600" dirty="0" smtClean="0"/>
              <a:t>experiment-A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232846" y="3231059"/>
            <a:ext cx="2775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* TTL </a:t>
            </a:r>
            <a:r>
              <a:rPr lang="en-US" sz="1600" dirty="0"/>
              <a:t>= 128, sender buffer = </a:t>
            </a:r>
            <a:r>
              <a:rPr lang="en-US" sz="1600" dirty="0" smtClean="0"/>
              <a:t>∞.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1138" y="1156001"/>
            <a:ext cx="866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Measurement of the minimum input rate at which PFC deadlock will occur: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2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70308" y="5479441"/>
            <a:ext cx="865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</a:t>
            </a:r>
            <a:r>
              <a:rPr lang="en-US" sz="2000" dirty="0"/>
              <a:t>: </a:t>
            </a:r>
            <a:r>
              <a:rPr lang="en-US" sz="2000" dirty="0" smtClean="0"/>
              <a:t>our basic model does not consider the impact </a:t>
            </a:r>
            <a:r>
              <a:rPr lang="en-US" sz="2000" dirty="0" smtClean="0"/>
              <a:t>of PFC deadlock, but it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still provides a good lower-bound input rate when PFC threshold is considered.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2945" y="244177"/>
            <a:ext cx="1128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the impact of PFC threshold: </a:t>
            </a:r>
            <a:r>
              <a:rPr lang="en-US" altLang="zh-CN" sz="3600" dirty="0" smtClean="0"/>
              <a:t>experiment-B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81707"/>
            <a:ext cx="6096000" cy="3657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1138" y="1016151"/>
            <a:ext cx="8665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Measurement of the minimum input rate at which PFC deadlock will occur: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31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97268"/>
              </p:ext>
            </p:extLst>
          </p:nvPr>
        </p:nvGraphicFramePr>
        <p:xfrm>
          <a:off x="2245842" y="2188895"/>
          <a:ext cx="7736358" cy="110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6742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29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20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∞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0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the impact of </a:t>
            </a:r>
            <a:r>
              <a:rPr lang="en-US" sz="3600" dirty="0"/>
              <a:t>sender buffer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030" y="1508042"/>
            <a:ext cx="8132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Part C: study the impact of size of sender buffer.</a:t>
            </a:r>
          </a:p>
        </p:txBody>
      </p:sp>
    </p:spTree>
    <p:extLst>
      <p:ext uri="{BB962C8B-B14F-4D97-AF65-F5344CB8AC3E}">
        <p14:creationId xmlns:p14="http://schemas.microsoft.com/office/powerpoint/2010/main" val="23292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07431" y="5575573"/>
            <a:ext cx="742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 we increase the size of sender buffer, the minimum input rate to create PFC deadlock </a:t>
            </a:r>
            <a:r>
              <a:rPr lang="en-US" dirty="0" smtClean="0"/>
              <a:t>decreases;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There is a lower-bound input rate (~</a:t>
            </a:r>
            <a:r>
              <a:rPr lang="en-US" dirty="0" smtClean="0">
                <a:solidFill>
                  <a:srgbClr val="FF0000"/>
                </a:solidFill>
              </a:rPr>
              <a:t>0.35Gbps</a:t>
            </a:r>
            <a:r>
              <a:rPr lang="en-US" dirty="0" smtClean="0"/>
              <a:t>) to create PFC deadlock.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509" y="1446057"/>
            <a:ext cx="93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easurement of the minimum rates to create PFC deadlock under different sizes of sender buffer: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40832"/>
            <a:ext cx="60960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423" y="244177"/>
            <a:ext cx="1065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of the impact of </a:t>
            </a:r>
            <a:r>
              <a:rPr lang="en-US" sz="3600" dirty="0"/>
              <a:t>sender </a:t>
            </a:r>
            <a:r>
              <a:rPr lang="en-US" sz="3600" dirty="0" smtClean="0"/>
              <a:t>buffer: experiment results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57600" y="4706753"/>
            <a:ext cx="529389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8222" y="1869253"/>
            <a:ext cx="935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Study of the time to create PFC 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300085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318294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2119664"/>
            <a:ext cx="2531695" cy="9615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2119664"/>
            <a:ext cx="4138766" cy="9615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2101455"/>
            <a:ext cx="445779" cy="979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2119664"/>
            <a:ext cx="2052849" cy="9148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2101455"/>
            <a:ext cx="4138765" cy="933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97044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97044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351212" y="3836753"/>
            <a:ext cx="205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Lossless </a:t>
            </a:r>
            <a:r>
              <a:rPr lang="en-US" dirty="0">
                <a:solidFill>
                  <a:srgbClr val="FF0000"/>
                </a:solidFill>
              </a:rPr>
              <a:t>UDP traffic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4354" y="6118335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172.16.1.2</a:t>
            </a:r>
            <a:endParaRPr lang="en-US" sz="2000" dirty="0"/>
          </a:p>
        </p:txBody>
      </p:sp>
      <p:pic>
        <p:nvPicPr>
          <p:cNvPr id="53" name="Picture 52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1540923" y="5167674"/>
            <a:ext cx="503555" cy="92773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34066" y="2034014"/>
            <a:ext cx="20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mirroring path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44478" y="2403346"/>
            <a:ext cx="268416" cy="21076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5953" y="244177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the time to create PFC deadlock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50030" y="1076040"/>
            <a:ext cx="2436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Testbed setup: </a:t>
            </a:r>
            <a:endParaRPr lang="en-US" sz="2800" dirty="0"/>
          </a:p>
        </p:txBody>
      </p:sp>
      <p:cxnSp>
        <p:nvCxnSpPr>
          <p:cNvPr id="60" name="Straight Connector 59"/>
          <p:cNvCxnSpPr>
            <a:stCxn id="26" idx="0"/>
          </p:cNvCxnSpPr>
          <p:nvPr/>
        </p:nvCxnSpPr>
        <p:spPr>
          <a:xfrm flipH="1">
            <a:off x="7762929" y="3081197"/>
            <a:ext cx="227118" cy="5390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6" idx="0"/>
          </p:cNvCxnSpPr>
          <p:nvPr/>
        </p:nvCxnSpPr>
        <p:spPr>
          <a:xfrm>
            <a:off x="7990047" y="3081197"/>
            <a:ext cx="5648" cy="5781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786971" y="4833063"/>
            <a:ext cx="11389" cy="633545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953" y="244177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Measurement of the time to create PFC deadlock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33544" y="4483458"/>
            <a:ext cx="972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 the input rate increases, the time to create PFC deadlock </a:t>
            </a:r>
            <a:r>
              <a:rPr lang="en-US" sz="2000" dirty="0" smtClean="0"/>
              <a:t>decreases accordingly;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Given a fixed input rate, a larger PFC threshold requires more time to create PFC deadlock;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Given a fixed input rate, </a:t>
            </a:r>
            <a:r>
              <a:rPr lang="en-US" sz="2000" dirty="0" smtClean="0"/>
              <a:t>a smaller TTL value requires more time to create PFC deadlock.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4" y="994143"/>
            <a:ext cx="5236956" cy="3142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43" y="994143"/>
            <a:ext cx="5236955" cy="31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5953" y="244177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time to create PFC deadlock</a:t>
            </a:r>
            <a:endParaRPr lang="en-US" sz="3600" dirty="0"/>
          </a:p>
        </p:txBody>
      </p:sp>
      <p:sp>
        <p:nvSpPr>
          <p:cNvPr id="62" name="Rectangle 61"/>
          <p:cNvSpPr/>
          <p:nvPr/>
        </p:nvSpPr>
        <p:spPr>
          <a:xfrm>
            <a:off x="2352776" y="1655615"/>
            <a:ext cx="7486449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Let </a:t>
            </a:r>
            <a:r>
              <a:rPr lang="en-US" sz="2200" dirty="0" smtClean="0">
                <a:solidFill>
                  <a:srgbClr val="FF0000"/>
                </a:solidFill>
              </a:rPr>
              <a:t>r</a:t>
            </a:r>
            <a:r>
              <a:rPr lang="en-US" sz="2200" dirty="0" smtClean="0"/>
              <a:t> be the input rate, </a:t>
            </a:r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/>
              <a:t> be total occupied switch buffer when PFC deadlock occurs, </a:t>
            </a:r>
            <a:r>
              <a:rPr lang="en-US" sz="2200" dirty="0" err="1">
                <a:solidFill>
                  <a:srgbClr val="FF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200" dirty="0" smtClean="0"/>
              <a:t> be the maximum drain rate ( when queue length is 0).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 lower-bound time to create </a:t>
            </a:r>
            <a:r>
              <a:rPr lang="en-US" sz="2200" dirty="0"/>
              <a:t>PFC deadlock (no packets are dropped by TTL expiration) : </a:t>
            </a:r>
            <a:r>
              <a:rPr lang="en-US" sz="2200" dirty="0" smtClean="0">
                <a:solidFill>
                  <a:srgbClr val="FF0000"/>
                </a:solidFill>
              </a:rPr>
              <a:t>s/r</a:t>
            </a:r>
            <a:r>
              <a:rPr lang="en-US" sz="2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baseline="-25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An upper-bound </a:t>
            </a:r>
            <a:r>
              <a:rPr lang="en-US" sz="2200" dirty="0"/>
              <a:t>time </a:t>
            </a:r>
            <a:r>
              <a:rPr lang="en-US" sz="2200" dirty="0" smtClean="0"/>
              <a:t>to create deadlock</a:t>
            </a:r>
            <a:r>
              <a:rPr lang="en-US" sz="2200" dirty="0"/>
              <a:t> (Packets are dropped by TTL expiration at the maximum rate</a:t>
            </a:r>
            <a:r>
              <a:rPr lang="en-US" sz="2200" dirty="0" smtClean="0"/>
              <a:t>) : </a:t>
            </a:r>
            <a:r>
              <a:rPr lang="en-US" sz="2200" dirty="0" smtClean="0">
                <a:solidFill>
                  <a:srgbClr val="FF0000"/>
                </a:solidFill>
              </a:rPr>
              <a:t>s/(r-</a:t>
            </a:r>
            <a:r>
              <a:rPr lang="en-US" sz="2200" dirty="0" err="1" smtClean="0">
                <a:solidFill>
                  <a:srgbClr val="FF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r>
              <a:rPr lang="en-US" sz="22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294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2" y="3837090"/>
            <a:ext cx="4431850" cy="2659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8960" y="3573607"/>
            <a:ext cx="5038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 Setting: TTL = 64, </a:t>
            </a:r>
            <a:r>
              <a:rPr lang="el-GR" sz="1400" dirty="0" smtClean="0"/>
              <a:t>α</a:t>
            </a:r>
            <a:r>
              <a:rPr lang="en-US" sz="1400" dirty="0" smtClean="0"/>
              <a:t> = </a:t>
            </a:r>
            <a:r>
              <a:rPr lang="en-US" sz="1400" dirty="0" smtClean="0"/>
              <a:t>1/32 (no PFC deadlock when r &lt; 1.3Gbps).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8506" y="4189351"/>
            <a:ext cx="539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Measured time is closed to the lower-bound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As the input rate increases</a:t>
            </a:r>
            <a:r>
              <a:rPr lang="en-US" sz="2000" dirty="0"/>
              <a:t>, Measured time </a:t>
            </a:r>
            <a:r>
              <a:rPr lang="en-US" sz="2000" dirty="0" smtClean="0"/>
              <a:t>becomes closer to the upper-bound.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3" y="890508"/>
            <a:ext cx="4432532" cy="26595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0060" y="3567503"/>
            <a:ext cx="509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 Setting: TTL = 64, </a:t>
            </a:r>
            <a:r>
              <a:rPr lang="el-GR" sz="1400" dirty="0" smtClean="0"/>
              <a:t>α</a:t>
            </a:r>
            <a:r>
              <a:rPr lang="en-US" sz="1400" dirty="0" smtClean="0"/>
              <a:t> = </a:t>
            </a:r>
            <a:r>
              <a:rPr lang="en-US" sz="1400" dirty="0"/>
              <a:t>1/64 (no PFC deadlock when r &lt; 1.3Gbps)..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26" y="890917"/>
            <a:ext cx="4431850" cy="26591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5953" y="244177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time to create PFC deadlock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8960" y="6496200"/>
            <a:ext cx="512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 Setting: TTL = </a:t>
            </a:r>
            <a:r>
              <a:rPr lang="en-US" sz="1400" dirty="0" smtClean="0"/>
              <a:t>128</a:t>
            </a:r>
            <a:r>
              <a:rPr lang="en-US" sz="1400" dirty="0" smtClean="0"/>
              <a:t>, </a:t>
            </a:r>
            <a:r>
              <a:rPr lang="el-GR" sz="1400" dirty="0" smtClean="0"/>
              <a:t>α</a:t>
            </a:r>
            <a:r>
              <a:rPr lang="en-US" sz="1400" dirty="0" smtClean="0"/>
              <a:t> = </a:t>
            </a:r>
            <a:r>
              <a:rPr lang="en-US" sz="1400" dirty="0" smtClean="0"/>
              <a:t>1/32 (no PFC deadlock when r &lt; 1.3Gbps).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74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30593" y="1758123"/>
            <a:ext cx="8530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Drain rate </a:t>
            </a:r>
            <a:r>
              <a:rPr lang="en-US" sz="2400" dirty="0" err="1"/>
              <a:t>r</a:t>
            </a:r>
            <a:r>
              <a:rPr lang="en-US" sz="2400" baseline="-25000" dirty="0" err="1"/>
              <a:t>d</a:t>
            </a:r>
            <a:r>
              <a:rPr lang="en-US" sz="2400" baseline="-250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affected by two factors: </a:t>
            </a:r>
            <a:r>
              <a:rPr lang="en-US" sz="2400" dirty="0">
                <a:solidFill>
                  <a:srgbClr val="FF0000"/>
                </a:solidFill>
              </a:rPr>
              <a:t>queuing delay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PFC </a:t>
            </a:r>
            <a:r>
              <a:rPr lang="en-US" sz="2400" dirty="0" smtClean="0">
                <a:solidFill>
                  <a:srgbClr val="FF0000"/>
                </a:solidFill>
              </a:rPr>
              <a:t>pause</a:t>
            </a:r>
            <a:r>
              <a:rPr lang="en-US" sz="2400" dirty="0" smtClean="0"/>
              <a:t>.  Input rate r is affected by </a:t>
            </a:r>
            <a:r>
              <a:rPr lang="en-US" sz="2400" dirty="0" smtClean="0">
                <a:solidFill>
                  <a:srgbClr val="FF0000"/>
                </a:solidFill>
              </a:rPr>
              <a:t>PFC pause</a:t>
            </a:r>
            <a:r>
              <a:rPr lang="en-US" sz="24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As shown in the figures, the impact of drain rate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can be simply ignored. It implies: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PFC pause has larger impact on the drain rate than input rate.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Queuing delay has significant impact on drain rate.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953" y="244177"/>
            <a:ext cx="110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time to create PFC deadlock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27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77977" y="6257971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of PFC deadlock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1950"/>
              </p:ext>
            </p:extLst>
          </p:nvPr>
        </p:nvGraphicFramePr>
        <p:xfrm>
          <a:off x="1755505" y="1815394"/>
          <a:ext cx="74258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44"/>
                <a:gridCol w="1386905"/>
                <a:gridCol w="1386905"/>
                <a:gridCol w="1543247"/>
                <a:gridCol w="1969577"/>
              </a:tblGrid>
              <a:tr h="56040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Size of sender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buffer (burst size)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228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</a:t>
                      </a:r>
                      <a:r>
                        <a:rPr lang="en-US" sz="1800" baseline="-25000" dirty="0" err="1" smtClean="0"/>
                        <a:t>PFC</a:t>
                      </a:r>
                      <a:endParaRPr lang="en-US" sz="18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6232" y="1162131"/>
            <a:ext cx="742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Five important factors</a:t>
            </a:r>
            <a:r>
              <a:rPr lang="en-US" sz="2000" b="1" dirty="0" smtClean="0"/>
              <a:t>:</a:t>
            </a:r>
            <a:endParaRPr lang="en-US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57646" y="2755711"/>
            <a:ext cx="742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</a:t>
            </a:r>
            <a:r>
              <a:rPr lang="en-US" sz="1600" dirty="0" smtClean="0">
                <a:solidFill>
                  <a:srgbClr val="FF0000"/>
                </a:solidFill>
              </a:rPr>
              <a:t>size of sender buffer:</a:t>
            </a:r>
            <a:r>
              <a:rPr lang="en-US" sz="1600" dirty="0" smtClean="0"/>
              <a:t> the bytes of packets </a:t>
            </a:r>
            <a:r>
              <a:rPr lang="en-US" sz="1600" dirty="0" smtClean="0"/>
              <a:t>a sender </a:t>
            </a:r>
            <a:r>
              <a:rPr lang="en-US" sz="1600" dirty="0" smtClean="0"/>
              <a:t>can send to the receiver without </a:t>
            </a:r>
            <a:r>
              <a:rPr lang="en-US" sz="1600" dirty="0" smtClean="0"/>
              <a:t>receiving </a:t>
            </a:r>
            <a:r>
              <a:rPr lang="en-US" sz="1600" dirty="0" smtClean="0"/>
              <a:t>any responses (e.g., the bytes of messages an RDMA sender can send to the receiver without receiving any ACKs).</a:t>
            </a:r>
            <a:endParaRPr lang="en-US" sz="11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7719" y="3974034"/>
            <a:ext cx="84376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When there is a loop in the network, whether a PFC deadlock will occur is determined by all these five factors.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When the deadlock condition is met, the time to create a PFC deadlock is determined by the first four factors.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07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18222" y="1869253"/>
            <a:ext cx="935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Study of the necessary condition to create PFC 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93080"/>
              </p:ext>
            </p:extLst>
          </p:nvPr>
        </p:nvGraphicFramePr>
        <p:xfrm>
          <a:off x="1557352" y="1607985"/>
          <a:ext cx="7736358" cy="73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32839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290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6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∞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∞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0433" y="244177"/>
            <a:ext cx="110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Study of the necessary condition to create PFC deadlock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030" y="1099252"/>
            <a:ext cx="752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Part A: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18887"/>
              </p:ext>
            </p:extLst>
          </p:nvPr>
        </p:nvGraphicFramePr>
        <p:xfrm>
          <a:off x="1557352" y="3655011"/>
          <a:ext cx="773635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32660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32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6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6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∞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88030" y="3160486"/>
            <a:ext cx="752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Part B: study the impact of PFC threshold.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5248"/>
              </p:ext>
            </p:extLst>
          </p:nvPr>
        </p:nvGraphicFramePr>
        <p:xfrm>
          <a:off x="1557352" y="5610605"/>
          <a:ext cx="7736358" cy="69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3616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96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6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∞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600" b="0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88030" y="5035740"/>
            <a:ext cx="752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Part </a:t>
            </a:r>
            <a:r>
              <a:rPr lang="en-US" sz="2000" b="1" dirty="0"/>
              <a:t>C: study the impact of </a:t>
            </a:r>
            <a:r>
              <a:rPr lang="en-US" sz="2000" b="1" dirty="0" smtClean="0"/>
              <a:t>size of sender buffer.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557352" y="2381987"/>
            <a:ext cx="7522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Modeling and experiments. </a:t>
            </a:r>
            <a:r>
              <a:rPr lang="en-US" sz="2000" dirty="0" smtClean="0">
                <a:solidFill>
                  <a:srgbClr val="FF0000"/>
                </a:solidFill>
              </a:rPr>
              <a:t>Already discussed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5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Basic model </a:t>
            </a:r>
            <a:endParaRPr lang="en-US" sz="3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64859"/>
              </p:ext>
            </p:extLst>
          </p:nvPr>
        </p:nvGraphicFramePr>
        <p:xfrm>
          <a:off x="3573807" y="1608356"/>
          <a:ext cx="7736358" cy="110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6742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29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sz="2000" b="0" baseline="-25000" dirty="0" err="1" smtClean="0">
                          <a:solidFill>
                            <a:srgbClr val="FF0000"/>
                          </a:solidFill>
                        </a:rPr>
                        <a:t>ttl</a:t>
                      </a:r>
                      <a:endParaRPr lang="en-US" sz="20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∞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13319" y="4112511"/>
                <a:ext cx="1148135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19" y="4112511"/>
                <a:ext cx="1148135" cy="7205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3319" y="5629061"/>
                <a:ext cx="1874872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19" y="5629061"/>
                <a:ext cx="1874872" cy="657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160885" y="3440847"/>
            <a:ext cx="7521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1</a:t>
            </a:r>
            <a:r>
              <a:rPr lang="en-US" sz="2000" dirty="0" smtClean="0"/>
              <a:t>: packets are dropped at the congestion hop (hop 1).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160885" y="5048787"/>
            <a:ext cx="80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2</a:t>
            </a:r>
            <a:r>
              <a:rPr lang="en-US" sz="2000" dirty="0" smtClean="0"/>
              <a:t>: packets are dropped at some uncongested hop (hop k).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487743" y="2904960"/>
            <a:ext cx="7521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Lower-bound rate </a:t>
            </a:r>
            <a:r>
              <a:rPr lang="en-US" sz="2200" dirty="0" smtClean="0"/>
              <a:t>for queue to build up: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44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60448" y="3827077"/>
            <a:ext cx="2281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</a:t>
            </a:r>
            <a:r>
              <a:rPr lang="en-US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UDP </a:t>
            </a:r>
            <a:r>
              <a:rPr lang="en-US" dirty="0" smtClean="0">
                <a:solidFill>
                  <a:srgbClr val="FF0000"/>
                </a:solidFill>
              </a:rPr>
              <a:t>traffic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75266" y="3597333"/>
            <a:ext cx="349538" cy="34761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429" y="5387447"/>
            <a:ext cx="382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PFC threshold </a:t>
            </a:r>
            <a:r>
              <a:rPr lang="en-US" dirty="0">
                <a:solidFill>
                  <a:srgbClr val="7030A0"/>
                </a:solidFill>
              </a:rPr>
              <a:t>= ∞, </a:t>
            </a:r>
            <a:r>
              <a:rPr lang="en-US" dirty="0" smtClean="0">
                <a:solidFill>
                  <a:srgbClr val="7030A0"/>
                </a:solidFill>
              </a:rPr>
              <a:t> Sender buffer = </a:t>
            </a:r>
            <a:r>
              <a:rPr lang="en-US" dirty="0">
                <a:solidFill>
                  <a:srgbClr val="7030A0"/>
                </a:solidFill>
              </a:rPr>
              <a:t>∞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</a:t>
            </a:r>
            <a:r>
              <a:rPr lang="en-US" altLang="zh-CN" sz="3600" dirty="0" smtClean="0"/>
              <a:t>erification of basic model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937709" y="5800658"/>
            <a:ext cx="1031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altLang="zh-CN" sz="2400" dirty="0" smtClean="0"/>
              <a:t>basic model provides a good lower-bound rate above which queue will build up.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89641"/>
            <a:ext cx="6096000" cy="365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38" y="1156001"/>
            <a:ext cx="8665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Measurement of the minimum input rate </a:t>
            </a:r>
            <a:r>
              <a:rPr lang="en-US" sz="2200" dirty="0" smtClean="0"/>
              <a:t>r at </a:t>
            </a:r>
            <a:r>
              <a:rPr lang="en-US" sz="2200" dirty="0" smtClean="0"/>
              <a:t>which queue will build up: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88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24250"/>
              </p:ext>
            </p:extLst>
          </p:nvPr>
        </p:nvGraphicFramePr>
        <p:xfrm>
          <a:off x="2245842" y="2188895"/>
          <a:ext cx="7736358" cy="110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9"/>
                <a:gridCol w="1476998"/>
                <a:gridCol w="1476998"/>
                <a:gridCol w="1643495"/>
                <a:gridCol w="1925618"/>
              </a:tblGrid>
              <a:tr h="67422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TTL value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hop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input rate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PFC threshold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Size of sender buffer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29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2000" b="0" baseline="-250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0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2789" y="244177"/>
            <a:ext cx="84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the impact of PFC threshold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88030" y="1508042"/>
            <a:ext cx="7522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Part B: study the impact of PFC threshold.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9835" y="3633041"/>
            <a:ext cx="8642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Experiment-A: </a:t>
            </a:r>
            <a:r>
              <a:rPr lang="en-US" sz="2000" dirty="0" smtClean="0"/>
              <a:t>given fixed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ttl</a:t>
            </a:r>
            <a:r>
              <a:rPr lang="en-US" sz="2000" dirty="0" smtClean="0"/>
              <a:t>, n, we measure the minimum rate </a:t>
            </a:r>
            <a:r>
              <a:rPr lang="en-US" sz="2000" dirty="0" err="1" smtClean="0">
                <a:solidFill>
                  <a:srgbClr val="FF0000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sz="2000" dirty="0" smtClean="0"/>
              <a:t> that can create PFC deadlock under different PFC threshold </a:t>
            </a:r>
            <a:r>
              <a:rPr lang="en-US" sz="2000" dirty="0" err="1" smtClean="0">
                <a:solidFill>
                  <a:srgbClr val="FF00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PFC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Experiment-B: </a:t>
            </a:r>
            <a:r>
              <a:rPr lang="en-US" sz="2000" dirty="0"/>
              <a:t>given fixed PFC </a:t>
            </a:r>
            <a:r>
              <a:rPr lang="en-US" sz="2000" dirty="0" smtClean="0"/>
              <a:t>threshold </a:t>
            </a:r>
            <a:r>
              <a:rPr lang="en-US" sz="2000" dirty="0" err="1"/>
              <a:t>t</a:t>
            </a:r>
            <a:r>
              <a:rPr lang="en-US" sz="2000" baseline="-25000" dirty="0" err="1"/>
              <a:t>PFC</a:t>
            </a:r>
            <a:r>
              <a:rPr lang="en-US" sz="2000" baseline="-25000" dirty="0"/>
              <a:t> </a:t>
            </a:r>
            <a:r>
              <a:rPr lang="en-US" sz="2000" dirty="0" smtClean="0"/>
              <a:t>and n, we measure </a:t>
            </a:r>
            <a:r>
              <a:rPr lang="en-US" sz="2000" dirty="0"/>
              <a:t>the minimum rate </a:t>
            </a:r>
            <a:r>
              <a:rPr lang="en-US" sz="2000" dirty="0" err="1">
                <a:solidFill>
                  <a:srgbClr val="FF0000"/>
                </a:solidFill>
              </a:rPr>
              <a:t>r</a:t>
            </a:r>
            <a:r>
              <a:rPr lang="en-US" sz="2000" baseline="-25000" dirty="0" err="1">
                <a:solidFill>
                  <a:srgbClr val="FF0000"/>
                </a:solidFill>
              </a:rPr>
              <a:t>min</a:t>
            </a:r>
            <a:r>
              <a:rPr lang="en-US" sz="2000" baseline="-25000" dirty="0"/>
              <a:t> </a:t>
            </a:r>
            <a:r>
              <a:rPr lang="en-US" sz="2000" dirty="0" smtClean="0"/>
              <a:t>that </a:t>
            </a:r>
            <a:r>
              <a:rPr lang="en-US" sz="2000" dirty="0"/>
              <a:t>can create PFC deadlock under different </a:t>
            </a:r>
            <a:r>
              <a:rPr lang="en-US" sz="2000" dirty="0" smtClean="0"/>
              <a:t>TTL value </a:t>
            </a:r>
            <a:r>
              <a:rPr lang="en-US" sz="2000" dirty="0" err="1">
                <a:solidFill>
                  <a:srgbClr val="FF0000"/>
                </a:solidFill>
              </a:rPr>
              <a:t>k</a:t>
            </a:r>
            <a:r>
              <a:rPr lang="en-US" sz="2000" baseline="-25000" dirty="0" err="1">
                <a:solidFill>
                  <a:srgbClr val="FF0000"/>
                </a:solidFill>
              </a:rPr>
              <a:t>ttl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purpose of experiment-B is to study whether the basic model can still provide a good lower-bound rate when PFC threshold is considered.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64072" y="3836753"/>
            <a:ext cx="262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Inject Lossless </a:t>
            </a:r>
            <a:r>
              <a:rPr lang="en-US" dirty="0">
                <a:solidFill>
                  <a:srgbClr val="FF0000"/>
                </a:solidFill>
              </a:rPr>
              <a:t>UDP traffic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1791" y="5421721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Sender buffer = </a:t>
            </a:r>
            <a:r>
              <a:rPr lang="en-US" dirty="0">
                <a:solidFill>
                  <a:srgbClr val="7030A0"/>
                </a:solidFill>
              </a:rPr>
              <a:t>∞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325" y="244177"/>
            <a:ext cx="1133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Study the impact of PFC threshold: experiment setting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6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1172</Words>
  <Application>Microsoft Office PowerPoint</Application>
  <PresentationFormat>Widescreen</PresentationFormat>
  <Paragraphs>239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935</cp:revision>
  <dcterms:created xsi:type="dcterms:W3CDTF">2014-12-15T04:35:59Z</dcterms:created>
  <dcterms:modified xsi:type="dcterms:W3CDTF">2015-11-10T03:55:23Z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