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46" r:id="rId5"/>
    <p:sldId id="373" r:id="rId6"/>
    <p:sldId id="364" r:id="rId7"/>
    <p:sldId id="365" r:id="rId8"/>
    <p:sldId id="362" r:id="rId9"/>
    <p:sldId id="353" r:id="rId10"/>
    <p:sldId id="375" r:id="rId11"/>
    <p:sldId id="363" r:id="rId12"/>
    <p:sldId id="371" r:id="rId13"/>
    <p:sldId id="376" r:id="rId14"/>
    <p:sldId id="374" r:id="rId15"/>
    <p:sldId id="348" r:id="rId16"/>
    <p:sldId id="3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92" autoAdjust="0"/>
    <p:restoredTop sz="98516" autoAdjust="0"/>
  </p:normalViewPr>
  <p:slideViewPr>
    <p:cSldViewPr snapToGrid="0">
      <p:cViewPr varScale="1">
        <p:scale>
          <a:sx n="108" d="100"/>
          <a:sy n="108" d="100"/>
        </p:scale>
        <p:origin x="594"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9354A2-2FE4-2846-B328-B3CA5FA995B2}" type="datetimeFigureOut">
              <a:rPr lang="en-US" smtClean="0"/>
              <a:t>11/24/2015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24BC6-FE66-EF4F-B1EE-79E822A21C83}" type="slidenum">
              <a:rPr lang="en-US" smtClean="0"/>
              <a:t>‹#›</a:t>
            </a:fld>
            <a:endParaRPr lang="en-US"/>
          </a:p>
        </p:txBody>
      </p:sp>
    </p:spTree>
    <p:extLst>
      <p:ext uri="{BB962C8B-B14F-4D97-AF65-F5344CB8AC3E}">
        <p14:creationId xmlns:p14="http://schemas.microsoft.com/office/powerpoint/2010/main" val="15939078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a:t>
            </a:fld>
            <a:endParaRPr lang="en-US"/>
          </a:p>
        </p:txBody>
      </p:sp>
    </p:spTree>
    <p:extLst>
      <p:ext uri="{BB962C8B-B14F-4D97-AF65-F5344CB8AC3E}">
        <p14:creationId xmlns:p14="http://schemas.microsoft.com/office/powerpoint/2010/main" val="3103239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10</a:t>
            </a:fld>
            <a:endParaRPr lang="en-US"/>
          </a:p>
        </p:txBody>
      </p:sp>
    </p:spTree>
    <p:extLst>
      <p:ext uri="{BB962C8B-B14F-4D97-AF65-F5344CB8AC3E}">
        <p14:creationId xmlns:p14="http://schemas.microsoft.com/office/powerpoint/2010/main" val="1228771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11</a:t>
            </a:fld>
            <a:endParaRPr lang="en-US"/>
          </a:p>
        </p:txBody>
      </p:sp>
    </p:spTree>
    <p:extLst>
      <p:ext uri="{BB962C8B-B14F-4D97-AF65-F5344CB8AC3E}">
        <p14:creationId xmlns:p14="http://schemas.microsoft.com/office/powerpoint/2010/main" val="3066765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12</a:t>
            </a:fld>
            <a:endParaRPr lang="en-US"/>
          </a:p>
        </p:txBody>
      </p:sp>
    </p:spTree>
    <p:extLst>
      <p:ext uri="{BB962C8B-B14F-4D97-AF65-F5344CB8AC3E}">
        <p14:creationId xmlns:p14="http://schemas.microsoft.com/office/powerpoint/2010/main" val="7510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13</a:t>
            </a:fld>
            <a:endParaRPr lang="en-US"/>
          </a:p>
        </p:txBody>
      </p:sp>
    </p:spTree>
    <p:extLst>
      <p:ext uri="{BB962C8B-B14F-4D97-AF65-F5344CB8AC3E}">
        <p14:creationId xmlns:p14="http://schemas.microsoft.com/office/powerpoint/2010/main" val="11407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2</a:t>
            </a:fld>
            <a:endParaRPr lang="en-US"/>
          </a:p>
        </p:txBody>
      </p:sp>
    </p:spTree>
    <p:extLst>
      <p:ext uri="{BB962C8B-B14F-4D97-AF65-F5344CB8AC3E}">
        <p14:creationId xmlns:p14="http://schemas.microsoft.com/office/powerpoint/2010/main" val="944556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3</a:t>
            </a:fld>
            <a:endParaRPr lang="en-US"/>
          </a:p>
        </p:txBody>
      </p:sp>
    </p:spTree>
    <p:extLst>
      <p:ext uri="{BB962C8B-B14F-4D97-AF65-F5344CB8AC3E}">
        <p14:creationId xmlns:p14="http://schemas.microsoft.com/office/powerpoint/2010/main" val="339780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4</a:t>
            </a:fld>
            <a:endParaRPr lang="en-US"/>
          </a:p>
        </p:txBody>
      </p:sp>
    </p:spTree>
    <p:extLst>
      <p:ext uri="{BB962C8B-B14F-4D97-AF65-F5344CB8AC3E}">
        <p14:creationId xmlns:p14="http://schemas.microsoft.com/office/powerpoint/2010/main" val="157638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5</a:t>
            </a:fld>
            <a:endParaRPr lang="en-US"/>
          </a:p>
        </p:txBody>
      </p:sp>
    </p:spTree>
    <p:extLst>
      <p:ext uri="{BB962C8B-B14F-4D97-AF65-F5344CB8AC3E}">
        <p14:creationId xmlns:p14="http://schemas.microsoft.com/office/powerpoint/2010/main" val="1562307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6</a:t>
            </a:fld>
            <a:endParaRPr lang="en-US"/>
          </a:p>
        </p:txBody>
      </p:sp>
    </p:spTree>
    <p:extLst>
      <p:ext uri="{BB962C8B-B14F-4D97-AF65-F5344CB8AC3E}">
        <p14:creationId xmlns:p14="http://schemas.microsoft.com/office/powerpoint/2010/main" val="373700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7</a:t>
            </a:fld>
            <a:endParaRPr lang="en-US"/>
          </a:p>
        </p:txBody>
      </p:sp>
    </p:spTree>
    <p:extLst>
      <p:ext uri="{BB962C8B-B14F-4D97-AF65-F5344CB8AC3E}">
        <p14:creationId xmlns:p14="http://schemas.microsoft.com/office/powerpoint/2010/main" val="9760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8</a:t>
            </a:fld>
            <a:endParaRPr lang="en-US"/>
          </a:p>
        </p:txBody>
      </p:sp>
    </p:spTree>
    <p:extLst>
      <p:ext uri="{BB962C8B-B14F-4D97-AF65-F5344CB8AC3E}">
        <p14:creationId xmlns:p14="http://schemas.microsoft.com/office/powerpoint/2010/main" val="422059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9</a:t>
            </a:fld>
            <a:endParaRPr lang="en-US"/>
          </a:p>
        </p:txBody>
      </p:sp>
    </p:spTree>
    <p:extLst>
      <p:ext uri="{BB962C8B-B14F-4D97-AF65-F5344CB8AC3E}">
        <p14:creationId xmlns:p14="http://schemas.microsoft.com/office/powerpoint/2010/main" val="135838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E2FA46-F309-4799-A038-BDBE7077F997}" type="datetime1">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405819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53037-E1D0-41FC-85DF-8B5B890AC3DE}" type="datetime1">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4187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0C0B5-922F-4D04-9A3A-63776A7A611C}" type="datetime1">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93234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70E37-C29E-44CF-A7D1-66FBC1109D9E}" type="datetime1">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7648372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F3D7C-DBD6-47F9-86DB-DFD3826B9C91}" type="datetime1">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421386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B36642-7D84-4D8D-8935-844FAA73FEE0}" type="datetime1">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268431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C12570-9C6E-4CDF-BFED-A9932CDE5D11}" type="datetime1">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264509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0D31D-9EA7-4A02-99B4-299F3A18B7B0}" type="datetime1">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81974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5A2F1-2D91-46C2-A510-AAA1C99A37DA}" type="datetime1">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69074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70BAF-224E-440C-9F35-AD980EDFAD0C}" type="datetime1">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224292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B22EB-D020-4176-BB0A-BFFEAFA152A8}" type="datetime1">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86186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54B6D-00CE-4679-B730-0EB16C2F7CBD}" type="datetime1">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D15FD-5502-44F2-BF97-F011E20B0FE4}" type="slidenum">
              <a:rPr lang="en-US" smtClean="0"/>
              <a:t>‹#›</a:t>
            </a:fld>
            <a:endParaRPr lang="en-US"/>
          </a:p>
        </p:txBody>
      </p:sp>
    </p:spTree>
    <p:extLst>
      <p:ext uri="{BB962C8B-B14F-4D97-AF65-F5344CB8AC3E}">
        <p14:creationId xmlns:p14="http://schemas.microsoft.com/office/powerpoint/2010/main" val="294394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altLang="zh-CN" sz="3600" dirty="0" smtClean="0"/>
              <a:t>Outline</a:t>
            </a:r>
            <a:endParaRPr lang="en-US" sz="3600" dirty="0"/>
          </a:p>
        </p:txBody>
      </p:sp>
      <p:sp>
        <p:nvSpPr>
          <p:cNvPr id="19" name="TextBox 18"/>
          <p:cNvSpPr txBox="1"/>
          <p:nvPr/>
        </p:nvSpPr>
        <p:spPr>
          <a:xfrm>
            <a:off x="2603143" y="1736942"/>
            <a:ext cx="6985714" cy="2923877"/>
          </a:xfrm>
          <a:prstGeom prst="rect">
            <a:avLst/>
          </a:prstGeom>
          <a:noFill/>
        </p:spPr>
        <p:txBody>
          <a:bodyPr wrap="square" rtlCol="0">
            <a:spAutoFit/>
          </a:bodyPr>
          <a:lstStyle/>
          <a:p>
            <a:pPr marL="342900" indent="-342900">
              <a:buFont typeface="Arial" panose="020B0604020202020204" pitchFamily="34" charset="0"/>
              <a:buChar char="•"/>
            </a:pPr>
            <a:r>
              <a:rPr lang="en-US" sz="2800" dirty="0"/>
              <a:t>Routing induced </a:t>
            </a:r>
            <a:r>
              <a:rPr lang="en-US" sz="2800" dirty="0" smtClean="0"/>
              <a:t>deadlock and solution</a:t>
            </a:r>
          </a:p>
          <a:p>
            <a:pPr marL="971550" lvl="1" indent="-514350">
              <a:buFont typeface="+mj-lt"/>
              <a:buAutoNum type="alphaLcParenR"/>
            </a:pPr>
            <a:r>
              <a:rPr lang="en-US" sz="2400" dirty="0" smtClean="0"/>
              <a:t>The routing </a:t>
            </a:r>
            <a:r>
              <a:rPr lang="en-US" sz="2400" dirty="0" smtClean="0"/>
              <a:t>configuration is </a:t>
            </a:r>
            <a:r>
              <a:rPr lang="en-US" sz="2400" dirty="0" smtClean="0"/>
              <a:t>not deadlock-free.</a:t>
            </a:r>
          </a:p>
          <a:p>
            <a:pPr marL="971550" lvl="1" indent="-514350">
              <a:buFont typeface="+mj-lt"/>
              <a:buAutoNum type="alphaLcParenR"/>
            </a:pPr>
            <a:r>
              <a:rPr lang="en-US" sz="2400" dirty="0" smtClean="0"/>
              <a:t>Network reconfiguration and network failure.</a:t>
            </a:r>
            <a:endParaRPr lang="en-US" sz="2400" dirty="0"/>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2800" dirty="0" smtClean="0"/>
              <a:t>Resource induced Deadlock and solution</a:t>
            </a:r>
          </a:p>
          <a:p>
            <a:pPr marL="914400" lvl="1" indent="-457200">
              <a:buFont typeface="+mj-lt"/>
              <a:buAutoNum type="alphaLcParenR"/>
            </a:pPr>
            <a:r>
              <a:rPr lang="en-US" sz="2400" dirty="0" smtClean="0"/>
              <a:t>Buffer circular </a:t>
            </a:r>
            <a:r>
              <a:rPr lang="en-US" sz="2400" dirty="0"/>
              <a:t>dependence </a:t>
            </a:r>
            <a:endParaRPr lang="en-US" sz="2400" dirty="0" smtClean="0"/>
          </a:p>
          <a:p>
            <a:pPr marL="914400" lvl="1" indent="-457200">
              <a:buFont typeface="+mj-lt"/>
              <a:buAutoNum type="alphaLcParenR"/>
            </a:pPr>
            <a:r>
              <a:rPr lang="en-US" sz="2400" dirty="0" smtClean="0"/>
              <a:t>Priority </a:t>
            </a:r>
            <a:r>
              <a:rPr lang="en-US" sz="2400" dirty="0"/>
              <a:t>blocking (improperly called deadlocks</a:t>
            </a:r>
            <a:r>
              <a:rPr lang="en-US" sz="2400" dirty="0" smtClean="0"/>
              <a:t>)</a:t>
            </a:r>
            <a:endParaRPr lang="en-US" sz="2400" dirty="0"/>
          </a:p>
        </p:txBody>
      </p:sp>
    </p:spTree>
    <p:extLst>
      <p:ext uri="{BB962C8B-B14F-4D97-AF65-F5344CB8AC3E}">
        <p14:creationId xmlns:p14="http://schemas.microsoft.com/office/powerpoint/2010/main" val="378480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10</a:t>
            </a:fld>
            <a:endParaRPr lang="en-US" dirty="0"/>
          </a:p>
        </p:txBody>
      </p:sp>
      <p:sp>
        <p:nvSpPr>
          <p:cNvPr id="159" name="TextBox 158"/>
          <p:cNvSpPr txBox="1"/>
          <p:nvPr/>
        </p:nvSpPr>
        <p:spPr>
          <a:xfrm>
            <a:off x="1318723" y="244177"/>
            <a:ext cx="9554554" cy="646331"/>
          </a:xfrm>
          <a:prstGeom prst="rect">
            <a:avLst/>
          </a:prstGeom>
          <a:noFill/>
        </p:spPr>
        <p:txBody>
          <a:bodyPr wrap="square" rtlCol="0">
            <a:spAutoFit/>
          </a:bodyPr>
          <a:lstStyle/>
          <a:p>
            <a:pPr algn="ctr"/>
            <a:r>
              <a:rPr lang="en-US" sz="3600" dirty="0" smtClean="0"/>
              <a:t>Routing induced Deadlocks in RDMA data centers</a:t>
            </a:r>
            <a:endParaRPr lang="en-US" sz="3600" dirty="0"/>
          </a:p>
        </p:txBody>
      </p:sp>
      <p:sp>
        <p:nvSpPr>
          <p:cNvPr id="19" name="TextBox 18"/>
          <p:cNvSpPr txBox="1"/>
          <p:nvPr/>
        </p:nvSpPr>
        <p:spPr>
          <a:xfrm>
            <a:off x="1935333" y="991498"/>
            <a:ext cx="7794594" cy="606319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Goals of deadlock detection and recovery: </a:t>
            </a:r>
            <a:endParaRPr lang="en-US" sz="2400" dirty="0" smtClean="0"/>
          </a:p>
          <a:p>
            <a:pPr marL="800100" lvl="1" indent="-342900">
              <a:buFont typeface="Wingdings" panose="05000000000000000000" pitchFamily="2" charset="2"/>
              <a:buChar char="Ø"/>
            </a:pPr>
            <a:r>
              <a:rPr lang="en-US" sz="2000" b="1" dirty="0" smtClean="0"/>
              <a:t>Fast reaction</a:t>
            </a:r>
            <a:r>
              <a:rPr lang="en-US" sz="2000" dirty="0" smtClean="0"/>
              <a:t>: a distributed solution without coordination between switches;</a:t>
            </a:r>
          </a:p>
          <a:p>
            <a:pPr marL="800100" lvl="1" indent="-342900">
              <a:buFont typeface="Wingdings" panose="05000000000000000000" pitchFamily="2" charset="2"/>
              <a:buChar char="Ø"/>
            </a:pPr>
            <a:r>
              <a:rPr lang="en-US" sz="2000" b="1" dirty="0" smtClean="0"/>
              <a:t>Directly supported by commodity switches</a:t>
            </a:r>
            <a:r>
              <a:rPr lang="en-US" sz="2000" dirty="0" smtClean="0"/>
              <a:t>;</a:t>
            </a:r>
          </a:p>
          <a:p>
            <a:pPr marL="800100" lvl="1" indent="-342900">
              <a:buFont typeface="Wingdings" panose="05000000000000000000" pitchFamily="2" charset="2"/>
              <a:buChar char="Ø"/>
            </a:pPr>
            <a:r>
              <a:rPr lang="en-US" sz="2000" b="1" dirty="0" smtClean="0"/>
              <a:t>Minimize the number of false detections</a:t>
            </a:r>
            <a:r>
              <a:rPr lang="en-US" sz="2000" dirty="0" smtClean="0"/>
              <a:t>; </a:t>
            </a:r>
            <a:r>
              <a:rPr lang="en-US" sz="2000" dirty="0" smtClean="0"/>
              <a:t> </a:t>
            </a:r>
            <a:endParaRPr lang="en-US" sz="2000" dirty="0" smtClean="0"/>
          </a:p>
          <a:p>
            <a:pPr marL="800100" lvl="1" indent="-342900">
              <a:buFont typeface="Wingdings" panose="05000000000000000000" pitchFamily="2" charset="2"/>
              <a:buChar char="Ø"/>
            </a:pPr>
            <a:endParaRPr lang="en-US" sz="2000" dirty="0" smtClean="0"/>
          </a:p>
          <a:p>
            <a:pPr marL="342900" indent="-342900">
              <a:buFont typeface="Arial" panose="020B0604020202020204" pitchFamily="34" charset="0"/>
              <a:buChar char="•"/>
            </a:pPr>
            <a:r>
              <a:rPr lang="en-US" sz="2400" dirty="0" smtClean="0"/>
              <a:t>Preliminary idea: TTL based detection</a:t>
            </a:r>
          </a:p>
          <a:p>
            <a:pPr marL="800100" lvl="1" indent="-342900">
              <a:buFont typeface="Wingdings" panose="05000000000000000000" pitchFamily="2" charset="2"/>
              <a:buChar char="Ø"/>
            </a:pPr>
            <a:r>
              <a:rPr lang="en-US" sz="2000" b="1" dirty="0" smtClean="0"/>
              <a:t>Observation</a:t>
            </a:r>
            <a:r>
              <a:rPr lang="en-US" sz="2000" dirty="0" smtClean="0"/>
              <a:t>: In a regular Clos network, for any given switch, the TTL value of all incoming or outgoing </a:t>
            </a:r>
            <a:r>
              <a:rPr lang="en-US" sz="2000" dirty="0" err="1" smtClean="0"/>
              <a:t>pkts</a:t>
            </a:r>
            <a:r>
              <a:rPr lang="en-US" sz="2000" dirty="0" smtClean="0"/>
              <a:t> should be some fixed values when all flows are routed over shortest paths;</a:t>
            </a:r>
          </a:p>
          <a:p>
            <a:pPr marL="800100" lvl="1" indent="-342900">
              <a:buFont typeface="Wingdings" panose="05000000000000000000" pitchFamily="2" charset="2"/>
              <a:buChar char="Ø"/>
            </a:pPr>
            <a:r>
              <a:rPr lang="en-US" sz="2000" b="1" dirty="0" smtClean="0"/>
              <a:t>Solution</a:t>
            </a:r>
            <a:r>
              <a:rPr lang="en-US" sz="2000" dirty="0" smtClean="0"/>
              <a:t>: </a:t>
            </a:r>
          </a:p>
          <a:p>
            <a:pPr marL="1371600" lvl="2" indent="-457200">
              <a:buFont typeface="+mj-lt"/>
              <a:buAutoNum type="arabicParenR"/>
            </a:pPr>
            <a:r>
              <a:rPr lang="en-US" sz="2000" dirty="0" smtClean="0"/>
              <a:t>Each switch set some filters to detect the </a:t>
            </a:r>
            <a:r>
              <a:rPr lang="en-US" sz="2000" dirty="0" err="1" smtClean="0"/>
              <a:t>pkts</a:t>
            </a:r>
            <a:r>
              <a:rPr lang="en-US" sz="2000" dirty="0" smtClean="0"/>
              <a:t> with unexpected TTL values. </a:t>
            </a:r>
          </a:p>
          <a:p>
            <a:pPr marL="1371600" lvl="2" indent="-457200">
              <a:buFont typeface="+mj-lt"/>
              <a:buAutoNum type="arabicParenR"/>
            </a:pPr>
            <a:r>
              <a:rPr lang="en-US" sz="2000" dirty="0" smtClean="0"/>
              <a:t>Once detected, the switch periodically reads the number of PFC pause frames received or sent at related queues and estimates an increase rate of PFC pause frames. </a:t>
            </a:r>
          </a:p>
          <a:p>
            <a:pPr marL="1371600" lvl="2" indent="-457200">
              <a:buFont typeface="+mj-lt"/>
              <a:buAutoNum type="arabicParenR"/>
            </a:pPr>
            <a:r>
              <a:rPr lang="en-US" sz="2000" dirty="0" smtClean="0"/>
              <a:t>If the increase rate exceeds a threshold, the switch change the related port(s) to be </a:t>
            </a:r>
            <a:r>
              <a:rPr lang="en-US" sz="2000" dirty="0" err="1" smtClean="0"/>
              <a:t>lossy</a:t>
            </a:r>
            <a:r>
              <a:rPr lang="en-US" sz="2000" dirty="0"/>
              <a:t>.</a:t>
            </a:r>
            <a:endParaRPr lang="en-US" sz="2000" dirty="0" smtClean="0"/>
          </a:p>
          <a:p>
            <a:pPr marL="800100" lvl="1" indent="-342900">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1308647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11</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altLang="zh-CN" sz="3600" dirty="0" smtClean="0"/>
              <a:t>Outline</a:t>
            </a:r>
            <a:endParaRPr lang="en-US" sz="3600" dirty="0"/>
          </a:p>
        </p:txBody>
      </p:sp>
      <p:sp>
        <p:nvSpPr>
          <p:cNvPr id="19" name="TextBox 18"/>
          <p:cNvSpPr txBox="1"/>
          <p:nvPr/>
        </p:nvSpPr>
        <p:spPr>
          <a:xfrm>
            <a:off x="2603143" y="1736942"/>
            <a:ext cx="6985714" cy="2923877"/>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bg1">
                    <a:lumMod val="65000"/>
                  </a:schemeClr>
                </a:solidFill>
              </a:rPr>
              <a:t>Routing induced </a:t>
            </a:r>
            <a:r>
              <a:rPr lang="en-US" sz="2800" dirty="0" smtClean="0">
                <a:solidFill>
                  <a:schemeClr val="bg1">
                    <a:lumMod val="65000"/>
                  </a:schemeClr>
                </a:solidFill>
              </a:rPr>
              <a:t>deadlock and solution</a:t>
            </a:r>
          </a:p>
          <a:p>
            <a:pPr marL="971550" lvl="1" indent="-514350">
              <a:buFont typeface="+mj-lt"/>
              <a:buAutoNum type="alphaLcParenR"/>
            </a:pPr>
            <a:r>
              <a:rPr lang="en-US" sz="2400" dirty="0" smtClean="0">
                <a:solidFill>
                  <a:schemeClr val="bg1">
                    <a:lumMod val="65000"/>
                  </a:schemeClr>
                </a:solidFill>
              </a:rPr>
              <a:t>The routing </a:t>
            </a:r>
            <a:r>
              <a:rPr lang="en-US" sz="2400" dirty="0" smtClean="0">
                <a:solidFill>
                  <a:schemeClr val="bg1">
                    <a:lumMod val="65000"/>
                  </a:schemeClr>
                </a:solidFill>
              </a:rPr>
              <a:t>configuration is </a:t>
            </a:r>
            <a:r>
              <a:rPr lang="en-US" sz="2400" dirty="0" smtClean="0">
                <a:solidFill>
                  <a:schemeClr val="bg1">
                    <a:lumMod val="65000"/>
                  </a:schemeClr>
                </a:solidFill>
              </a:rPr>
              <a:t>not deadlock-free.</a:t>
            </a:r>
          </a:p>
          <a:p>
            <a:pPr marL="971550" lvl="1" indent="-514350">
              <a:buFont typeface="+mj-lt"/>
              <a:buAutoNum type="alphaLcParenR"/>
            </a:pPr>
            <a:r>
              <a:rPr lang="en-US" sz="2400" dirty="0" smtClean="0">
                <a:solidFill>
                  <a:schemeClr val="bg1">
                    <a:lumMod val="65000"/>
                  </a:schemeClr>
                </a:solidFill>
              </a:rPr>
              <a:t>Network reconfiguration and network failure.</a:t>
            </a:r>
            <a:endParaRPr lang="en-US" sz="2400" dirty="0">
              <a:solidFill>
                <a:schemeClr val="bg1">
                  <a:lumMod val="65000"/>
                </a:schemeClr>
              </a:solidFill>
            </a:endParaRP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2800" dirty="0" smtClean="0"/>
              <a:t>Resource induced Deadlock and solution</a:t>
            </a:r>
          </a:p>
          <a:p>
            <a:pPr marL="914400" lvl="1" indent="-457200">
              <a:buFont typeface="+mj-lt"/>
              <a:buAutoNum type="alphaLcParenR"/>
            </a:pPr>
            <a:r>
              <a:rPr lang="en-US" sz="2400" dirty="0" smtClean="0"/>
              <a:t>Buffer circular </a:t>
            </a:r>
            <a:r>
              <a:rPr lang="en-US" sz="2400" dirty="0"/>
              <a:t>dependence </a:t>
            </a:r>
            <a:endParaRPr lang="en-US" sz="2400" dirty="0" smtClean="0"/>
          </a:p>
          <a:p>
            <a:pPr marL="914400" lvl="1" indent="-457200">
              <a:buFont typeface="+mj-lt"/>
              <a:buAutoNum type="alphaLcParenR"/>
            </a:pPr>
            <a:r>
              <a:rPr lang="en-US" sz="2400" dirty="0" smtClean="0"/>
              <a:t>Priority </a:t>
            </a:r>
            <a:r>
              <a:rPr lang="en-US" sz="2400" dirty="0"/>
              <a:t>blocking </a:t>
            </a:r>
            <a:r>
              <a:rPr lang="en-US" sz="2400" dirty="0" smtClean="0"/>
              <a:t>(improperly </a:t>
            </a:r>
            <a:r>
              <a:rPr lang="en-US" sz="2400" dirty="0"/>
              <a:t>called deadlocks</a:t>
            </a:r>
            <a:r>
              <a:rPr lang="en-US" sz="2400" dirty="0" smtClean="0"/>
              <a:t>)</a:t>
            </a:r>
            <a:endParaRPr lang="en-US" sz="2400" dirty="0"/>
          </a:p>
        </p:txBody>
      </p:sp>
    </p:spTree>
    <p:extLst>
      <p:ext uri="{BB962C8B-B14F-4D97-AF65-F5344CB8AC3E}">
        <p14:creationId xmlns:p14="http://schemas.microsoft.com/office/powerpoint/2010/main" val="3611239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12</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sz="3600" dirty="0" smtClean="0"/>
              <a:t>Deadlock caused by Buffer </a:t>
            </a:r>
            <a:r>
              <a:rPr lang="en-US" sz="3600" dirty="0"/>
              <a:t>circular dependence</a:t>
            </a:r>
          </a:p>
        </p:txBody>
      </p:sp>
      <p:sp>
        <p:nvSpPr>
          <p:cNvPr id="8" name="Rectangle 7"/>
          <p:cNvSpPr/>
          <p:nvPr/>
        </p:nvSpPr>
        <p:spPr>
          <a:xfrm>
            <a:off x="4477979" y="2205555"/>
            <a:ext cx="1096681" cy="9487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cxnSp>
        <p:nvCxnSpPr>
          <p:cNvPr id="11" name="Straight Arrow Connector 10"/>
          <p:cNvCxnSpPr/>
          <p:nvPr/>
        </p:nvCxnSpPr>
        <p:spPr>
          <a:xfrm>
            <a:off x="4247415" y="2447421"/>
            <a:ext cx="369717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rot="5400000">
            <a:off x="4849678" y="2473695"/>
            <a:ext cx="353281" cy="42324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4247415" y="2954928"/>
            <a:ext cx="369717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11462" y="3261887"/>
            <a:ext cx="324128" cy="369332"/>
          </a:xfrm>
          <a:prstGeom prst="rect">
            <a:avLst/>
          </a:prstGeom>
        </p:spPr>
        <p:txBody>
          <a:bodyPr wrap="none">
            <a:spAutoFit/>
          </a:bodyPr>
          <a:lstStyle/>
          <a:p>
            <a:r>
              <a:rPr lang="en-US" b="1" dirty="0" smtClean="0"/>
              <a:t>A</a:t>
            </a:r>
            <a:endParaRPr lang="en-US" dirty="0"/>
          </a:p>
        </p:txBody>
      </p:sp>
      <p:sp>
        <p:nvSpPr>
          <p:cNvPr id="29" name="Rectangle 28"/>
          <p:cNvSpPr/>
          <p:nvPr/>
        </p:nvSpPr>
        <p:spPr>
          <a:xfrm>
            <a:off x="6537921" y="3159438"/>
            <a:ext cx="324128" cy="369332"/>
          </a:xfrm>
          <a:prstGeom prst="rect">
            <a:avLst/>
          </a:prstGeom>
        </p:spPr>
        <p:txBody>
          <a:bodyPr wrap="none">
            <a:spAutoFit/>
          </a:bodyPr>
          <a:lstStyle/>
          <a:p>
            <a:r>
              <a:rPr lang="en-US" b="1" dirty="0" smtClean="0"/>
              <a:t>B</a:t>
            </a:r>
            <a:endParaRPr lang="en-US" dirty="0"/>
          </a:p>
        </p:txBody>
      </p:sp>
      <p:sp>
        <p:nvSpPr>
          <p:cNvPr id="30" name="TextBox 29"/>
          <p:cNvSpPr txBox="1"/>
          <p:nvPr/>
        </p:nvSpPr>
        <p:spPr>
          <a:xfrm>
            <a:off x="1432908" y="4161614"/>
            <a:ext cx="932618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Packets of flow 1 and flow 2 occupy all the buffer of switch A; </a:t>
            </a:r>
          </a:p>
          <a:p>
            <a:pPr marL="342900" indent="-342900">
              <a:buFont typeface="Arial" panose="020B0604020202020204" pitchFamily="34" charset="0"/>
              <a:buChar char="•"/>
            </a:pPr>
            <a:r>
              <a:rPr lang="en-US" sz="2000" dirty="0" smtClean="0"/>
              <a:t>Packets </a:t>
            </a:r>
            <a:r>
              <a:rPr lang="en-US" sz="2000" dirty="0"/>
              <a:t>of flow </a:t>
            </a:r>
            <a:r>
              <a:rPr lang="en-US" sz="2000" dirty="0" smtClean="0"/>
              <a:t>3 </a:t>
            </a:r>
            <a:r>
              <a:rPr lang="en-US" sz="2000" dirty="0"/>
              <a:t>and flow </a:t>
            </a:r>
            <a:r>
              <a:rPr lang="en-US" sz="2000" dirty="0" smtClean="0"/>
              <a:t>4 </a:t>
            </a:r>
            <a:r>
              <a:rPr lang="en-US" sz="2000" dirty="0"/>
              <a:t>occupy all the buffer of switch </a:t>
            </a:r>
            <a:r>
              <a:rPr lang="en-US" sz="2000" dirty="0" smtClean="0"/>
              <a:t>B;</a:t>
            </a:r>
          </a:p>
          <a:p>
            <a:pPr marL="342900" indent="-342900">
              <a:buFont typeface="Arial" panose="020B0604020202020204" pitchFamily="34" charset="0"/>
              <a:buChar char="•"/>
            </a:pPr>
            <a:r>
              <a:rPr lang="en-US" sz="2000" b="1" dirty="0" smtClean="0"/>
              <a:t>Solution</a:t>
            </a:r>
            <a:r>
              <a:rPr lang="en-US" sz="2000" dirty="0" smtClean="0"/>
              <a:t>: no input port is allowed to consume more than 1/N of the shared memory</a:t>
            </a:r>
            <a:r>
              <a:rPr lang="en-US" sz="2000" dirty="0" smtClean="0"/>
              <a:t>.</a:t>
            </a:r>
          </a:p>
          <a:p>
            <a:pPr marL="342900" indent="-342900">
              <a:buFont typeface="Arial" panose="020B0604020202020204" pitchFamily="34" charset="0"/>
              <a:buChar char="•"/>
            </a:pPr>
            <a:r>
              <a:rPr lang="en-US" sz="2000" dirty="0" smtClean="0"/>
              <a:t>*Unlikely to happen in production data centers as long as ECN is enabled.</a:t>
            </a:r>
            <a:endParaRPr lang="en-US" sz="2000" dirty="0"/>
          </a:p>
        </p:txBody>
      </p:sp>
      <p:sp>
        <p:nvSpPr>
          <p:cNvPr id="28" name="Rectangle 27"/>
          <p:cNvSpPr/>
          <p:nvPr/>
        </p:nvSpPr>
        <p:spPr>
          <a:xfrm>
            <a:off x="3380896" y="2247366"/>
            <a:ext cx="866519" cy="400110"/>
          </a:xfrm>
          <a:prstGeom prst="rect">
            <a:avLst/>
          </a:prstGeom>
        </p:spPr>
        <p:txBody>
          <a:bodyPr wrap="none">
            <a:spAutoFit/>
          </a:bodyPr>
          <a:lstStyle/>
          <a:p>
            <a:r>
              <a:rPr lang="en-US" sz="2000" dirty="0" smtClean="0">
                <a:solidFill>
                  <a:srgbClr val="00B050"/>
                </a:solidFill>
              </a:rPr>
              <a:t>Flow 1</a:t>
            </a:r>
            <a:endParaRPr lang="en-US" sz="2000" dirty="0">
              <a:solidFill>
                <a:srgbClr val="00B050"/>
              </a:solidFill>
            </a:endParaRPr>
          </a:p>
        </p:txBody>
      </p:sp>
      <p:sp>
        <p:nvSpPr>
          <p:cNvPr id="32" name="Rectangle 31"/>
          <p:cNvSpPr/>
          <p:nvPr/>
        </p:nvSpPr>
        <p:spPr>
          <a:xfrm>
            <a:off x="7944585" y="2722159"/>
            <a:ext cx="866519" cy="400110"/>
          </a:xfrm>
          <a:prstGeom prst="rect">
            <a:avLst/>
          </a:prstGeom>
        </p:spPr>
        <p:txBody>
          <a:bodyPr wrap="none">
            <a:spAutoFit/>
          </a:bodyPr>
          <a:lstStyle/>
          <a:p>
            <a:r>
              <a:rPr lang="en-US" sz="2000" dirty="0" smtClean="0">
                <a:solidFill>
                  <a:srgbClr val="0070C0"/>
                </a:solidFill>
              </a:rPr>
              <a:t>Flow 3</a:t>
            </a:r>
            <a:endParaRPr lang="en-US" sz="2000" dirty="0">
              <a:solidFill>
                <a:srgbClr val="0070C0"/>
              </a:solidFill>
            </a:endParaRPr>
          </a:p>
        </p:txBody>
      </p:sp>
      <p:sp>
        <p:nvSpPr>
          <p:cNvPr id="33" name="Rectangle 32"/>
          <p:cNvSpPr/>
          <p:nvPr/>
        </p:nvSpPr>
        <p:spPr>
          <a:xfrm>
            <a:off x="6211282" y="2205555"/>
            <a:ext cx="1096681" cy="9487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34" name="Rectangle 33"/>
          <p:cNvSpPr/>
          <p:nvPr/>
        </p:nvSpPr>
        <p:spPr>
          <a:xfrm rot="5400000">
            <a:off x="6582981" y="2473695"/>
            <a:ext cx="353281" cy="4232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4976863" y="2351247"/>
            <a:ext cx="296772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84453" y="1868076"/>
            <a:ext cx="0" cy="500927"/>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flipH="1" flipV="1">
            <a:off x="4247415" y="3032938"/>
            <a:ext cx="2572562" cy="500927"/>
            <a:chOff x="5135590" y="1150464"/>
            <a:chExt cx="2967722" cy="500927"/>
          </a:xfrm>
        </p:grpSpPr>
        <p:cxnSp>
          <p:nvCxnSpPr>
            <p:cNvPr id="40" name="Straight Arrow Connector 39"/>
            <p:cNvCxnSpPr/>
            <p:nvPr/>
          </p:nvCxnSpPr>
          <p:spPr>
            <a:xfrm>
              <a:off x="5135590" y="1633635"/>
              <a:ext cx="296772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143180" y="1150464"/>
              <a:ext cx="0" cy="500927"/>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77979" y="1432167"/>
            <a:ext cx="866519"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44" name="Rectangle 43"/>
          <p:cNvSpPr/>
          <p:nvPr/>
        </p:nvSpPr>
        <p:spPr>
          <a:xfrm>
            <a:off x="6759621" y="3495482"/>
            <a:ext cx="866519" cy="400110"/>
          </a:xfrm>
          <a:prstGeom prst="rect">
            <a:avLst/>
          </a:prstGeom>
        </p:spPr>
        <p:txBody>
          <a:bodyPr wrap="none">
            <a:spAutoFit/>
          </a:bodyPr>
          <a:lstStyle/>
          <a:p>
            <a:r>
              <a:rPr lang="en-US" sz="2000" dirty="0" smtClean="0">
                <a:solidFill>
                  <a:srgbClr val="0070C0"/>
                </a:solidFill>
              </a:rPr>
              <a:t>Flow 4</a:t>
            </a:r>
            <a:endParaRPr lang="en-US" sz="2000" dirty="0">
              <a:solidFill>
                <a:srgbClr val="0070C0"/>
              </a:solidFill>
            </a:endParaRPr>
          </a:p>
        </p:txBody>
      </p:sp>
    </p:spTree>
    <p:extLst>
      <p:ext uri="{BB962C8B-B14F-4D97-AF65-F5344CB8AC3E}">
        <p14:creationId xmlns:p14="http://schemas.microsoft.com/office/powerpoint/2010/main" val="280410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13</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sz="3600" dirty="0"/>
              <a:t>Priority </a:t>
            </a:r>
            <a:r>
              <a:rPr lang="en-US" sz="3600" dirty="0" smtClean="0"/>
              <a:t>blocking problem</a:t>
            </a:r>
            <a:endParaRPr lang="en-US" sz="3600" dirty="0"/>
          </a:p>
        </p:txBody>
      </p:sp>
      <p:sp>
        <p:nvSpPr>
          <p:cNvPr id="12" name="Rectangle 11"/>
          <p:cNvSpPr/>
          <p:nvPr/>
        </p:nvSpPr>
        <p:spPr>
          <a:xfrm>
            <a:off x="6101194" y="2279346"/>
            <a:ext cx="1096681" cy="9487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cxnSp>
        <p:nvCxnSpPr>
          <p:cNvPr id="13" name="Straight Arrow Connector 12"/>
          <p:cNvCxnSpPr/>
          <p:nvPr/>
        </p:nvCxnSpPr>
        <p:spPr>
          <a:xfrm flipV="1">
            <a:off x="5127653" y="2432432"/>
            <a:ext cx="4440147" cy="526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5400000">
            <a:off x="6472893" y="2547486"/>
            <a:ext cx="353281" cy="4232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87940" y="3272524"/>
            <a:ext cx="306494" cy="369332"/>
          </a:xfrm>
          <a:prstGeom prst="rect">
            <a:avLst/>
          </a:prstGeom>
        </p:spPr>
        <p:txBody>
          <a:bodyPr wrap="none">
            <a:spAutoFit/>
          </a:bodyPr>
          <a:lstStyle/>
          <a:p>
            <a:r>
              <a:rPr lang="en-US" b="1" dirty="0"/>
              <a:t>C</a:t>
            </a:r>
            <a:endParaRPr lang="en-US" dirty="0"/>
          </a:p>
        </p:txBody>
      </p:sp>
      <p:sp>
        <p:nvSpPr>
          <p:cNvPr id="17" name="Rectangle 16"/>
          <p:cNvSpPr/>
          <p:nvPr/>
        </p:nvSpPr>
        <p:spPr>
          <a:xfrm>
            <a:off x="8249914" y="3272524"/>
            <a:ext cx="330540" cy="369332"/>
          </a:xfrm>
          <a:prstGeom prst="rect">
            <a:avLst/>
          </a:prstGeom>
        </p:spPr>
        <p:txBody>
          <a:bodyPr wrap="none">
            <a:spAutoFit/>
          </a:bodyPr>
          <a:lstStyle/>
          <a:p>
            <a:r>
              <a:rPr lang="en-US" b="1" dirty="0"/>
              <a:t>D</a:t>
            </a:r>
            <a:endParaRPr lang="en-US" dirty="0"/>
          </a:p>
        </p:txBody>
      </p:sp>
      <p:sp>
        <p:nvSpPr>
          <p:cNvPr id="18" name="Rectangle 17"/>
          <p:cNvSpPr/>
          <p:nvPr/>
        </p:nvSpPr>
        <p:spPr>
          <a:xfrm>
            <a:off x="5510988" y="1912429"/>
            <a:ext cx="866519" cy="400110"/>
          </a:xfrm>
          <a:prstGeom prst="rect">
            <a:avLst/>
          </a:prstGeom>
        </p:spPr>
        <p:txBody>
          <a:bodyPr wrap="none">
            <a:spAutoFit/>
          </a:bodyPr>
          <a:lstStyle/>
          <a:p>
            <a:r>
              <a:rPr lang="en-US" sz="2000" dirty="0" smtClean="0">
                <a:solidFill>
                  <a:srgbClr val="00B050"/>
                </a:solidFill>
              </a:rPr>
              <a:t>Flow 1</a:t>
            </a:r>
            <a:endParaRPr lang="en-US" sz="2000" dirty="0">
              <a:solidFill>
                <a:srgbClr val="00B050"/>
              </a:solidFill>
            </a:endParaRPr>
          </a:p>
        </p:txBody>
      </p:sp>
      <p:sp>
        <p:nvSpPr>
          <p:cNvPr id="19" name="Rectangle 18"/>
          <p:cNvSpPr/>
          <p:nvPr/>
        </p:nvSpPr>
        <p:spPr>
          <a:xfrm>
            <a:off x="2624201" y="2775278"/>
            <a:ext cx="1733488" cy="400110"/>
          </a:xfrm>
          <a:prstGeom prst="rect">
            <a:avLst/>
          </a:prstGeom>
        </p:spPr>
        <p:txBody>
          <a:bodyPr wrap="none">
            <a:spAutoFit/>
          </a:bodyPr>
          <a:lstStyle/>
          <a:p>
            <a:r>
              <a:rPr lang="en-US" sz="2000" dirty="0" smtClean="0">
                <a:solidFill>
                  <a:srgbClr val="FF0000"/>
                </a:solidFill>
              </a:rPr>
              <a:t>Flow 3 blocked</a:t>
            </a:r>
            <a:endParaRPr lang="en-US" sz="2000" dirty="0">
              <a:solidFill>
                <a:srgbClr val="FF0000"/>
              </a:solidFill>
            </a:endParaRPr>
          </a:p>
        </p:txBody>
      </p:sp>
      <p:sp>
        <p:nvSpPr>
          <p:cNvPr id="20" name="Rectangle 19"/>
          <p:cNvSpPr/>
          <p:nvPr/>
        </p:nvSpPr>
        <p:spPr>
          <a:xfrm>
            <a:off x="7834497" y="2279346"/>
            <a:ext cx="1096681" cy="9487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21" name="Rectangle 20"/>
          <p:cNvSpPr/>
          <p:nvPr/>
        </p:nvSpPr>
        <p:spPr>
          <a:xfrm rot="5400000">
            <a:off x="8206196" y="2547486"/>
            <a:ext cx="353281" cy="423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3422853" y="2741215"/>
            <a:ext cx="8725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803525" y="3262862"/>
            <a:ext cx="324128" cy="369332"/>
          </a:xfrm>
          <a:prstGeom prst="rect">
            <a:avLst/>
          </a:prstGeom>
        </p:spPr>
        <p:txBody>
          <a:bodyPr wrap="none">
            <a:spAutoFit/>
          </a:bodyPr>
          <a:lstStyle/>
          <a:p>
            <a:r>
              <a:rPr lang="en-US" b="1" dirty="0" smtClean="0"/>
              <a:t>B</a:t>
            </a:r>
            <a:endParaRPr lang="en-US" dirty="0"/>
          </a:p>
        </p:txBody>
      </p:sp>
      <p:sp>
        <p:nvSpPr>
          <p:cNvPr id="43" name="Rectangle 42"/>
          <p:cNvSpPr/>
          <p:nvPr/>
        </p:nvSpPr>
        <p:spPr>
          <a:xfrm>
            <a:off x="4367689" y="2274251"/>
            <a:ext cx="1096681" cy="9487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44" name="Rectangle 43"/>
          <p:cNvSpPr/>
          <p:nvPr/>
        </p:nvSpPr>
        <p:spPr>
          <a:xfrm rot="5400000">
            <a:off x="4739388" y="2542391"/>
            <a:ext cx="353281" cy="4232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3859127" y="2516011"/>
            <a:ext cx="5708673"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91170" y="1927856"/>
            <a:ext cx="866519" cy="400110"/>
          </a:xfrm>
          <a:prstGeom prst="rect">
            <a:avLst/>
          </a:prstGeom>
        </p:spPr>
        <p:txBody>
          <a:bodyPr wrap="none">
            <a:spAutoFit/>
          </a:bodyPr>
          <a:lstStyle/>
          <a:p>
            <a:r>
              <a:rPr lang="en-US" sz="2000" dirty="0" smtClean="0">
                <a:solidFill>
                  <a:srgbClr val="0070C0"/>
                </a:solidFill>
              </a:rPr>
              <a:t>Flow 2</a:t>
            </a:r>
            <a:endParaRPr lang="en-US" sz="2000" dirty="0">
              <a:solidFill>
                <a:srgbClr val="0070C0"/>
              </a:solidFill>
            </a:endParaRPr>
          </a:p>
        </p:txBody>
      </p:sp>
      <p:cxnSp>
        <p:nvCxnSpPr>
          <p:cNvPr id="52" name="Straight Arrow Connector 51"/>
          <p:cNvCxnSpPr/>
          <p:nvPr/>
        </p:nvCxnSpPr>
        <p:spPr>
          <a:xfrm>
            <a:off x="5127653" y="1964660"/>
            <a:ext cx="0" cy="500927"/>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62707" y="4004334"/>
            <a:ext cx="7466586"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Priority order </a:t>
            </a:r>
            <a:r>
              <a:rPr lang="en-US" sz="2000" dirty="0" smtClean="0"/>
              <a:t>of flows: P3 &gt; P1  &gt; P2</a:t>
            </a:r>
          </a:p>
          <a:p>
            <a:pPr marL="342900" indent="-342900">
              <a:buFont typeface="Arial" panose="020B0604020202020204" pitchFamily="34" charset="0"/>
              <a:buChar char="•"/>
            </a:pPr>
            <a:r>
              <a:rPr lang="en-US" sz="2000" dirty="0" smtClean="0"/>
              <a:t>Flow 3 arrives later and is blocked as all the buffer is already occupied by flow 2. Note that Flow 3 has the highest priority.</a:t>
            </a:r>
          </a:p>
          <a:p>
            <a:pPr marL="342900" indent="-342900">
              <a:buFont typeface="Arial" panose="020B0604020202020204" pitchFamily="34" charset="0"/>
              <a:buChar char="•"/>
            </a:pPr>
            <a:r>
              <a:rPr lang="en-US" sz="2000" b="1" dirty="0" smtClean="0"/>
              <a:t>Solution</a:t>
            </a:r>
            <a:r>
              <a:rPr lang="en-US" sz="2000" dirty="0" smtClean="0"/>
              <a:t>: </a:t>
            </a:r>
            <a:r>
              <a:rPr lang="en-US" sz="2000" dirty="0"/>
              <a:t>reserve dedicated buffer for each priority</a:t>
            </a:r>
            <a:r>
              <a:rPr lang="en-US" sz="2000" dirty="0" smtClean="0"/>
              <a:t>.</a:t>
            </a:r>
          </a:p>
          <a:p>
            <a:pPr marL="342900" indent="-342900">
              <a:buFont typeface="Arial" panose="020B0604020202020204" pitchFamily="34" charset="0"/>
              <a:buChar char="•"/>
            </a:pPr>
            <a:r>
              <a:rPr lang="en-US" sz="2000" dirty="0"/>
              <a:t>*Unlikely to happen in production data centers as long as ECN is enabled</a:t>
            </a:r>
            <a:r>
              <a:rPr lang="en-US" sz="2000" dirty="0" smtClean="0"/>
              <a:t>.</a:t>
            </a:r>
            <a:endParaRPr lang="en-US" sz="2000" dirty="0"/>
          </a:p>
        </p:txBody>
      </p:sp>
    </p:spTree>
    <p:extLst>
      <p:ext uri="{BB962C8B-B14F-4D97-AF65-F5344CB8AC3E}">
        <p14:creationId xmlns:p14="http://schemas.microsoft.com/office/powerpoint/2010/main" val="373724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2</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altLang="zh-CN" sz="3600" dirty="0" smtClean="0"/>
              <a:t>Outline</a:t>
            </a:r>
            <a:endParaRPr lang="en-US" sz="3600" dirty="0"/>
          </a:p>
        </p:txBody>
      </p:sp>
      <p:sp>
        <p:nvSpPr>
          <p:cNvPr id="5" name="TextBox 4"/>
          <p:cNvSpPr txBox="1"/>
          <p:nvPr/>
        </p:nvSpPr>
        <p:spPr>
          <a:xfrm>
            <a:off x="2603143" y="1736942"/>
            <a:ext cx="6985714" cy="2923877"/>
          </a:xfrm>
          <a:prstGeom prst="rect">
            <a:avLst/>
          </a:prstGeom>
          <a:noFill/>
        </p:spPr>
        <p:txBody>
          <a:bodyPr wrap="square" rtlCol="0">
            <a:spAutoFit/>
          </a:bodyPr>
          <a:lstStyle/>
          <a:p>
            <a:pPr marL="342900" indent="-342900">
              <a:buFont typeface="Arial" panose="020B0604020202020204" pitchFamily="34" charset="0"/>
              <a:buChar char="•"/>
            </a:pPr>
            <a:r>
              <a:rPr lang="en-US" sz="2800" dirty="0"/>
              <a:t>Routing induced </a:t>
            </a:r>
            <a:r>
              <a:rPr lang="en-US" sz="2800" dirty="0" smtClean="0"/>
              <a:t>deadlock and solution</a:t>
            </a:r>
          </a:p>
          <a:p>
            <a:pPr marL="971550" lvl="1" indent="-514350">
              <a:buFont typeface="+mj-lt"/>
              <a:buAutoNum type="alphaLcParenR"/>
            </a:pPr>
            <a:r>
              <a:rPr lang="en-US" sz="2400" dirty="0" smtClean="0"/>
              <a:t>The routing </a:t>
            </a:r>
            <a:r>
              <a:rPr lang="en-US" sz="2400" dirty="0" smtClean="0"/>
              <a:t>configuration is </a:t>
            </a:r>
            <a:r>
              <a:rPr lang="en-US" sz="2400" dirty="0" smtClean="0"/>
              <a:t>not deadlock-free.</a:t>
            </a:r>
          </a:p>
          <a:p>
            <a:pPr marL="971550" lvl="1" indent="-514350">
              <a:buFont typeface="+mj-lt"/>
              <a:buAutoNum type="alphaLcParenR"/>
            </a:pPr>
            <a:r>
              <a:rPr lang="en-US" sz="2400" dirty="0" smtClean="0"/>
              <a:t>Network reconfiguration and network failure.</a:t>
            </a:r>
            <a:endParaRPr lang="en-US" sz="2400" dirty="0"/>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2800" dirty="0" smtClean="0">
                <a:solidFill>
                  <a:schemeClr val="bg1">
                    <a:lumMod val="65000"/>
                  </a:schemeClr>
                </a:solidFill>
              </a:rPr>
              <a:t>Resource induced Deadlock and solution</a:t>
            </a:r>
          </a:p>
          <a:p>
            <a:pPr marL="914400" lvl="1" indent="-457200">
              <a:buFont typeface="+mj-lt"/>
              <a:buAutoNum type="alphaLcParenR"/>
            </a:pPr>
            <a:r>
              <a:rPr lang="en-US" sz="2400" dirty="0" smtClean="0">
                <a:solidFill>
                  <a:schemeClr val="bg1">
                    <a:lumMod val="65000"/>
                  </a:schemeClr>
                </a:solidFill>
              </a:rPr>
              <a:t>Buffer circular </a:t>
            </a:r>
            <a:r>
              <a:rPr lang="en-US" sz="2400" dirty="0">
                <a:solidFill>
                  <a:schemeClr val="bg1">
                    <a:lumMod val="65000"/>
                  </a:schemeClr>
                </a:solidFill>
              </a:rPr>
              <a:t>dependence </a:t>
            </a:r>
            <a:endParaRPr lang="en-US" sz="2400" dirty="0" smtClean="0">
              <a:solidFill>
                <a:schemeClr val="bg1">
                  <a:lumMod val="65000"/>
                </a:schemeClr>
              </a:solidFill>
            </a:endParaRPr>
          </a:p>
          <a:p>
            <a:pPr marL="914400" lvl="1" indent="-457200">
              <a:buFont typeface="+mj-lt"/>
              <a:buAutoNum type="alphaLcParenR"/>
            </a:pPr>
            <a:r>
              <a:rPr lang="en-US" sz="2400" dirty="0" smtClean="0">
                <a:solidFill>
                  <a:schemeClr val="bg1">
                    <a:lumMod val="65000"/>
                  </a:schemeClr>
                </a:solidFill>
              </a:rPr>
              <a:t>Priority </a:t>
            </a:r>
            <a:r>
              <a:rPr lang="en-US" sz="2400" dirty="0">
                <a:solidFill>
                  <a:schemeClr val="bg1">
                    <a:lumMod val="65000"/>
                  </a:schemeClr>
                </a:solidFill>
              </a:rPr>
              <a:t>blocking (improperly called deadlocks</a:t>
            </a:r>
            <a:r>
              <a:rPr lang="en-US" sz="2400" dirty="0" smtClean="0">
                <a:solidFill>
                  <a:schemeClr val="bg1">
                    <a:lumMod val="65000"/>
                  </a:schemeClr>
                </a:solidFill>
              </a:rPr>
              <a:t>)</a:t>
            </a:r>
            <a:endParaRPr lang="en-US" sz="2400" dirty="0">
              <a:solidFill>
                <a:schemeClr val="bg1">
                  <a:lumMod val="65000"/>
                </a:schemeClr>
              </a:solidFill>
            </a:endParaRPr>
          </a:p>
        </p:txBody>
      </p:sp>
    </p:spTree>
    <p:extLst>
      <p:ext uri="{BB962C8B-B14F-4D97-AF65-F5344CB8AC3E}">
        <p14:creationId xmlns:p14="http://schemas.microsoft.com/office/powerpoint/2010/main" val="1594359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3</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altLang="zh-CN" sz="3600" dirty="0" smtClean="0"/>
              <a:t>A selective list of related papers</a:t>
            </a:r>
            <a:endParaRPr lang="en-US" sz="3600" dirty="0"/>
          </a:p>
        </p:txBody>
      </p:sp>
      <p:sp>
        <p:nvSpPr>
          <p:cNvPr id="19" name="TextBox 18"/>
          <p:cNvSpPr txBox="1"/>
          <p:nvPr/>
        </p:nvSpPr>
        <p:spPr>
          <a:xfrm>
            <a:off x="2167028" y="1692554"/>
            <a:ext cx="7857944" cy="360098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Deadlock-free routing algorithms: </a:t>
            </a:r>
          </a:p>
          <a:p>
            <a:pPr marL="800100" lvl="1" indent="-342900">
              <a:buFont typeface="+mj-lt"/>
              <a:buAutoNum type="arabicPeriod"/>
            </a:pPr>
            <a:r>
              <a:rPr lang="en-US" b="1" dirty="0" smtClean="0"/>
              <a:t>Deadlock-Free </a:t>
            </a:r>
            <a:r>
              <a:rPr lang="en-US" b="1" dirty="0"/>
              <a:t>Message Routing in Multiprocessor Interconnection </a:t>
            </a:r>
            <a:r>
              <a:rPr lang="en-US" b="1" dirty="0" smtClean="0"/>
              <a:t>Networks</a:t>
            </a:r>
            <a:r>
              <a:rPr lang="en-US" dirty="0" smtClean="0"/>
              <a:t>, TOC, 1987</a:t>
            </a:r>
          </a:p>
          <a:p>
            <a:pPr marL="800100" lvl="1" indent="-342900">
              <a:buFont typeface="+mj-lt"/>
              <a:buAutoNum type="arabicPeriod"/>
            </a:pPr>
            <a:r>
              <a:rPr lang="en-US" b="1" dirty="0" smtClean="0"/>
              <a:t>Layered </a:t>
            </a:r>
            <a:r>
              <a:rPr lang="en-US" b="1" dirty="0"/>
              <a:t>shortest path (LASH) routing in irregular system area networks</a:t>
            </a:r>
            <a:r>
              <a:rPr lang="en-US" dirty="0"/>
              <a:t>, IPDPS </a:t>
            </a:r>
            <a:r>
              <a:rPr lang="en-US" dirty="0" smtClean="0"/>
              <a:t>2002</a:t>
            </a:r>
          </a:p>
          <a:p>
            <a:pPr marL="800100" lvl="1" indent="-342900">
              <a:buFont typeface="+mj-lt"/>
              <a:buAutoNum type="arabicPeriod"/>
            </a:pPr>
            <a:r>
              <a:rPr lang="en-US" b="1" dirty="0" smtClean="0"/>
              <a:t>Practical </a:t>
            </a:r>
            <a:r>
              <a:rPr lang="en-US" b="1" dirty="0"/>
              <a:t>DCB for Improved Data Center Networks</a:t>
            </a:r>
            <a:r>
              <a:rPr lang="en-US" dirty="0"/>
              <a:t>, INFOCOM </a:t>
            </a:r>
            <a:r>
              <a:rPr lang="en-US" dirty="0" smtClean="0"/>
              <a:t>2014</a:t>
            </a:r>
          </a:p>
          <a:p>
            <a:pPr marL="800100" lvl="1" indent="-342900">
              <a:buFont typeface="+mj-lt"/>
              <a:buAutoNum type="arabicPeriod"/>
            </a:pPr>
            <a:endParaRPr lang="en-US" dirty="0"/>
          </a:p>
          <a:p>
            <a:pPr marL="342900" indent="-342900">
              <a:buFont typeface="Arial" panose="020B0604020202020204" pitchFamily="34" charset="0"/>
              <a:buChar char="•"/>
            </a:pPr>
            <a:r>
              <a:rPr lang="en-US" sz="2400" dirty="0" smtClean="0"/>
              <a:t>Deadlock detection and recovery </a:t>
            </a:r>
            <a:r>
              <a:rPr lang="en-US" sz="2400" dirty="0"/>
              <a:t>algorithms: </a:t>
            </a:r>
            <a:endParaRPr lang="en-US" sz="2400" dirty="0" smtClean="0"/>
          </a:p>
          <a:p>
            <a:pPr lvl="1"/>
            <a:r>
              <a:rPr lang="en-US" b="1" dirty="0" smtClean="0"/>
              <a:t>4.    An </a:t>
            </a:r>
            <a:r>
              <a:rPr lang="en-US" b="1" dirty="0"/>
              <a:t>efficient, fully adaptive deadlock recovery scheme: DISHA</a:t>
            </a:r>
            <a:r>
              <a:rPr lang="en-US" dirty="0"/>
              <a:t>,</a:t>
            </a:r>
            <a:r>
              <a:rPr lang="en-US" b="1" dirty="0"/>
              <a:t> </a:t>
            </a:r>
            <a:r>
              <a:rPr lang="en-US" dirty="0"/>
              <a:t>Computer Architecture, 1995</a:t>
            </a:r>
          </a:p>
          <a:p>
            <a:pPr lvl="1"/>
            <a:r>
              <a:rPr lang="en-US" b="1" dirty="0" smtClean="0"/>
              <a:t>5.    Generalized </a:t>
            </a:r>
            <a:r>
              <a:rPr lang="en-US" b="1" dirty="0"/>
              <a:t>Theory for Deadlock-Free Adaptive Wormhole Routing and its Application to </a:t>
            </a:r>
            <a:r>
              <a:rPr lang="en-US" b="1" dirty="0" err="1"/>
              <a:t>Disha</a:t>
            </a:r>
            <a:r>
              <a:rPr lang="en-US" b="1" dirty="0"/>
              <a:t> Concurrent</a:t>
            </a:r>
            <a:r>
              <a:rPr lang="en-US" dirty="0"/>
              <a:t>, IPPS, </a:t>
            </a:r>
            <a:r>
              <a:rPr lang="en-US" dirty="0" smtClean="0"/>
              <a:t>1996</a:t>
            </a:r>
            <a:endParaRPr lang="en-US" dirty="0"/>
          </a:p>
        </p:txBody>
      </p:sp>
    </p:spTree>
    <p:extLst>
      <p:ext uri="{BB962C8B-B14F-4D97-AF65-F5344CB8AC3E}">
        <p14:creationId xmlns:p14="http://schemas.microsoft.com/office/powerpoint/2010/main" val="249981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4</a:t>
            </a:fld>
            <a:endParaRPr lang="en-US" dirty="0"/>
          </a:p>
        </p:txBody>
      </p:sp>
      <p:sp>
        <p:nvSpPr>
          <p:cNvPr id="159" name="TextBox 158"/>
          <p:cNvSpPr txBox="1"/>
          <p:nvPr/>
        </p:nvSpPr>
        <p:spPr>
          <a:xfrm>
            <a:off x="139084" y="244177"/>
            <a:ext cx="11913833" cy="646331"/>
          </a:xfrm>
          <a:prstGeom prst="rect">
            <a:avLst/>
          </a:prstGeom>
          <a:noFill/>
        </p:spPr>
        <p:txBody>
          <a:bodyPr wrap="square" rtlCol="0">
            <a:spAutoFit/>
          </a:bodyPr>
          <a:lstStyle/>
          <a:p>
            <a:pPr algn="ctr"/>
            <a:r>
              <a:rPr lang="en-US" sz="3600" dirty="0" smtClean="0"/>
              <a:t>Sufficient and necessary condition </a:t>
            </a:r>
            <a:r>
              <a:rPr lang="en-US" sz="3600" dirty="0" smtClean="0"/>
              <a:t>for deadlock-free routing</a:t>
            </a:r>
            <a:endParaRPr lang="en-US" sz="3600" dirty="0"/>
          </a:p>
        </p:txBody>
      </p:sp>
      <p:sp>
        <p:nvSpPr>
          <p:cNvPr id="12" name="Rectangle 11"/>
          <p:cNvSpPr/>
          <p:nvPr/>
        </p:nvSpPr>
        <p:spPr>
          <a:xfrm>
            <a:off x="4011172" y="1174562"/>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S2</a:t>
            </a:r>
            <a:endParaRPr lang="en-US" sz="2000" b="1" dirty="0">
              <a:solidFill>
                <a:schemeClr val="tx1"/>
              </a:solidFill>
            </a:endParaRPr>
          </a:p>
        </p:txBody>
      </p:sp>
      <p:sp>
        <p:nvSpPr>
          <p:cNvPr id="13" name="Rectangle 12"/>
          <p:cNvSpPr/>
          <p:nvPr/>
        </p:nvSpPr>
        <p:spPr>
          <a:xfrm rot="16200000">
            <a:off x="3955223" y="1462594"/>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395281" y="1864426"/>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55338" y="1174562"/>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S1</a:t>
            </a:r>
            <a:endParaRPr lang="en-US" sz="2000" b="1" dirty="0">
              <a:solidFill>
                <a:schemeClr val="tx1"/>
              </a:solidFill>
            </a:endParaRPr>
          </a:p>
        </p:txBody>
      </p:sp>
      <p:sp>
        <p:nvSpPr>
          <p:cNvPr id="16" name="Rectangle 15"/>
          <p:cNvSpPr/>
          <p:nvPr/>
        </p:nvSpPr>
        <p:spPr>
          <a:xfrm rot="16200000">
            <a:off x="3183478" y="1465525"/>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12091" y="2564041"/>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S3</a:t>
            </a:r>
            <a:endParaRPr lang="en-US" sz="2000" b="1" dirty="0">
              <a:solidFill>
                <a:schemeClr val="tx1"/>
              </a:solidFill>
            </a:endParaRPr>
          </a:p>
        </p:txBody>
      </p:sp>
      <p:sp>
        <p:nvSpPr>
          <p:cNvPr id="18" name="Rectangle 17"/>
          <p:cNvSpPr/>
          <p:nvPr/>
        </p:nvSpPr>
        <p:spPr>
          <a:xfrm rot="10800000">
            <a:off x="2739446" y="1846850"/>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3955223" y="2852073"/>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55338" y="2564041"/>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S4</a:t>
            </a:r>
            <a:endParaRPr lang="en-US" sz="2000" b="1" dirty="0">
              <a:solidFill>
                <a:schemeClr val="tx1"/>
              </a:solidFill>
            </a:endParaRPr>
          </a:p>
        </p:txBody>
      </p:sp>
      <p:sp>
        <p:nvSpPr>
          <p:cNvPr id="21" name="Rectangle 20"/>
          <p:cNvSpPr/>
          <p:nvPr/>
        </p:nvSpPr>
        <p:spPr>
          <a:xfrm rot="16200000">
            <a:off x="3183478" y="2852073"/>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2739446" y="2454700"/>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10800000">
            <a:off x="4395281" y="2459101"/>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2255728" y="1462593"/>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823906" y="1456254"/>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4251" y="1033581"/>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5400000">
            <a:off x="4823905" y="2852073"/>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2285121" y="2852073"/>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flipV="1">
            <a:off x="2741305" y="3253905"/>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flipV="1">
            <a:off x="4392275" y="3272469"/>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p:nvPr/>
        </p:nvCxnSpPr>
        <p:spPr>
          <a:xfrm flipV="1">
            <a:off x="1809521" y="1404065"/>
            <a:ext cx="2754488" cy="1833"/>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4564014" y="1384817"/>
            <a:ext cx="1" cy="23293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2645315" y="784802"/>
            <a:ext cx="0" cy="23710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881211" y="3076379"/>
            <a:ext cx="2851205"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4742043" y="866003"/>
            <a:ext cx="0" cy="223298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626068" y="3165497"/>
            <a:ext cx="2851205"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2940515" y="1683197"/>
            <a:ext cx="0" cy="2011353"/>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930890" y="1683197"/>
            <a:ext cx="262285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rot="10800000">
            <a:off x="2741874" y="1031038"/>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355338" y="3996510"/>
            <a:ext cx="2592280" cy="646331"/>
          </a:xfrm>
          <a:prstGeom prst="rect">
            <a:avLst/>
          </a:prstGeom>
        </p:spPr>
        <p:txBody>
          <a:bodyPr wrap="square">
            <a:spAutoFit/>
          </a:bodyPr>
          <a:lstStyle/>
          <a:p>
            <a:r>
              <a:rPr lang="en-US" dirty="0" smtClean="0"/>
              <a:t>A lossless network </a:t>
            </a:r>
            <a:r>
              <a:rPr lang="en-US" b="1" dirty="0" smtClean="0"/>
              <a:t>N</a:t>
            </a:r>
            <a:r>
              <a:rPr lang="en-US" dirty="0" smtClean="0"/>
              <a:t> and a routing configuration </a:t>
            </a:r>
            <a:r>
              <a:rPr lang="en-US" b="1" dirty="0" smtClean="0"/>
              <a:t>R</a:t>
            </a:r>
            <a:r>
              <a:rPr lang="en-US" dirty="0" smtClean="0"/>
              <a:t>.</a:t>
            </a:r>
            <a:endParaRPr lang="en-US" dirty="0"/>
          </a:p>
        </p:txBody>
      </p:sp>
      <p:cxnSp>
        <p:nvCxnSpPr>
          <p:cNvPr id="61" name="Straight Connector 60"/>
          <p:cNvCxnSpPr>
            <a:stCxn id="78" idx="0"/>
          </p:cNvCxnSpPr>
          <p:nvPr/>
        </p:nvCxnSpPr>
        <p:spPr>
          <a:xfrm flipH="1">
            <a:off x="7777361" y="1573417"/>
            <a:ext cx="741553" cy="6712"/>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402228" y="1170884"/>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S2</a:t>
            </a:r>
            <a:endParaRPr lang="en-US" sz="2000" b="1" dirty="0">
              <a:solidFill>
                <a:schemeClr val="tx1"/>
              </a:solidFill>
            </a:endParaRPr>
          </a:p>
        </p:txBody>
      </p:sp>
      <p:sp>
        <p:nvSpPr>
          <p:cNvPr id="75" name="Rectangle 74"/>
          <p:cNvSpPr/>
          <p:nvPr/>
        </p:nvSpPr>
        <p:spPr>
          <a:xfrm rot="16200000">
            <a:off x="9346279" y="1458916"/>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786337" y="1860748"/>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746394" y="1170884"/>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S1</a:t>
            </a:r>
            <a:endParaRPr lang="en-US" sz="2000" b="1" dirty="0">
              <a:solidFill>
                <a:schemeClr val="tx1"/>
              </a:solidFill>
            </a:endParaRPr>
          </a:p>
        </p:txBody>
      </p:sp>
      <p:sp>
        <p:nvSpPr>
          <p:cNvPr id="78" name="Rectangle 77"/>
          <p:cNvSpPr/>
          <p:nvPr/>
        </p:nvSpPr>
        <p:spPr>
          <a:xfrm rot="16200000">
            <a:off x="8574534" y="1461847"/>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403147" y="2560363"/>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S3</a:t>
            </a:r>
            <a:endParaRPr lang="en-US" sz="2000" b="1" dirty="0">
              <a:solidFill>
                <a:schemeClr val="tx1"/>
              </a:solidFill>
            </a:endParaRPr>
          </a:p>
        </p:txBody>
      </p:sp>
      <p:sp>
        <p:nvSpPr>
          <p:cNvPr id="80" name="Rectangle 79"/>
          <p:cNvSpPr/>
          <p:nvPr/>
        </p:nvSpPr>
        <p:spPr>
          <a:xfrm rot="10800000">
            <a:off x="8130502" y="1843172"/>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rot="5400000">
            <a:off x="9346279" y="2848395"/>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746394" y="2560363"/>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S4</a:t>
            </a:r>
            <a:endParaRPr lang="en-US" sz="2000" b="1" dirty="0">
              <a:solidFill>
                <a:schemeClr val="tx1"/>
              </a:solidFill>
            </a:endParaRPr>
          </a:p>
        </p:txBody>
      </p:sp>
      <p:sp>
        <p:nvSpPr>
          <p:cNvPr id="83" name="Rectangle 82"/>
          <p:cNvSpPr/>
          <p:nvPr/>
        </p:nvSpPr>
        <p:spPr>
          <a:xfrm rot="16200000">
            <a:off x="8574534" y="2848395"/>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flipV="1">
            <a:off x="8130502" y="2451022"/>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10800000">
            <a:off x="9786337" y="2455423"/>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16200000">
            <a:off x="7646784" y="1458915"/>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5400000">
            <a:off x="10214962" y="1452576"/>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9805307" y="1029903"/>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5400000">
            <a:off x="10214961" y="2848395"/>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5400000">
            <a:off x="7676177" y="2848395"/>
            <a:ext cx="111898" cy="223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flipV="1">
            <a:off x="8132361" y="3250227"/>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flipV="1">
            <a:off x="9783331" y="3268791"/>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10800000">
            <a:off x="8132930" y="1027360"/>
            <a:ext cx="114179" cy="21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stCxn id="75" idx="0"/>
            <a:endCxn id="78" idx="2"/>
          </p:cNvCxnSpPr>
          <p:nvPr/>
        </p:nvCxnSpPr>
        <p:spPr>
          <a:xfrm flipH="1">
            <a:off x="8742053" y="1570486"/>
            <a:ext cx="548606" cy="2931"/>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75" idx="2"/>
          </p:cNvCxnSpPr>
          <p:nvPr/>
        </p:nvCxnSpPr>
        <p:spPr>
          <a:xfrm flipH="1" flipV="1">
            <a:off x="9513798" y="1570486"/>
            <a:ext cx="217877" cy="276364"/>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5" idx="2"/>
            <a:endCxn id="76" idx="2"/>
          </p:cNvCxnSpPr>
          <p:nvPr/>
        </p:nvCxnSpPr>
        <p:spPr>
          <a:xfrm flipV="1">
            <a:off x="9843426" y="2079429"/>
            <a:ext cx="1" cy="375994"/>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85" idx="0"/>
          </p:cNvCxnSpPr>
          <p:nvPr/>
        </p:nvCxnSpPr>
        <p:spPr>
          <a:xfrm flipV="1">
            <a:off x="9565279" y="2674104"/>
            <a:ext cx="278147" cy="168799"/>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83" idx="2"/>
            <a:endCxn id="81" idx="2"/>
          </p:cNvCxnSpPr>
          <p:nvPr/>
        </p:nvCxnSpPr>
        <p:spPr>
          <a:xfrm>
            <a:off x="8742053" y="2959965"/>
            <a:ext cx="548606" cy="0"/>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0" idx="0"/>
            <a:endCxn id="83" idx="0"/>
          </p:cNvCxnSpPr>
          <p:nvPr/>
        </p:nvCxnSpPr>
        <p:spPr>
          <a:xfrm>
            <a:off x="7843696" y="2959965"/>
            <a:ext cx="675218" cy="0"/>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83" idx="0"/>
          </p:cNvCxnSpPr>
          <p:nvPr/>
        </p:nvCxnSpPr>
        <p:spPr>
          <a:xfrm>
            <a:off x="8296621" y="2669703"/>
            <a:ext cx="222293" cy="290262"/>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80" idx="0"/>
            <a:endCxn id="84" idx="2"/>
          </p:cNvCxnSpPr>
          <p:nvPr/>
        </p:nvCxnSpPr>
        <p:spPr>
          <a:xfrm>
            <a:off x="8187591" y="2061853"/>
            <a:ext cx="1" cy="389169"/>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92" idx="2"/>
            <a:endCxn id="85" idx="0"/>
          </p:cNvCxnSpPr>
          <p:nvPr/>
        </p:nvCxnSpPr>
        <p:spPr>
          <a:xfrm flipV="1">
            <a:off x="9840421" y="2674104"/>
            <a:ext cx="3005" cy="594687"/>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80" idx="2"/>
          </p:cNvCxnSpPr>
          <p:nvPr/>
        </p:nvCxnSpPr>
        <p:spPr>
          <a:xfrm flipH="1">
            <a:off x="8187591" y="1669964"/>
            <a:ext cx="362290" cy="173208"/>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81" idx="0"/>
            <a:endCxn id="89" idx="2"/>
          </p:cNvCxnSpPr>
          <p:nvPr/>
        </p:nvCxnSpPr>
        <p:spPr>
          <a:xfrm>
            <a:off x="9513798" y="2959965"/>
            <a:ext cx="645543" cy="0"/>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76" idx="0"/>
            <a:endCxn id="88" idx="2"/>
          </p:cNvCxnSpPr>
          <p:nvPr/>
        </p:nvCxnSpPr>
        <p:spPr>
          <a:xfrm flipV="1">
            <a:off x="9843427" y="1248584"/>
            <a:ext cx="18970" cy="612164"/>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87" idx="2"/>
            <a:endCxn id="75" idx="2"/>
          </p:cNvCxnSpPr>
          <p:nvPr/>
        </p:nvCxnSpPr>
        <p:spPr>
          <a:xfrm flipH="1">
            <a:off x="9513798" y="1564146"/>
            <a:ext cx="645544" cy="6340"/>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187591" y="1246041"/>
            <a:ext cx="2428" cy="597131"/>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84" idx="0"/>
            <a:endCxn id="91" idx="2"/>
          </p:cNvCxnSpPr>
          <p:nvPr/>
        </p:nvCxnSpPr>
        <p:spPr>
          <a:xfrm>
            <a:off x="8187592" y="2669703"/>
            <a:ext cx="1859" cy="580524"/>
          </a:xfrm>
          <a:prstGeom prst="line">
            <a:avLst/>
          </a:prstGeom>
          <a:ln w="19050">
            <a:solidFill>
              <a:schemeClr val="accent2">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591162" y="4043868"/>
            <a:ext cx="2791317" cy="369332"/>
          </a:xfrm>
          <a:prstGeom prst="rect">
            <a:avLst/>
          </a:prstGeom>
        </p:spPr>
        <p:txBody>
          <a:bodyPr wrap="square">
            <a:spAutoFit/>
          </a:bodyPr>
          <a:lstStyle/>
          <a:p>
            <a:r>
              <a:rPr lang="en-US" dirty="0" smtClean="0"/>
              <a:t>Queue dependency graph.</a:t>
            </a:r>
            <a:endParaRPr lang="en-US" dirty="0"/>
          </a:p>
        </p:txBody>
      </p:sp>
      <p:cxnSp>
        <p:nvCxnSpPr>
          <p:cNvPr id="153" name="Straight Connector 152"/>
          <p:cNvCxnSpPr/>
          <p:nvPr/>
        </p:nvCxnSpPr>
        <p:spPr>
          <a:xfrm>
            <a:off x="3492958" y="3840132"/>
            <a:ext cx="421742" cy="0"/>
          </a:xfrm>
          <a:prstGeom prst="line">
            <a:avLst/>
          </a:prstGeom>
          <a:ln w="19050">
            <a:solidFill>
              <a:srgbClr val="00B05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3936946" y="3670855"/>
            <a:ext cx="1254126" cy="338554"/>
          </a:xfrm>
          <a:prstGeom prst="rect">
            <a:avLst/>
          </a:prstGeom>
          <a:noFill/>
        </p:spPr>
        <p:txBody>
          <a:bodyPr wrap="none" rtlCol="0">
            <a:spAutoFit/>
          </a:bodyPr>
          <a:lstStyle/>
          <a:p>
            <a:r>
              <a:rPr lang="en-US" sz="1600" dirty="0" smtClean="0"/>
              <a:t>Routing path</a:t>
            </a:r>
            <a:endParaRPr lang="en-US" sz="1600" dirty="0"/>
          </a:p>
        </p:txBody>
      </p:sp>
      <p:sp>
        <p:nvSpPr>
          <p:cNvPr id="155" name="Rectangle 154"/>
          <p:cNvSpPr/>
          <p:nvPr/>
        </p:nvSpPr>
        <p:spPr>
          <a:xfrm>
            <a:off x="1563248" y="4832374"/>
            <a:ext cx="8992417" cy="1631216"/>
          </a:xfrm>
          <a:prstGeom prst="rect">
            <a:avLst/>
          </a:prstGeom>
        </p:spPr>
        <p:txBody>
          <a:bodyPr wrap="square">
            <a:spAutoFit/>
          </a:bodyPr>
          <a:lstStyle/>
          <a:p>
            <a:pPr marL="342900" indent="-342900">
              <a:buFont typeface="Arial" panose="020B0604020202020204" pitchFamily="34" charset="0"/>
              <a:buChar char="•"/>
            </a:pPr>
            <a:r>
              <a:rPr lang="en-US" sz="2000" b="1" dirty="0" smtClean="0"/>
              <a:t>Theorem 1 </a:t>
            </a:r>
            <a:r>
              <a:rPr lang="en-US" sz="2000" dirty="0" smtClean="0"/>
              <a:t>(proved in [1]): A </a:t>
            </a:r>
            <a:r>
              <a:rPr lang="en-US" sz="2000" dirty="0"/>
              <a:t>routing </a:t>
            </a:r>
            <a:r>
              <a:rPr lang="en-US" sz="2000" dirty="0" smtClean="0"/>
              <a:t>configuration </a:t>
            </a:r>
            <a:r>
              <a:rPr lang="en-US" sz="2000" b="1" dirty="0"/>
              <a:t>R</a:t>
            </a:r>
            <a:r>
              <a:rPr lang="en-US" sz="2000" dirty="0"/>
              <a:t> for </a:t>
            </a:r>
            <a:r>
              <a:rPr lang="en-US" sz="2000" dirty="0" smtClean="0"/>
              <a:t>a network </a:t>
            </a:r>
            <a:r>
              <a:rPr lang="en-US" sz="2000" b="1" dirty="0" smtClean="0"/>
              <a:t>N</a:t>
            </a:r>
            <a:r>
              <a:rPr lang="en-US" sz="2000" dirty="0" smtClean="0"/>
              <a:t> is deadlock </a:t>
            </a:r>
            <a:r>
              <a:rPr lang="en-US" sz="2000" dirty="0"/>
              <a:t>free </a:t>
            </a:r>
            <a:r>
              <a:rPr lang="en-US" sz="2000" dirty="0" err="1" smtClean="0"/>
              <a:t>iff</a:t>
            </a:r>
            <a:r>
              <a:rPr lang="en-US" sz="2000" dirty="0" smtClean="0"/>
              <a:t> there </a:t>
            </a:r>
            <a:r>
              <a:rPr lang="en-US" sz="2000" dirty="0"/>
              <a:t>are no cycles in the </a:t>
            </a:r>
            <a:r>
              <a:rPr lang="en-US" sz="2000" dirty="0" smtClean="0"/>
              <a:t>queue dependency graph</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Note that theorem 1 only considers the routing aspect. In fact, a deadlock-prone routing configuration will not necessarily lead to a deadlock.</a:t>
            </a:r>
            <a:endParaRPr lang="en-US" sz="2000" dirty="0"/>
          </a:p>
        </p:txBody>
      </p:sp>
      <p:sp>
        <p:nvSpPr>
          <p:cNvPr id="152" name="Right Arrow 151"/>
          <p:cNvSpPr/>
          <p:nvPr/>
        </p:nvSpPr>
        <p:spPr>
          <a:xfrm>
            <a:off x="5746282" y="2202223"/>
            <a:ext cx="1280160" cy="3581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335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5</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sz="3600" dirty="0" smtClean="0"/>
              <a:t>Reconfiguration or failure </a:t>
            </a:r>
            <a:r>
              <a:rPr lang="en-US" sz="3600" dirty="0"/>
              <a:t>induced deadlocks</a:t>
            </a:r>
          </a:p>
        </p:txBody>
      </p:sp>
      <p:sp>
        <p:nvSpPr>
          <p:cNvPr id="25" name="Rectangle 6"/>
          <p:cNvSpPr>
            <a:spLocks noChangeArrowheads="1"/>
          </p:cNvSpPr>
          <p:nvPr/>
        </p:nvSpPr>
        <p:spPr bwMode="auto">
          <a:xfrm>
            <a:off x="1562655" y="4702800"/>
            <a:ext cx="9066690" cy="150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ctr">
              <a:defRPr sz="1600" i="1">
                <a:solidFill>
                  <a:schemeClr val="tx1"/>
                </a:solidFill>
                <a:latin typeface="Verdana" panose="020B0604030504040204" pitchFamily="34" charset="0"/>
              </a:defRPr>
            </a:lvl1pPr>
            <a:lvl2pPr marL="742950" indent="-285750" algn="ctr">
              <a:defRPr sz="1600" i="1">
                <a:solidFill>
                  <a:schemeClr val="tx1"/>
                </a:solidFill>
                <a:latin typeface="Verdana" panose="020B0604030504040204" pitchFamily="34" charset="0"/>
              </a:defRPr>
            </a:lvl2pPr>
            <a:lvl3pPr marL="1143000" indent="-228600" algn="ctr">
              <a:defRPr sz="1600" i="1">
                <a:solidFill>
                  <a:schemeClr val="tx1"/>
                </a:solidFill>
                <a:latin typeface="Verdana" panose="020B0604030504040204" pitchFamily="34" charset="0"/>
              </a:defRPr>
            </a:lvl3pPr>
            <a:lvl4pPr marL="1600200" indent="-228600" algn="ctr">
              <a:defRPr sz="1600" i="1">
                <a:solidFill>
                  <a:schemeClr val="tx1"/>
                </a:solidFill>
                <a:latin typeface="Verdana" panose="020B0604030504040204" pitchFamily="34" charset="0"/>
              </a:defRPr>
            </a:lvl4pPr>
            <a:lvl5pPr marL="2057400" indent="-228600" algn="ctr">
              <a:defRPr sz="1600" i="1">
                <a:solidFill>
                  <a:schemeClr val="tx1"/>
                </a:solidFill>
                <a:latin typeface="Verdana" panose="020B0604030504040204" pitchFamily="34" charset="0"/>
              </a:defRPr>
            </a:lvl5pPr>
            <a:lvl6pPr marL="2514600" indent="-228600" algn="ctr" eaLnBrk="0" fontAlgn="base" hangingPunct="0">
              <a:spcBef>
                <a:spcPct val="0"/>
              </a:spcBef>
              <a:spcAft>
                <a:spcPct val="0"/>
              </a:spcAft>
              <a:defRPr sz="1600" i="1">
                <a:solidFill>
                  <a:schemeClr val="tx1"/>
                </a:solidFill>
                <a:latin typeface="Verdana" panose="020B0604030504040204" pitchFamily="34" charset="0"/>
              </a:defRPr>
            </a:lvl6pPr>
            <a:lvl7pPr marL="2971800" indent="-228600" algn="ctr" eaLnBrk="0" fontAlgn="base" hangingPunct="0">
              <a:spcBef>
                <a:spcPct val="0"/>
              </a:spcBef>
              <a:spcAft>
                <a:spcPct val="0"/>
              </a:spcAft>
              <a:defRPr sz="1600" i="1">
                <a:solidFill>
                  <a:schemeClr val="tx1"/>
                </a:solidFill>
                <a:latin typeface="Verdana" panose="020B0604030504040204" pitchFamily="34" charset="0"/>
              </a:defRPr>
            </a:lvl7pPr>
            <a:lvl8pPr marL="3429000" indent="-228600" algn="ctr" eaLnBrk="0" fontAlgn="base" hangingPunct="0">
              <a:spcBef>
                <a:spcPct val="0"/>
              </a:spcBef>
              <a:spcAft>
                <a:spcPct val="0"/>
              </a:spcAft>
              <a:defRPr sz="1600" i="1">
                <a:solidFill>
                  <a:schemeClr val="tx1"/>
                </a:solidFill>
                <a:latin typeface="Verdana" panose="020B0604030504040204" pitchFamily="34" charset="0"/>
              </a:defRPr>
            </a:lvl8pPr>
            <a:lvl9pPr marL="3886200" indent="-228600" algn="ctr" eaLnBrk="0" fontAlgn="base" hangingPunct="0">
              <a:spcBef>
                <a:spcPct val="0"/>
              </a:spcBef>
              <a:spcAft>
                <a:spcPct val="0"/>
              </a:spcAft>
              <a:defRPr sz="1600" i="1">
                <a:solidFill>
                  <a:schemeClr val="tx1"/>
                </a:solidFill>
                <a:latin typeface="Verdana" panose="020B0604030504040204" pitchFamily="34" charset="0"/>
              </a:defRPr>
            </a:lvl9pPr>
          </a:lstStyle>
          <a:p>
            <a:pPr marL="0" indent="0" algn="l" eaLnBrk="1" hangingPunct="1">
              <a:spcBef>
                <a:spcPct val="20000"/>
              </a:spcBef>
              <a:buClr>
                <a:schemeClr val="tx1"/>
              </a:buClr>
            </a:pPr>
            <a:r>
              <a:rPr lang="en-US" altLang="en-US" sz="2000" i="0" dirty="0" smtClean="0">
                <a:latin typeface="Calibri (Body)"/>
              </a:rPr>
              <a:t>During the network reconfiguration process or when a network failure happens:</a:t>
            </a:r>
          </a:p>
          <a:p>
            <a:pPr lvl="1" algn="l">
              <a:spcBef>
                <a:spcPct val="20000"/>
              </a:spcBef>
              <a:buClr>
                <a:schemeClr val="tx1"/>
              </a:buClr>
              <a:buFontTx/>
              <a:buChar char="•"/>
            </a:pPr>
            <a:r>
              <a:rPr lang="en-US" altLang="en-US" sz="2000" i="0" dirty="0" smtClean="0">
                <a:latin typeface="Calibri (Body)"/>
              </a:rPr>
              <a:t>The network </a:t>
            </a:r>
            <a:r>
              <a:rPr lang="en-US" altLang="en-US" sz="2000" i="0" dirty="0" smtClean="0">
                <a:latin typeface="Calibri (Body)"/>
              </a:rPr>
              <a:t>can be</a:t>
            </a:r>
            <a:r>
              <a:rPr lang="en-US" altLang="en-US" sz="2000" i="0" dirty="0" smtClean="0">
                <a:latin typeface="Calibri (Body)"/>
              </a:rPr>
              <a:t> </a:t>
            </a:r>
            <a:r>
              <a:rPr lang="en-US" altLang="en-US" sz="2000" i="0" dirty="0" smtClean="0">
                <a:latin typeface="Calibri (Body)"/>
              </a:rPr>
              <a:t>a mix of old and new routing rules.</a:t>
            </a:r>
            <a:endParaRPr lang="en-US" altLang="en-US" sz="2000" i="0" dirty="0">
              <a:latin typeface="Calibri (Body)"/>
            </a:endParaRPr>
          </a:p>
          <a:p>
            <a:pPr lvl="1" algn="l">
              <a:spcBef>
                <a:spcPct val="20000"/>
              </a:spcBef>
              <a:buClr>
                <a:schemeClr val="tx1"/>
              </a:buClr>
              <a:buFontTx/>
              <a:buChar char="•"/>
            </a:pPr>
            <a:r>
              <a:rPr lang="en-US" altLang="en-US" sz="2000" i="0" dirty="0" smtClean="0">
                <a:latin typeface="Calibri (Body)"/>
              </a:rPr>
              <a:t>Cyclic queue dependency may exist even if the old and new routing configurations independently are deadlock-free.</a:t>
            </a:r>
            <a:endParaRPr lang="en-US" altLang="en-US" sz="2000" i="0" dirty="0">
              <a:latin typeface="Calibri (Body)"/>
            </a:endParaRPr>
          </a:p>
        </p:txBody>
      </p:sp>
      <p:sp>
        <p:nvSpPr>
          <p:cNvPr id="34" name="Rectangle 33"/>
          <p:cNvSpPr/>
          <p:nvPr/>
        </p:nvSpPr>
        <p:spPr>
          <a:xfrm>
            <a:off x="6008530" y="1408251"/>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S2</a:t>
            </a:r>
            <a:endParaRPr lang="en-US" sz="2000" b="1" dirty="0">
              <a:solidFill>
                <a:schemeClr val="tx1"/>
              </a:solidFill>
            </a:endParaRPr>
          </a:p>
        </p:txBody>
      </p:sp>
      <p:sp>
        <p:nvSpPr>
          <p:cNvPr id="36" name="Rectangle 35"/>
          <p:cNvSpPr/>
          <p:nvPr/>
        </p:nvSpPr>
        <p:spPr>
          <a:xfrm>
            <a:off x="4352696" y="1408251"/>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S1</a:t>
            </a:r>
            <a:endParaRPr lang="en-US" sz="2000" b="1" dirty="0">
              <a:solidFill>
                <a:schemeClr val="tx1"/>
              </a:solidFill>
            </a:endParaRPr>
          </a:p>
        </p:txBody>
      </p:sp>
      <p:sp>
        <p:nvSpPr>
          <p:cNvPr id="37" name="Rectangle 36"/>
          <p:cNvSpPr/>
          <p:nvPr/>
        </p:nvSpPr>
        <p:spPr>
          <a:xfrm>
            <a:off x="6009449" y="2797730"/>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S3</a:t>
            </a:r>
            <a:endParaRPr lang="en-US" sz="2000" b="1" dirty="0">
              <a:solidFill>
                <a:schemeClr val="tx1"/>
              </a:solidFill>
            </a:endParaRPr>
          </a:p>
        </p:txBody>
      </p:sp>
      <p:sp>
        <p:nvSpPr>
          <p:cNvPr id="40" name="Rectangle 39"/>
          <p:cNvSpPr/>
          <p:nvPr/>
        </p:nvSpPr>
        <p:spPr>
          <a:xfrm>
            <a:off x="4352696" y="2797730"/>
            <a:ext cx="882396" cy="799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S4</a:t>
            </a:r>
            <a:endParaRPr lang="en-US" sz="2000" b="1" dirty="0">
              <a:solidFill>
                <a:schemeClr val="tx1"/>
              </a:solidFill>
            </a:endParaRPr>
          </a:p>
        </p:txBody>
      </p:sp>
      <p:cxnSp>
        <p:nvCxnSpPr>
          <p:cNvPr id="45" name="Straight Arrow Connector 44"/>
          <p:cNvCxnSpPr/>
          <p:nvPr/>
        </p:nvCxnSpPr>
        <p:spPr>
          <a:xfrm flipV="1">
            <a:off x="3817044" y="1668808"/>
            <a:ext cx="2754488" cy="1833"/>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6571537" y="1649560"/>
            <a:ext cx="1" cy="23293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652838" y="1102813"/>
            <a:ext cx="0" cy="23710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888734" y="3341122"/>
            <a:ext cx="2851205" cy="0"/>
          </a:xfrm>
          <a:prstGeom prst="straightConnector1">
            <a:avLst/>
          </a:prstGeom>
          <a:ln w="381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749566" y="1130746"/>
            <a:ext cx="0" cy="2232980"/>
          </a:xfrm>
          <a:prstGeom prst="straightConnector1">
            <a:avLst/>
          </a:prstGeom>
          <a:ln w="38100">
            <a:solidFill>
              <a:srgbClr val="7030A0"/>
            </a:solidFill>
            <a:prstDash val="lgDash"/>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4633591" y="3483508"/>
            <a:ext cx="2851205"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948038" y="1947940"/>
            <a:ext cx="0" cy="2011353"/>
          </a:xfrm>
          <a:prstGeom prst="straightConnector1">
            <a:avLst/>
          </a:prstGeom>
          <a:ln w="38100">
            <a:solidFill>
              <a:srgbClr val="7030A0"/>
            </a:solidFill>
            <a:prstDash val="lgDash"/>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4938413" y="1947940"/>
            <a:ext cx="2622859" cy="0"/>
          </a:xfrm>
          <a:prstGeom prst="straightConnector1">
            <a:avLst/>
          </a:prstGeom>
          <a:ln w="381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78217" y="4279463"/>
            <a:ext cx="421742" cy="0"/>
          </a:xfrm>
          <a:prstGeom prst="line">
            <a:avLst/>
          </a:prstGeom>
          <a:ln w="19050">
            <a:solidFill>
              <a:srgbClr val="00B05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5804408" y="4279463"/>
            <a:ext cx="434462" cy="0"/>
          </a:xfrm>
          <a:prstGeom prst="line">
            <a:avLst/>
          </a:prstGeom>
          <a:ln w="19050">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322205" y="4110186"/>
            <a:ext cx="1072986" cy="338554"/>
          </a:xfrm>
          <a:prstGeom prst="rect">
            <a:avLst/>
          </a:prstGeom>
          <a:noFill/>
        </p:spPr>
        <p:txBody>
          <a:bodyPr wrap="none" rtlCol="0">
            <a:spAutoFit/>
          </a:bodyPr>
          <a:lstStyle/>
          <a:p>
            <a:r>
              <a:rPr lang="en-US" sz="1600" dirty="0" smtClean="0"/>
              <a:t>New paths</a:t>
            </a:r>
            <a:endParaRPr lang="en-US" sz="1600" dirty="0"/>
          </a:p>
        </p:txBody>
      </p:sp>
      <p:sp>
        <p:nvSpPr>
          <p:cNvPr id="97" name="TextBox 96"/>
          <p:cNvSpPr txBox="1"/>
          <p:nvPr/>
        </p:nvSpPr>
        <p:spPr>
          <a:xfrm>
            <a:off x="6249420" y="4110186"/>
            <a:ext cx="981038" cy="338554"/>
          </a:xfrm>
          <a:prstGeom prst="rect">
            <a:avLst/>
          </a:prstGeom>
          <a:noFill/>
        </p:spPr>
        <p:txBody>
          <a:bodyPr wrap="none" rtlCol="0">
            <a:spAutoFit/>
          </a:bodyPr>
          <a:lstStyle/>
          <a:p>
            <a:r>
              <a:rPr lang="en-US" sz="1600" dirty="0" smtClean="0"/>
              <a:t>Old paths</a:t>
            </a:r>
            <a:endParaRPr lang="en-US" sz="1600" dirty="0"/>
          </a:p>
        </p:txBody>
      </p:sp>
    </p:spTree>
    <p:extLst>
      <p:ext uri="{BB962C8B-B14F-4D97-AF65-F5344CB8AC3E}">
        <p14:creationId xmlns:p14="http://schemas.microsoft.com/office/powerpoint/2010/main" val="557432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6</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sz="3600" dirty="0" smtClean="0"/>
              <a:t>Solution: routing </a:t>
            </a:r>
            <a:r>
              <a:rPr lang="en-US" sz="3600" dirty="0"/>
              <a:t>induced deadlocks</a:t>
            </a:r>
          </a:p>
        </p:txBody>
      </p:sp>
      <p:sp>
        <p:nvSpPr>
          <p:cNvPr id="19" name="TextBox 18"/>
          <p:cNvSpPr txBox="1"/>
          <p:nvPr/>
        </p:nvSpPr>
        <p:spPr>
          <a:xfrm>
            <a:off x="2562688" y="1422143"/>
            <a:ext cx="7066624" cy="3600986"/>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Deadlock avoidance solution:</a:t>
            </a:r>
            <a:endParaRPr lang="en-US" sz="2400" dirty="0" smtClean="0"/>
          </a:p>
          <a:p>
            <a:pPr lvl="1"/>
            <a:r>
              <a:rPr lang="en-US" sz="2000" dirty="0" smtClean="0"/>
              <a:t>a)  Find a set of deadlock-free paths as the legal routing paths. </a:t>
            </a:r>
            <a:endParaRPr lang="en-US" sz="2000" dirty="0"/>
          </a:p>
          <a:p>
            <a:pPr lvl="1"/>
            <a:r>
              <a:rPr lang="en-US" sz="2000" dirty="0" smtClean="0"/>
              <a:t>*</a:t>
            </a:r>
            <a:r>
              <a:rPr lang="en-US" sz="2000" dirty="0" smtClean="0">
                <a:solidFill>
                  <a:srgbClr val="FF0000"/>
                </a:solidFill>
              </a:rPr>
              <a:t>drawback</a:t>
            </a:r>
            <a:r>
              <a:rPr lang="en-US" sz="2000" dirty="0" smtClean="0"/>
              <a:t>: network bandwidth can be wasted as many routing paths are not used.</a:t>
            </a:r>
          </a:p>
          <a:p>
            <a:pPr lvl="1"/>
            <a:endParaRPr lang="en-US" sz="2000" dirty="0" smtClean="0"/>
          </a:p>
          <a:p>
            <a:pPr lvl="1"/>
            <a:r>
              <a:rPr lang="en-US" sz="2000" dirty="0" smtClean="0"/>
              <a:t>b)  Divide the routing paths into several virtual channels (each channel is associated with a priority) and ensure that the paths in each channel is deadlock-free.</a:t>
            </a:r>
          </a:p>
          <a:p>
            <a:pPr lvl="1"/>
            <a:r>
              <a:rPr lang="en-US" sz="2000" dirty="0" smtClean="0"/>
              <a:t>*</a:t>
            </a:r>
            <a:r>
              <a:rPr lang="en-US" sz="2000" dirty="0" smtClean="0">
                <a:solidFill>
                  <a:srgbClr val="FF0000"/>
                </a:solidFill>
              </a:rPr>
              <a:t>drawback</a:t>
            </a:r>
            <a:r>
              <a:rPr lang="en-US" sz="2000" dirty="0" smtClean="0"/>
              <a:t>:  the number of needed priorities can be much  larger than 8.</a:t>
            </a:r>
            <a:endParaRPr lang="en-US" sz="2400" dirty="0"/>
          </a:p>
          <a:p>
            <a:pPr marL="457200" indent="-4572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4552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7</a:t>
            </a:fld>
            <a:endParaRPr lang="en-US" dirty="0"/>
          </a:p>
        </p:txBody>
      </p:sp>
      <p:sp>
        <p:nvSpPr>
          <p:cNvPr id="159" name="TextBox 158"/>
          <p:cNvSpPr txBox="1"/>
          <p:nvPr/>
        </p:nvSpPr>
        <p:spPr>
          <a:xfrm>
            <a:off x="1572126" y="244177"/>
            <a:ext cx="9047748" cy="646331"/>
          </a:xfrm>
          <a:prstGeom prst="rect">
            <a:avLst/>
          </a:prstGeom>
          <a:noFill/>
        </p:spPr>
        <p:txBody>
          <a:bodyPr wrap="square" rtlCol="0">
            <a:spAutoFit/>
          </a:bodyPr>
          <a:lstStyle/>
          <a:p>
            <a:pPr algn="ctr"/>
            <a:r>
              <a:rPr lang="en-US" sz="3600" dirty="0" smtClean="0"/>
              <a:t>Solution: routing </a:t>
            </a:r>
            <a:r>
              <a:rPr lang="en-US" sz="3600" dirty="0"/>
              <a:t>induced deadlocks</a:t>
            </a:r>
          </a:p>
        </p:txBody>
      </p:sp>
      <p:sp>
        <p:nvSpPr>
          <p:cNvPr id="19" name="TextBox 18"/>
          <p:cNvSpPr txBox="1"/>
          <p:nvPr/>
        </p:nvSpPr>
        <p:spPr>
          <a:xfrm>
            <a:off x="2385912" y="1422145"/>
            <a:ext cx="7308504"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Deadlock detection and recovery solution:</a:t>
            </a:r>
          </a:p>
          <a:p>
            <a:pPr lvl="1"/>
            <a:r>
              <a:rPr lang="en-US" sz="2000" dirty="0" smtClean="0"/>
              <a:t>a)  Set a timeout value in each switch to detect the deadlock</a:t>
            </a:r>
            <a:r>
              <a:rPr lang="en-US" sz="2000" dirty="0"/>
              <a:t>. </a:t>
            </a:r>
            <a:endParaRPr lang="en-US" sz="2000" dirty="0" smtClean="0"/>
          </a:p>
          <a:p>
            <a:pPr lvl="1"/>
            <a:r>
              <a:rPr lang="en-US" sz="2000" dirty="0" smtClean="0"/>
              <a:t>*</a:t>
            </a:r>
            <a:r>
              <a:rPr lang="en-US" sz="2000" dirty="0">
                <a:solidFill>
                  <a:srgbClr val="FF0000"/>
                </a:solidFill>
              </a:rPr>
              <a:t>drawback</a:t>
            </a:r>
            <a:r>
              <a:rPr lang="en-US" sz="2000" dirty="0" smtClean="0"/>
              <a:t>: 1) a too small timeout value will lead to many false detections while a too large value will make the reaction too slow. 2) The timeout based detection requires the switch to monitor the blocked time of every output queue which is not available for commodity switches. </a:t>
            </a:r>
          </a:p>
          <a:p>
            <a:pPr lvl="1"/>
            <a:endParaRPr lang="en-US" sz="2400" dirty="0"/>
          </a:p>
          <a:p>
            <a:pPr lvl="1"/>
            <a:r>
              <a:rPr lang="en-US" sz="2000" dirty="0" smtClean="0"/>
              <a:t>b)  Once a deadlock is detected, the switch drops some of the blocked packets. An alternative way is to reserve some dedicated buffer for deadlock-recovery.</a:t>
            </a:r>
          </a:p>
          <a:p>
            <a:pPr lvl="1"/>
            <a:r>
              <a:rPr lang="en-US" sz="2000" dirty="0" smtClean="0"/>
              <a:t>*</a:t>
            </a:r>
            <a:r>
              <a:rPr lang="en-US" sz="2000" dirty="0" smtClean="0">
                <a:solidFill>
                  <a:srgbClr val="FF0000"/>
                </a:solidFill>
              </a:rPr>
              <a:t>drawback</a:t>
            </a:r>
            <a:r>
              <a:rPr lang="en-US" sz="2000" dirty="0" smtClean="0"/>
              <a:t>: A distributed solution may drop too many packets while a centralized solution or a coordination based solution is too slow.</a:t>
            </a:r>
            <a:endParaRPr lang="en-US" sz="2400" dirty="0" smtClean="0"/>
          </a:p>
          <a:p>
            <a:pPr marL="457200" indent="-4572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021635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8</a:t>
            </a:fld>
            <a:endParaRPr lang="en-US" dirty="0"/>
          </a:p>
        </p:txBody>
      </p:sp>
      <p:sp>
        <p:nvSpPr>
          <p:cNvPr id="159" name="TextBox 158"/>
          <p:cNvSpPr txBox="1"/>
          <p:nvPr/>
        </p:nvSpPr>
        <p:spPr>
          <a:xfrm>
            <a:off x="1030199" y="244177"/>
            <a:ext cx="10131602" cy="646331"/>
          </a:xfrm>
          <a:prstGeom prst="rect">
            <a:avLst/>
          </a:prstGeom>
          <a:noFill/>
        </p:spPr>
        <p:txBody>
          <a:bodyPr wrap="square" rtlCol="0">
            <a:spAutoFit/>
          </a:bodyPr>
          <a:lstStyle/>
          <a:p>
            <a:pPr algn="ctr"/>
            <a:r>
              <a:rPr lang="en-US" sz="3600" dirty="0" smtClean="0"/>
              <a:t>Solution: reconfiguration or failure induced </a:t>
            </a:r>
            <a:r>
              <a:rPr lang="en-US" sz="3600" dirty="0"/>
              <a:t>deadlocks</a:t>
            </a:r>
          </a:p>
        </p:txBody>
      </p:sp>
      <p:sp>
        <p:nvSpPr>
          <p:cNvPr id="21" name="Content Placeholder 2"/>
          <p:cNvSpPr txBox="1">
            <a:spLocks/>
          </p:cNvSpPr>
          <p:nvPr/>
        </p:nvSpPr>
        <p:spPr>
          <a:xfrm>
            <a:off x="1936998" y="1853213"/>
            <a:ext cx="8316712" cy="3029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Static reconfiguration (not work for failure case)</a:t>
            </a:r>
          </a:p>
          <a:p>
            <a:pPr marL="914400" lvl="1" indent="-457200">
              <a:buFont typeface="+mj-lt"/>
              <a:buAutoNum type="arabicPeriod"/>
            </a:pPr>
            <a:r>
              <a:rPr lang="en-US" altLang="en-US" sz="2000" dirty="0" smtClean="0"/>
              <a:t>Pause the network</a:t>
            </a:r>
          </a:p>
          <a:p>
            <a:pPr marL="914400" lvl="1" indent="-457200">
              <a:buFont typeface="+mj-lt"/>
              <a:buAutoNum type="arabicPeriod"/>
            </a:pPr>
            <a:r>
              <a:rPr lang="en-US" altLang="en-US" sz="2000" dirty="0" smtClean="0"/>
              <a:t>Update the routing function</a:t>
            </a:r>
          </a:p>
          <a:p>
            <a:pPr marL="914400" lvl="1" indent="-457200">
              <a:buFont typeface="+mj-lt"/>
              <a:buAutoNum type="arabicPeriod"/>
            </a:pPr>
            <a:r>
              <a:rPr lang="en-US" altLang="en-US" sz="2000" dirty="0" smtClean="0"/>
              <a:t>Resume flow transmissions relying on upper layer protocols</a:t>
            </a:r>
          </a:p>
          <a:p>
            <a:pPr>
              <a:spcBef>
                <a:spcPts val="1800"/>
              </a:spcBef>
            </a:pPr>
            <a:r>
              <a:rPr lang="en-US" altLang="en-US" sz="2400" dirty="0" smtClean="0"/>
              <a:t>Dynamic reconfiguration</a:t>
            </a:r>
          </a:p>
          <a:p>
            <a:pPr lvl="1">
              <a:buFont typeface="Wingdings" panose="05000000000000000000" pitchFamily="2" charset="2"/>
              <a:buChar char="Ø"/>
            </a:pPr>
            <a:r>
              <a:rPr lang="en-US" altLang="en-US" sz="2000" dirty="0" smtClean="0"/>
              <a:t>   Design </a:t>
            </a:r>
            <a:r>
              <a:rPr lang="en-US" altLang="en-US" sz="2000" dirty="0" smtClean="0"/>
              <a:t>a well-planed </a:t>
            </a:r>
            <a:r>
              <a:rPr lang="en-US" altLang="en-US" sz="2000" dirty="0"/>
              <a:t>routing update </a:t>
            </a:r>
            <a:r>
              <a:rPr lang="en-US" altLang="en-US" sz="2000" dirty="0" smtClean="0"/>
              <a:t>plan (not work for failure case)</a:t>
            </a:r>
            <a:endParaRPr lang="en-US" altLang="en-US" sz="2000" dirty="0"/>
          </a:p>
          <a:p>
            <a:pPr lvl="1">
              <a:buFont typeface="Wingdings" panose="05000000000000000000" pitchFamily="2" charset="2"/>
              <a:buChar char="Ø"/>
            </a:pPr>
            <a:r>
              <a:rPr lang="en-US" altLang="en-US" sz="2000" dirty="0" smtClean="0"/>
              <a:t>   Apply </a:t>
            </a:r>
            <a:r>
              <a:rPr lang="en-US" altLang="en-US" sz="2000" dirty="0" smtClean="0"/>
              <a:t>deadlock detection and recovery solutions</a:t>
            </a:r>
          </a:p>
        </p:txBody>
      </p:sp>
    </p:spTree>
    <p:extLst>
      <p:ext uri="{BB962C8B-B14F-4D97-AF65-F5344CB8AC3E}">
        <p14:creationId xmlns:p14="http://schemas.microsoft.com/office/powerpoint/2010/main" val="275672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9</a:t>
            </a:fld>
            <a:endParaRPr lang="en-US" dirty="0"/>
          </a:p>
        </p:txBody>
      </p:sp>
      <p:sp>
        <p:nvSpPr>
          <p:cNvPr id="159" name="TextBox 158"/>
          <p:cNvSpPr txBox="1"/>
          <p:nvPr/>
        </p:nvSpPr>
        <p:spPr>
          <a:xfrm>
            <a:off x="1318723" y="244177"/>
            <a:ext cx="9554554" cy="646331"/>
          </a:xfrm>
          <a:prstGeom prst="rect">
            <a:avLst/>
          </a:prstGeom>
          <a:noFill/>
        </p:spPr>
        <p:txBody>
          <a:bodyPr wrap="square" rtlCol="0">
            <a:spAutoFit/>
          </a:bodyPr>
          <a:lstStyle/>
          <a:p>
            <a:pPr algn="ctr"/>
            <a:r>
              <a:rPr lang="en-US" sz="3600" dirty="0" smtClean="0"/>
              <a:t>Routing induced Deadlocks in RDMA data centers</a:t>
            </a:r>
            <a:endParaRPr lang="en-US" sz="3600" dirty="0"/>
          </a:p>
        </p:txBody>
      </p:sp>
      <p:sp>
        <p:nvSpPr>
          <p:cNvPr id="19" name="TextBox 18"/>
          <p:cNvSpPr txBox="1"/>
          <p:nvPr/>
        </p:nvSpPr>
        <p:spPr>
          <a:xfrm>
            <a:off x="2408697" y="1293339"/>
            <a:ext cx="7374606" cy="3662541"/>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Previous deadlock </a:t>
            </a:r>
            <a:r>
              <a:rPr lang="en-US" sz="2400" b="1" dirty="0" smtClean="0"/>
              <a:t>avoidance </a:t>
            </a:r>
            <a:r>
              <a:rPr lang="en-US" sz="2400" b="1" dirty="0" smtClean="0"/>
              <a:t>solution is useless: </a:t>
            </a:r>
            <a:endParaRPr lang="en-US" sz="2400" b="1" dirty="0" smtClean="0"/>
          </a:p>
          <a:p>
            <a:pPr marL="800100" lvl="1" indent="-342900">
              <a:buFont typeface="Wingdings" panose="05000000000000000000" pitchFamily="2" charset="2"/>
              <a:buChar char="Ø"/>
            </a:pPr>
            <a:r>
              <a:rPr lang="en-US" sz="2000" dirty="0" smtClean="0"/>
              <a:t>For Clos network, we already proved that the set of all shortest paths is deadlock-free. So we don’t need any deadlock-free routing algorithms. </a:t>
            </a:r>
          </a:p>
          <a:p>
            <a:pPr marL="800100" lvl="1" indent="-342900">
              <a:buFont typeface="Wingdings" panose="05000000000000000000" pitchFamily="2" charset="2"/>
              <a:buChar char="Ø"/>
            </a:pPr>
            <a:endParaRPr lang="en-US" sz="2000" dirty="0" smtClean="0"/>
          </a:p>
          <a:p>
            <a:pPr marL="342900" indent="-342900">
              <a:buFont typeface="Arial" panose="020B0604020202020204" pitchFamily="34" charset="0"/>
              <a:buChar char="•"/>
            </a:pPr>
            <a:r>
              <a:rPr lang="en-US" sz="2400" b="1" dirty="0" smtClean="0"/>
              <a:t>Previous deadlock </a:t>
            </a:r>
            <a:r>
              <a:rPr lang="en-US" sz="2400" b="1" dirty="0"/>
              <a:t>detection and recovery </a:t>
            </a:r>
            <a:r>
              <a:rPr lang="en-US" sz="2400" b="1" dirty="0" smtClean="0"/>
              <a:t>solution is not desired:</a:t>
            </a:r>
          </a:p>
          <a:p>
            <a:pPr marL="800100" lvl="1" indent="-342900">
              <a:buFont typeface="Wingdings" panose="05000000000000000000" pitchFamily="2" charset="2"/>
              <a:buChar char="Ø"/>
            </a:pPr>
            <a:r>
              <a:rPr lang="en-US" sz="2000" dirty="0" smtClean="0"/>
              <a:t>Timeout value seems to be a magic number;</a:t>
            </a:r>
          </a:p>
          <a:p>
            <a:pPr marL="800100" lvl="1" indent="-342900">
              <a:buFont typeface="Wingdings" panose="05000000000000000000" pitchFamily="2" charset="2"/>
              <a:buChar char="Ø"/>
            </a:pPr>
            <a:r>
              <a:rPr lang="en-US" sz="2000" dirty="0" smtClean="0"/>
              <a:t>Timeout </a:t>
            </a:r>
            <a:r>
              <a:rPr lang="en-US" sz="2000" dirty="0"/>
              <a:t>based </a:t>
            </a:r>
            <a:r>
              <a:rPr lang="en-US" sz="2000" dirty="0" smtClean="0"/>
              <a:t>detection is not directly supported by commodity switch.</a:t>
            </a:r>
          </a:p>
          <a:p>
            <a:pPr marL="800100" lvl="1" indent="-342900">
              <a:buFont typeface="Wingdings" panose="05000000000000000000" pitchFamily="2" charset="2"/>
              <a:buChar char="Ø"/>
            </a:pPr>
            <a:endParaRPr lang="en-US" sz="2000" dirty="0" smtClean="0"/>
          </a:p>
        </p:txBody>
      </p:sp>
      <p:sp>
        <p:nvSpPr>
          <p:cNvPr id="5" name="TextBox 4"/>
          <p:cNvSpPr txBox="1"/>
          <p:nvPr/>
        </p:nvSpPr>
        <p:spPr>
          <a:xfrm>
            <a:off x="1647178" y="5187154"/>
            <a:ext cx="8897644" cy="707886"/>
          </a:xfrm>
          <a:prstGeom prst="rect">
            <a:avLst/>
          </a:prstGeom>
          <a:noFill/>
        </p:spPr>
        <p:txBody>
          <a:bodyPr wrap="square" rtlCol="0">
            <a:spAutoFit/>
          </a:bodyPr>
          <a:lstStyle/>
          <a:p>
            <a:r>
              <a:rPr lang="en-US" sz="2000" b="1" dirty="0" smtClean="0"/>
              <a:t>Takeaway</a:t>
            </a:r>
            <a:r>
              <a:rPr lang="en-US" sz="2000" dirty="0" smtClean="0"/>
              <a:t>: we need </a:t>
            </a:r>
            <a:r>
              <a:rPr lang="en-US" sz="2000" dirty="0" smtClean="0"/>
              <a:t>a </a:t>
            </a:r>
            <a:r>
              <a:rPr lang="en-US" sz="2000" dirty="0" smtClean="0"/>
              <a:t>new</a:t>
            </a:r>
            <a:r>
              <a:rPr lang="en-US" sz="2000" dirty="0" smtClean="0"/>
              <a:t> deadlock detection and recovery </a:t>
            </a:r>
            <a:r>
              <a:rPr lang="en-US" sz="2000" dirty="0" smtClean="0"/>
              <a:t>mechanism for Clos network to handle reconfiguration or failure induced deadlocks. </a:t>
            </a:r>
            <a:endParaRPr lang="en-US" sz="2000" dirty="0"/>
          </a:p>
        </p:txBody>
      </p:sp>
    </p:spTree>
    <p:extLst>
      <p:ext uri="{BB962C8B-B14F-4D97-AF65-F5344CB8AC3E}">
        <p14:creationId xmlns:p14="http://schemas.microsoft.com/office/powerpoint/2010/main" val="3808152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3BCD4EB967144C83492807E2E7E0D7" ma:contentTypeVersion="1" ma:contentTypeDescription="Create a new document." ma:contentTypeScope="" ma:versionID="99b0471fb66039b4de4d76af81d25683">
  <xsd:schema xmlns:xsd="http://www.w3.org/2001/XMLSchema" xmlns:xs="http://www.w3.org/2001/XMLSchema" xmlns:p="http://schemas.microsoft.com/office/2006/metadata/properties" xmlns:ns3="7583a02e-8979-426b-a930-8d643d5ae2fc" targetNamespace="http://schemas.microsoft.com/office/2006/metadata/properties" ma:root="true" ma:fieldsID="e4e61157db6f3d14b6b7c47fa50d1262" ns3:_="">
    <xsd:import namespace="7583a02e-8979-426b-a930-8d643d5ae2f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3a02e-8979-426b-a930-8d643d5ae2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6699CE-726D-401D-806F-7C8CC6F56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3a02e-8979-426b-a930-8d643d5ae2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FFC48C-9727-405E-B93B-FEB15ACBB0D1}">
  <ds:schemaRefs>
    <ds:schemaRef ds:uri="http://purl.org/dc/elements/1.1/"/>
    <ds:schemaRef ds:uri="http://schemas.microsoft.com/office/2006/metadata/properties"/>
    <ds:schemaRef ds:uri="http://schemas.microsoft.com/office/2006/documentManagement/types"/>
    <ds:schemaRef ds:uri="7583a02e-8979-426b-a930-8d643d5ae2fc"/>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41B531AF-D6AB-4BE4-8D70-0F4394CCF2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7839</TotalTime>
  <Words>1015</Words>
  <Application>Microsoft Office PowerPoint</Application>
  <PresentationFormat>Widescreen</PresentationFormat>
  <Paragraphs>148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 (Body)</vt:lpstr>
      <vt:lpstr>宋体</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Jitu Padhye</dc:creator>
  <cp:lastModifiedBy>Shuihai Hu (MSR Student-Person Consulting)</cp:lastModifiedBy>
  <cp:revision>1724</cp:revision>
  <dcterms:created xsi:type="dcterms:W3CDTF">2014-12-15T04:35:59Z</dcterms:created>
  <dcterms:modified xsi:type="dcterms:W3CDTF">2015-11-24T02:42:45Z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0x010100123BCD4EB967144C83492807E2E7E0D7</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IsMyDocuments">
    <vt:bool>true</vt:bool>
  </property>
</Properties>
</file>