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6" r:id="rId5"/>
    <p:sldId id="306" r:id="rId6"/>
    <p:sldId id="307" r:id="rId7"/>
    <p:sldId id="308" r:id="rId8"/>
    <p:sldId id="270" r:id="rId9"/>
    <p:sldId id="288" r:id="rId10"/>
    <p:sldId id="311" r:id="rId11"/>
    <p:sldId id="312" r:id="rId12"/>
    <p:sldId id="296" r:id="rId13"/>
    <p:sldId id="309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8516" autoAdjust="0"/>
  </p:normalViewPr>
  <p:slideViewPr>
    <p:cSldViewPr snapToGrid="0">
      <p:cViewPr>
        <p:scale>
          <a:sx n="70" d="100"/>
          <a:sy n="70" d="100"/>
        </p:scale>
        <p:origin x="83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418222" y="2610402"/>
            <a:ext cx="935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Modeling of PFC deadlock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35" name="Rounded Rectangle 134"/>
          <p:cNvSpPr/>
          <p:nvPr/>
        </p:nvSpPr>
        <p:spPr>
          <a:xfrm>
            <a:off x="8731837" y="3030758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31837" y="3101314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Impact of sender buffer on PFC deadlock</a:t>
            </a:r>
            <a:endParaRPr lang="en-US" sz="3600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351212" y="3836753"/>
            <a:ext cx="205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Lossless </a:t>
            </a:r>
            <a:r>
              <a:rPr lang="en-US" dirty="0">
                <a:solidFill>
                  <a:srgbClr val="FF0000"/>
                </a:solidFill>
              </a:rPr>
              <a:t>UDP traffic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16569"/>
              </p:ext>
            </p:extLst>
          </p:nvPr>
        </p:nvGraphicFramePr>
        <p:xfrm>
          <a:off x="1585620" y="1290272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28"/>
                <a:gridCol w="809437"/>
                <a:gridCol w="896428"/>
                <a:gridCol w="1013916"/>
                <a:gridCol w="996286"/>
                <a:gridCol w="1037230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4.7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4.8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PFC deadlock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38359" y="808920"/>
            <a:ext cx="1310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TTL = 16: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38359" y="2110439"/>
            <a:ext cx="1379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TTL = 32: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45484"/>
              </p:ext>
            </p:extLst>
          </p:nvPr>
        </p:nvGraphicFramePr>
        <p:xfrm>
          <a:off x="1585619" y="2580319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28"/>
                <a:gridCol w="809437"/>
                <a:gridCol w="896428"/>
                <a:gridCol w="1013916"/>
                <a:gridCol w="996286"/>
                <a:gridCol w="1037230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1.6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PFC deadlock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8359" y="3441439"/>
            <a:ext cx="1379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TTL = 64: 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96635"/>
              </p:ext>
            </p:extLst>
          </p:nvPr>
        </p:nvGraphicFramePr>
        <p:xfrm>
          <a:off x="1585619" y="3911318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28"/>
                <a:gridCol w="809437"/>
                <a:gridCol w="896428"/>
                <a:gridCol w="1013916"/>
                <a:gridCol w="996286"/>
                <a:gridCol w="1037230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0.84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PFC deadlock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1452" y="4777212"/>
            <a:ext cx="1534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TTL = 128: </a:t>
            </a:r>
            <a:endParaRPr lang="en-US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12307"/>
              </p:ext>
            </p:extLst>
          </p:nvPr>
        </p:nvGraphicFramePr>
        <p:xfrm>
          <a:off x="1585619" y="5255315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28"/>
                <a:gridCol w="809437"/>
                <a:gridCol w="896428"/>
                <a:gridCol w="1013916"/>
                <a:gridCol w="996286"/>
                <a:gridCol w="1037230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0.50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0.55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0.56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PFC deadlock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61853" y="1356461"/>
                <a:ext cx="2191947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𝐺𝑏𝑝𝑠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53" y="1356461"/>
                <a:ext cx="2191947" cy="7205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161853" y="2646508"/>
                <a:ext cx="2387513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𝐺𝑏𝑝𝑠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53" y="2646508"/>
                <a:ext cx="2387513" cy="720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61852" y="3977507"/>
                <a:ext cx="2530180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𝐺𝑏𝑝𝑠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52" y="3977507"/>
                <a:ext cx="2530180" cy="7205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61904" y="5321504"/>
                <a:ext cx="2672848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0.625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𝐺𝑏𝑝𝑠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904" y="5321504"/>
                <a:ext cx="2672848" cy="7205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Impact of sender buffer on PFC deadlock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48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Basic model</a:t>
            </a:r>
            <a:endParaRPr lang="en-US" sz="3600" dirty="0"/>
          </a:p>
        </p:txBody>
      </p:sp>
      <p:sp>
        <p:nvSpPr>
          <p:cNvPr id="2" name="Freeform 1"/>
          <p:cNvSpPr/>
          <p:nvPr/>
        </p:nvSpPr>
        <p:spPr>
          <a:xfrm>
            <a:off x="1109789" y="1704052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78529" y="1608356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24554" y="2006442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5078" y="2050837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68198" y="3973747"/>
            <a:ext cx="1056390" cy="822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80600" y="4350999"/>
            <a:ext cx="0" cy="1203158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77841" y="2885748"/>
            <a:ext cx="1046747" cy="1910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2566" y="4859175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73414" y="1308103"/>
              <a:ext cx="667184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5113"/>
                    <a:gridCol w="5446727"/>
                  </a:tblGrid>
                  <a:tr h="16282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</a:rPr>
                            <a:t>Inject rate of new packets.</a:t>
                          </a:r>
                          <a:endParaRPr lang="en-U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Link bandwidth.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err="1" smtClean="0"/>
                            <a:t>r</a:t>
                          </a:r>
                          <a:r>
                            <a:rPr lang="en-US" sz="2000" baseline="-25000" dirty="0" err="1" smtClean="0"/>
                            <a:t>d</a:t>
                          </a:r>
                          <a:endParaRPr lang="en-US" sz="2000" baseline="-25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Drain rate of packets caused by TTL expiration.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𝑡𝑡𝑙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TTL value.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Hop number of routing loop.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738386"/>
                  </p:ext>
                </p:extLst>
              </p:nvPr>
            </p:nvGraphicFramePr>
            <p:xfrm>
              <a:off x="3973414" y="1308103"/>
              <a:ext cx="667184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5113"/>
                    <a:gridCol w="5446727"/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</a:rPr>
                            <a:t>Inject rate of new packets.</a:t>
                          </a:r>
                          <a:endParaRPr lang="en-U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Link bandwidth.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err="1" smtClean="0"/>
                            <a:t>r</a:t>
                          </a:r>
                          <a:r>
                            <a:rPr lang="en-US" sz="2000" baseline="-25000" dirty="0" err="1" smtClean="0"/>
                            <a:t>d</a:t>
                          </a:r>
                          <a:endParaRPr lang="en-US" sz="2000" baseline="-25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Drain rate of packets caused by TTL expiration.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" t="-309231" r="-447264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TTL value.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Hop number of routing loop.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3905173" y="3661681"/>
            <a:ext cx="6958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Two observations: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input rate = output </a:t>
            </a:r>
            <a:r>
              <a:rPr lang="en-US" sz="2400" dirty="0" smtClean="0"/>
              <a:t>rate;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sum of TTLs of all </a:t>
            </a:r>
            <a:r>
              <a:rPr lang="en-US" sz="2400" dirty="0" err="1"/>
              <a:t>pkts</a:t>
            </a:r>
            <a:r>
              <a:rPr lang="en-US" sz="2400" dirty="0"/>
              <a:t> should be the </a:t>
            </a:r>
            <a:r>
              <a:rPr lang="en-US" sz="2400" dirty="0" smtClean="0"/>
              <a:t>fixed in a long-term view.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09789" y="1704052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78529" y="1608356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24554" y="2006442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5078" y="2050837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68198" y="3973747"/>
            <a:ext cx="1056390" cy="822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80600" y="4350999"/>
            <a:ext cx="0" cy="1203158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77841" y="2885748"/>
            <a:ext cx="1046747" cy="1910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2566" y="4859175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7348" y="1872462"/>
                <a:ext cx="337335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(1)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𝑡𝑡𝑙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(2)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348" y="1872462"/>
                <a:ext cx="3373359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773609" y="1230879"/>
            <a:ext cx="752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Case 1</a:t>
            </a:r>
            <a:r>
              <a:rPr lang="en-US" sz="2400" dirty="0" smtClean="0"/>
              <a:t>: packets are dropped at the congestion hop (hop 1).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84169" y="4718094"/>
                <a:ext cx="556979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(1)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𝑡𝑡𝑙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(2)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169" y="4718094"/>
                <a:ext cx="5569794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773608" y="4095886"/>
            <a:ext cx="8059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Case 2</a:t>
            </a:r>
            <a:r>
              <a:rPr lang="en-US" sz="2400" dirty="0" smtClean="0"/>
              <a:t>: packets are dropped at some uncongested hop (hop k).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31558" y="2805462"/>
            <a:ext cx="0" cy="4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1403" y="3165249"/>
            <a:ext cx="240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consuming rate of TTL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266596" y="2828170"/>
            <a:ext cx="0" cy="4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19456" y="3165249"/>
            <a:ext cx="240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generating rate of TTL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43223" y="2304388"/>
            <a:ext cx="1077130" cy="44544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25462" y="2305807"/>
            <a:ext cx="1077130" cy="44402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53962" y="5611743"/>
            <a:ext cx="0" cy="4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73807" y="5971530"/>
            <a:ext cx="2345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consuming rate of TTL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5626" y="5110669"/>
            <a:ext cx="2896999" cy="44544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344637" y="5566522"/>
            <a:ext cx="0" cy="4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97497" y="5903601"/>
            <a:ext cx="240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generating rate of TTL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92039" y="5099619"/>
            <a:ext cx="1077130" cy="44402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Basic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12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09789" y="1704052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78529" y="1608356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24554" y="2006442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5078" y="2050837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68198" y="3973747"/>
            <a:ext cx="1056390" cy="822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80600" y="4350999"/>
            <a:ext cx="0" cy="1203158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77841" y="2885748"/>
            <a:ext cx="1046747" cy="1910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2566" y="4859175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09754" y="2126245"/>
                <a:ext cx="1537985" cy="971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54" y="2126245"/>
                <a:ext cx="1537985" cy="9717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09754" y="4996734"/>
                <a:ext cx="1874872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54" y="4996734"/>
                <a:ext cx="1874872" cy="657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3609" y="1230879"/>
            <a:ext cx="752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Case 1</a:t>
            </a:r>
            <a:r>
              <a:rPr lang="en-US" sz="2400" dirty="0" smtClean="0"/>
              <a:t>: packets are dropped at the congestion hop (hop 1).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3773608" y="4095886"/>
            <a:ext cx="8059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Case 2</a:t>
            </a:r>
            <a:r>
              <a:rPr lang="en-US" sz="2400" dirty="0" smtClean="0"/>
              <a:t>: packets are dropped at some uncongested hop (hop k).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Basic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04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35" name="Rounded Rectangle 134"/>
          <p:cNvSpPr/>
          <p:nvPr/>
        </p:nvSpPr>
        <p:spPr>
          <a:xfrm>
            <a:off x="8731837" y="3030758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31837" y="3101314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</a:t>
            </a:r>
            <a:r>
              <a:rPr lang="en-US" altLang="zh-CN" sz="3600" dirty="0" smtClean="0"/>
              <a:t>erification of basic model</a:t>
            </a:r>
            <a:endParaRPr lang="en-US" sz="3600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56184" y="3836753"/>
            <a:ext cx="180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Lossy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UDP traffic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075266" y="3597333"/>
            <a:ext cx="349538" cy="34761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79370"/>
              </p:ext>
            </p:extLst>
          </p:nvPr>
        </p:nvGraphicFramePr>
        <p:xfrm>
          <a:off x="1585620" y="1290272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28"/>
                <a:gridCol w="809437"/>
                <a:gridCol w="896428"/>
                <a:gridCol w="1013916"/>
                <a:gridCol w="996286"/>
                <a:gridCol w="1037230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5.2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5.3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Queue length</a:t>
                      </a:r>
                      <a:r>
                        <a:rPr lang="en-US" sz="2000" baseline="0" dirty="0" smtClean="0"/>
                        <a:t> of l4-2-tx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38359" y="808920"/>
            <a:ext cx="1310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TTL = 16: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38359" y="2110439"/>
            <a:ext cx="1379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TTL = 32: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10980"/>
              </p:ext>
            </p:extLst>
          </p:nvPr>
        </p:nvGraphicFramePr>
        <p:xfrm>
          <a:off x="1585619" y="2580319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28"/>
                <a:gridCol w="809437"/>
                <a:gridCol w="896428"/>
                <a:gridCol w="1013916"/>
                <a:gridCol w="996286"/>
                <a:gridCol w="1037230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2.5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Queue length</a:t>
                      </a:r>
                      <a:r>
                        <a:rPr lang="en-US" sz="2000" baseline="0" dirty="0" smtClean="0"/>
                        <a:t> of l4-2-tx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8359" y="3441439"/>
            <a:ext cx="1379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TTL = 64: 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54866"/>
              </p:ext>
            </p:extLst>
          </p:nvPr>
        </p:nvGraphicFramePr>
        <p:xfrm>
          <a:off x="1585619" y="3911318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28"/>
                <a:gridCol w="809437"/>
                <a:gridCol w="896428"/>
                <a:gridCol w="1013916"/>
                <a:gridCol w="996286"/>
                <a:gridCol w="1037230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1.2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Queue length</a:t>
                      </a:r>
                      <a:r>
                        <a:rPr lang="en-US" sz="2000" baseline="0" dirty="0" smtClean="0"/>
                        <a:t> of l4-2-tx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1452" y="4777212"/>
            <a:ext cx="1534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TTL = 128: </a:t>
            </a:r>
            <a:endParaRPr lang="en-US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90766"/>
              </p:ext>
            </p:extLst>
          </p:nvPr>
        </p:nvGraphicFramePr>
        <p:xfrm>
          <a:off x="1585619" y="5255315"/>
          <a:ext cx="7465325" cy="8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28"/>
                <a:gridCol w="809437"/>
                <a:gridCol w="896428"/>
                <a:gridCol w="1013916"/>
                <a:gridCol w="996286"/>
                <a:gridCol w="1037230"/>
              </a:tblGrid>
              <a:tr h="45665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0.55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0.57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0.58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95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Queue length</a:t>
                      </a:r>
                      <a:r>
                        <a:rPr lang="en-US" sz="2000" baseline="0" dirty="0" smtClean="0"/>
                        <a:t> of l4-2-tx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1.65MB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61853" y="1356461"/>
                <a:ext cx="2191947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𝐺𝑏𝑝𝑠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53" y="1356461"/>
                <a:ext cx="2191947" cy="7205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161853" y="2646508"/>
                <a:ext cx="2387513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𝐺𝑏𝑝𝑠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53" y="2646508"/>
                <a:ext cx="2387513" cy="720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61852" y="3977507"/>
                <a:ext cx="2530180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𝐺𝑏𝑝𝑠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52" y="3977507"/>
                <a:ext cx="2530180" cy="7205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61904" y="5321504"/>
                <a:ext cx="2672848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0.625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𝐺𝑏𝑝𝑠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904" y="5321504"/>
                <a:ext cx="2672848" cy="7205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</a:t>
            </a:r>
            <a:r>
              <a:rPr lang="en-US" altLang="zh-CN" sz="3600" dirty="0" smtClean="0"/>
              <a:t>erification of basic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68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35" name="Rounded Rectangle 134"/>
          <p:cNvSpPr/>
          <p:nvPr/>
        </p:nvSpPr>
        <p:spPr>
          <a:xfrm>
            <a:off x="8731837" y="3030758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31837" y="3101314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832122" y="244177"/>
            <a:ext cx="65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PFC d</a:t>
            </a:r>
            <a:r>
              <a:rPr lang="en-US" sz="3600" dirty="0" smtClean="0"/>
              <a:t>eadlock experiment-A</a:t>
            </a:r>
            <a:endParaRPr lang="en-US" sz="3600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901845" y="4556642"/>
            <a:ext cx="173421" cy="835573"/>
          </a:xfrm>
          <a:custGeom>
            <a:avLst/>
            <a:gdLst>
              <a:gd name="connsiteX0" fmla="*/ 173421 w 173421"/>
              <a:gd name="connsiteY0" fmla="*/ 0 h 835573"/>
              <a:gd name="connsiteX1" fmla="*/ 31531 w 173421"/>
              <a:gd name="connsiteY1" fmla="*/ 819807 h 835573"/>
              <a:gd name="connsiteX2" fmla="*/ 31531 w 173421"/>
              <a:gd name="connsiteY2" fmla="*/ 819807 h 835573"/>
              <a:gd name="connsiteX3" fmla="*/ 0 w 173421"/>
              <a:gd name="connsiteY3" fmla="*/ 835573 h 8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1" h="835573">
                <a:moveTo>
                  <a:pt x="173421" y="0"/>
                </a:moveTo>
                <a:lnTo>
                  <a:pt x="31531" y="819807"/>
                </a:lnTo>
                <a:lnTo>
                  <a:pt x="31531" y="819807"/>
                </a:lnTo>
                <a:lnTo>
                  <a:pt x="0" y="835573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81155" y="3794446"/>
            <a:ext cx="223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Lossless RDMA </a:t>
            </a:r>
            <a:r>
              <a:rPr lang="en-US" dirty="0">
                <a:solidFill>
                  <a:srgbClr val="FF0000"/>
                </a:solidFill>
              </a:rPr>
              <a:t>traffic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2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832122" y="244177"/>
            <a:ext cx="65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PFC d</a:t>
            </a:r>
            <a:r>
              <a:rPr lang="en-US" sz="3600" dirty="0" smtClean="0"/>
              <a:t>eadlock experiment-B</a:t>
            </a:r>
            <a:endParaRPr lang="en-US" sz="3600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8746121" y="2932660"/>
            <a:ext cx="2241506" cy="560298"/>
            <a:chOff x="9468014" y="4410544"/>
            <a:chExt cx="2241506" cy="560298"/>
          </a:xfrm>
        </p:grpSpPr>
        <p:sp>
          <p:nvSpPr>
            <p:cNvPr id="53" name="Rounded Rectangle 52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S1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85722" y="1205799"/>
            <a:ext cx="2241506" cy="560298"/>
            <a:chOff x="9468014" y="4410544"/>
            <a:chExt cx="2241506" cy="560298"/>
          </a:xfrm>
        </p:grpSpPr>
        <p:sp>
          <p:nvSpPr>
            <p:cNvPr id="59" name="Rounded Rectangle 58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L3</a:t>
              </a:r>
              <a:endParaRPr lang="en-US" dirty="0"/>
            </a:p>
          </p:txBody>
        </p:sp>
      </p:grpSp>
      <p:sp>
        <p:nvSpPr>
          <p:cNvPr id="2" name="Freeform 1"/>
          <p:cNvSpPr/>
          <p:nvPr/>
        </p:nvSpPr>
        <p:spPr>
          <a:xfrm>
            <a:off x="3591863" y="1659624"/>
            <a:ext cx="4548981" cy="3694429"/>
          </a:xfrm>
          <a:custGeom>
            <a:avLst/>
            <a:gdLst>
              <a:gd name="connsiteX0" fmla="*/ 2688621 w 4548981"/>
              <a:gd name="connsiteY0" fmla="*/ 3694429 h 3694429"/>
              <a:gd name="connsiteX1" fmla="*/ 2869095 w 4548981"/>
              <a:gd name="connsiteY1" fmla="*/ 2623618 h 3694429"/>
              <a:gd name="connsiteX2" fmla="*/ 4469295 w 4548981"/>
              <a:gd name="connsiteY2" fmla="*/ 1564839 h 3694429"/>
              <a:gd name="connsiteX3" fmla="*/ 29642 w 4548981"/>
              <a:gd name="connsiteY3" fmla="*/ 734 h 3694429"/>
              <a:gd name="connsiteX4" fmla="*/ 2616432 w 4548981"/>
              <a:gd name="connsiteY4" fmla="*/ 1769376 h 3694429"/>
              <a:gd name="connsiteX5" fmla="*/ 4264758 w 4548981"/>
              <a:gd name="connsiteY5" fmla="*/ 2780029 h 3694429"/>
              <a:gd name="connsiteX6" fmla="*/ 4505390 w 4548981"/>
              <a:gd name="connsiteY6" fmla="*/ 2936439 h 36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8981" h="3694429">
                <a:moveTo>
                  <a:pt x="2688621" y="3694429"/>
                </a:moveTo>
                <a:cubicBezTo>
                  <a:pt x="2630468" y="3336489"/>
                  <a:pt x="2572316" y="2978550"/>
                  <a:pt x="2869095" y="2623618"/>
                </a:cubicBezTo>
                <a:cubicBezTo>
                  <a:pt x="3165874" y="2268686"/>
                  <a:pt x="4942537" y="2001986"/>
                  <a:pt x="4469295" y="1564839"/>
                </a:cubicBezTo>
                <a:cubicBezTo>
                  <a:pt x="3996053" y="1127692"/>
                  <a:pt x="338452" y="-33355"/>
                  <a:pt x="29642" y="734"/>
                </a:cubicBezTo>
                <a:cubicBezTo>
                  <a:pt x="-279168" y="34823"/>
                  <a:pt x="1910579" y="1306160"/>
                  <a:pt x="2616432" y="1769376"/>
                </a:cubicBezTo>
                <a:cubicBezTo>
                  <a:pt x="3322285" y="2232592"/>
                  <a:pt x="3949932" y="2585518"/>
                  <a:pt x="4264758" y="2780029"/>
                </a:cubicBezTo>
                <a:cubicBezTo>
                  <a:pt x="4579584" y="2974540"/>
                  <a:pt x="4542487" y="2955489"/>
                  <a:pt x="4505390" y="293643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7963546" y="4580619"/>
            <a:ext cx="173421" cy="835573"/>
          </a:xfrm>
          <a:custGeom>
            <a:avLst/>
            <a:gdLst>
              <a:gd name="connsiteX0" fmla="*/ 173421 w 173421"/>
              <a:gd name="connsiteY0" fmla="*/ 0 h 835573"/>
              <a:gd name="connsiteX1" fmla="*/ 31531 w 173421"/>
              <a:gd name="connsiteY1" fmla="*/ 819807 h 835573"/>
              <a:gd name="connsiteX2" fmla="*/ 31531 w 173421"/>
              <a:gd name="connsiteY2" fmla="*/ 819807 h 835573"/>
              <a:gd name="connsiteX3" fmla="*/ 0 w 173421"/>
              <a:gd name="connsiteY3" fmla="*/ 835573 h 8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1" h="835573">
                <a:moveTo>
                  <a:pt x="173421" y="0"/>
                </a:moveTo>
                <a:lnTo>
                  <a:pt x="31531" y="819807"/>
                </a:lnTo>
                <a:lnTo>
                  <a:pt x="31531" y="819807"/>
                </a:lnTo>
                <a:lnTo>
                  <a:pt x="0" y="835573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8133347" y="3717758"/>
            <a:ext cx="24064" cy="878305"/>
          </a:xfrm>
          <a:custGeom>
            <a:avLst/>
            <a:gdLst>
              <a:gd name="connsiteX0" fmla="*/ 24064 w 24064"/>
              <a:gd name="connsiteY0" fmla="*/ 878305 h 878305"/>
              <a:gd name="connsiteX1" fmla="*/ 0 w 24064"/>
              <a:gd name="connsiteY1" fmla="*/ 0 h 8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64" h="878305">
                <a:moveTo>
                  <a:pt x="24064" y="878305"/>
                </a:moveTo>
                <a:lnTo>
                  <a:pt x="0" y="0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381155" y="3794446"/>
            <a:ext cx="223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Lossless RDMA </a:t>
            </a:r>
            <a:r>
              <a:rPr lang="en-US" dirty="0">
                <a:solidFill>
                  <a:srgbClr val="FF0000"/>
                </a:solidFill>
              </a:rPr>
              <a:t>traffic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2076226" y="244177"/>
            <a:ext cx="784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Experiment results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39063"/>
              </p:ext>
            </p:extLst>
          </p:nvPr>
        </p:nvGraphicFramePr>
        <p:xfrm>
          <a:off x="1495314" y="1327628"/>
          <a:ext cx="7351511" cy="185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851"/>
                <a:gridCol w="862020"/>
                <a:gridCol w="954660"/>
                <a:gridCol w="954660"/>
                <a:gridCol w="954660"/>
                <a:gridCol w="954660"/>
              </a:tblGrid>
              <a:tr h="37271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size(KB)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271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11.5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2719">
                <a:tc>
                  <a:txBody>
                    <a:bodyPr/>
                    <a:lstStyle/>
                    <a:p>
                      <a:r>
                        <a:rPr lang="en-US" dirty="0" smtClean="0"/>
                        <a:t>PFC deadlock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2719">
                <a:tc>
                  <a:txBody>
                    <a:bodyPr/>
                    <a:lstStyle/>
                    <a:p>
                      <a:r>
                        <a:rPr lang="en-US" dirty="0" smtClean="0"/>
                        <a:t>sender credit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5777"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sender buffer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8.8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240MB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3210" y="861935"/>
            <a:ext cx="4520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Experiment results of 2-hop loop: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0591"/>
              </p:ext>
            </p:extLst>
          </p:nvPr>
        </p:nvGraphicFramePr>
        <p:xfrm>
          <a:off x="1495315" y="4143318"/>
          <a:ext cx="7351510" cy="195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851"/>
                <a:gridCol w="862019"/>
                <a:gridCol w="954660"/>
                <a:gridCol w="954660"/>
                <a:gridCol w="954660"/>
                <a:gridCol w="954660"/>
              </a:tblGrid>
              <a:tr h="39082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size(KB)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082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24.5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0827">
                <a:tc>
                  <a:txBody>
                    <a:bodyPr/>
                    <a:lstStyle/>
                    <a:p>
                      <a:r>
                        <a:rPr lang="en-US" dirty="0" smtClean="0"/>
                        <a:t>PFC deadlock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0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sender credit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0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Size of sender buffer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16.4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240MB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3210" y="3682272"/>
            <a:ext cx="4451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Experiment results of 4-hop loop: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889857" y="1667244"/>
                <a:ext cx="2270750" cy="758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𝑡𝑡𝑙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5Gbps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857" y="1667244"/>
                <a:ext cx="2270750" cy="758734"/>
              </a:xfrm>
              <a:prstGeom prst="rect">
                <a:avLst/>
              </a:prstGeom>
              <a:blipFill rotWithShape="0">
                <a:blip r:embed="rId2"/>
                <a:stretch>
                  <a:fillRect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89857" y="4720182"/>
                <a:ext cx="2983894" cy="663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𝑡𝑡𝑙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10Gbps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857" y="4720182"/>
                <a:ext cx="2983894" cy="663515"/>
              </a:xfrm>
              <a:prstGeom prst="rect">
                <a:avLst/>
              </a:prstGeom>
              <a:blipFill rotWithShape="0">
                <a:blip r:embed="rId3"/>
                <a:stretch>
                  <a:fillRect r="-2245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95314" y="3267083"/>
            <a:ext cx="854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 of packets buffered in the loop when PFC deadlock occurs: 3.5MB + 2MB = </a:t>
            </a:r>
            <a:r>
              <a:rPr lang="en-US" dirty="0" smtClean="0">
                <a:solidFill>
                  <a:srgbClr val="00B050"/>
                </a:solidFill>
              </a:rPr>
              <a:t>5.5</a:t>
            </a:r>
            <a:r>
              <a:rPr lang="en-US" dirty="0" smtClean="0"/>
              <a:t>MB.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95313" y="6274371"/>
            <a:ext cx="883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 of packets buffered in the loop</a:t>
            </a:r>
            <a:r>
              <a:rPr lang="en-US" dirty="0"/>
              <a:t> when PFC deadlock occurs </a:t>
            </a:r>
            <a:r>
              <a:rPr lang="en-US" dirty="0" smtClean="0"/>
              <a:t>: 3.5MB + 2MB*3 = </a:t>
            </a:r>
            <a:r>
              <a:rPr lang="en-US" dirty="0" smtClean="0">
                <a:solidFill>
                  <a:srgbClr val="00B050"/>
                </a:solidFill>
              </a:rPr>
              <a:t>9.5</a:t>
            </a:r>
            <a:r>
              <a:rPr lang="en-US" dirty="0" smtClean="0"/>
              <a:t>MB.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626</Words>
  <Application>Microsoft Office PowerPoint</Application>
  <PresentationFormat>Widescreen</PresentationFormat>
  <Paragraphs>304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617</cp:revision>
  <dcterms:created xsi:type="dcterms:W3CDTF">2014-12-15T04:35:59Z</dcterms:created>
  <dcterms:modified xsi:type="dcterms:W3CDTF">2015-11-08T14:37:49Z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