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46" r:id="rId5"/>
    <p:sldId id="368" r:id="rId6"/>
    <p:sldId id="364" r:id="rId7"/>
    <p:sldId id="365" r:id="rId8"/>
    <p:sldId id="366" r:id="rId9"/>
    <p:sldId id="369" r:id="rId10"/>
    <p:sldId id="367" r:id="rId11"/>
    <p:sldId id="3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 varScale="1">
        <p:scale>
          <a:sx n="89" d="100"/>
          <a:sy n="89" d="100"/>
        </p:scale>
        <p:origin x="11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79325" y="1736942"/>
            <a:ext cx="6033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Storyline of current draft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some other issues (not included in the draft)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8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79325" y="1736942"/>
            <a:ext cx="6033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Storyline of current draft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Discussion of some other issues (not included in the draft)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Section 2: Background (drafted)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3571" y="1746336"/>
            <a:ext cx="82248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Routing loops in </a:t>
            </a:r>
            <a:r>
              <a:rPr lang="en-US" sz="2400" dirty="0" smtClean="0"/>
              <a:t>DCNs: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In </a:t>
            </a:r>
            <a:r>
              <a:rPr lang="en-US" sz="2000" dirty="0" smtClean="0"/>
              <a:t>DCNs</a:t>
            </a:r>
            <a:r>
              <a:rPr lang="en-US" sz="2000" dirty="0"/>
              <a:t>, routing loops </a:t>
            </a:r>
            <a:r>
              <a:rPr lang="en-US" sz="2000" dirty="0" smtClean="0"/>
              <a:t>can be caused by 1) </a:t>
            </a:r>
            <a:r>
              <a:rPr lang="en-US" sz="2000" b="1" dirty="0" smtClean="0"/>
              <a:t>Device failures</a:t>
            </a:r>
            <a:r>
              <a:rPr lang="en-US" sz="2000" dirty="0" smtClean="0"/>
              <a:t>; 2) </a:t>
            </a:r>
            <a:r>
              <a:rPr lang="en-US" sz="2000" b="1" dirty="0" smtClean="0"/>
              <a:t>Misconfigurations</a:t>
            </a:r>
            <a:r>
              <a:rPr lang="en-US" sz="2000" dirty="0" smtClean="0"/>
              <a:t>; 3) </a:t>
            </a:r>
            <a:r>
              <a:rPr lang="en-US" sz="2000" b="1" dirty="0" smtClean="0"/>
              <a:t>Corruption of TCAM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Discussion of two types of routing loops: </a:t>
            </a:r>
            <a:r>
              <a:rPr lang="en-US" sz="2000" b="1" dirty="0"/>
              <a:t>persistent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 smtClean="0"/>
              <a:t>transient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Priority-based Flow Control in RoCEv2-based </a:t>
            </a:r>
            <a:r>
              <a:rPr lang="en-US" sz="2400" dirty="0" smtClean="0"/>
              <a:t>RDMA DCNs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brief description of PFC mechanism.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 use of PFC will introduce two problems: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 smtClean="0"/>
              <a:t>congestion spreading</a:t>
            </a:r>
            <a:r>
              <a:rPr lang="en-US" sz="2000" dirty="0" smtClean="0"/>
              <a:t> </a:t>
            </a:r>
            <a:r>
              <a:rPr lang="en-US" sz="2000" b="1" dirty="0" smtClean="0"/>
              <a:t>problem</a:t>
            </a:r>
            <a:r>
              <a:rPr lang="en-US" sz="2000" dirty="0" smtClean="0"/>
              <a:t>(well handled by DCQCN).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 smtClean="0"/>
              <a:t>Loop-induced deadlock problem</a:t>
            </a:r>
            <a:r>
              <a:rPr lang="en-US" sz="2000" dirty="0" smtClean="0"/>
              <a:t>(the problem to be addressed in this paper).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108793" y="244177"/>
            <a:ext cx="997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Section </a:t>
            </a:r>
            <a:r>
              <a:rPr lang="en-US" altLang="zh-CN" sz="3600" dirty="0" smtClean="0"/>
              <a:t>3: </a:t>
            </a:r>
            <a:r>
              <a:rPr lang="en-US" altLang="zh-CN" sz="3600" dirty="0"/>
              <a:t>Analysis </a:t>
            </a:r>
            <a:r>
              <a:rPr lang="en-US" altLang="zh-CN" sz="3600" dirty="0" smtClean="0"/>
              <a:t>of deadlock problem (drafted)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83570" y="1176181"/>
                <a:ext cx="8224859" cy="503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Deadlock </a:t>
                </a:r>
                <a:r>
                  <a:rPr lang="en-US" sz="2400" dirty="0"/>
                  <a:t>problem in RDMA DCNs: </a:t>
                </a:r>
                <a:endParaRPr lang="en-US" sz="2400" dirty="0" smtClean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Explanation of the loop-induced deadlock problem (</a:t>
                </a:r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A strict definition will be provided </a:t>
                </a:r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next time</a:t>
                </a:r>
                <a:r>
                  <a:rPr lang="en-US" sz="2000" dirty="0" smtClean="0"/>
                  <a:t>).</a:t>
                </a:r>
                <a:endParaRPr lang="en-US" sz="2000" dirty="0" smtClean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Discussion of the impact of deadlock problem;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Sufficient condition for deadlock </a:t>
                </a:r>
                <a:r>
                  <a:rPr lang="en-US" sz="2400" dirty="0" smtClean="0"/>
                  <a:t>creation: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Computation of maximum packet drain rate in a loop: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One sufficient condition for deadlock creation: </a:t>
                </a:r>
                <a:r>
                  <a:rPr lang="en-US" sz="2000" b="1" dirty="0" smtClean="0"/>
                  <a:t>there is a loop in the network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r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</m:oMath>
                </a14:m>
                <a:r>
                  <a:rPr lang="en-US" sz="2000" dirty="0" smtClean="0"/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Analysis of deadlock creation time: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Deadlock </a:t>
                </a:r>
                <a:r>
                  <a:rPr lang="en-US" sz="2000" dirty="0"/>
                  <a:t>creation time </a:t>
                </a:r>
                <a:r>
                  <a:rPr lang="en-US" sz="2000" dirty="0" smtClean="0"/>
                  <a:t>is related to </a:t>
                </a:r>
                <a:r>
                  <a:rPr lang="en-US" sz="2000" dirty="0"/>
                  <a:t>three factors: </a:t>
                </a:r>
                <a:r>
                  <a:rPr lang="en-US" sz="2000" dirty="0" smtClean="0"/>
                  <a:t>1) </a:t>
                </a:r>
                <a:r>
                  <a:rPr lang="en-US" sz="2000" b="1" dirty="0" smtClean="0"/>
                  <a:t>packet </a:t>
                </a:r>
                <a:r>
                  <a:rPr lang="en-US" sz="2000" b="1" dirty="0"/>
                  <a:t>injection rate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2) </a:t>
                </a:r>
                <a:r>
                  <a:rPr lang="en-US" sz="2000" b="1" dirty="0" smtClean="0"/>
                  <a:t>packet drain rate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3)</a:t>
                </a:r>
                <a:r>
                  <a:rPr lang="en-US" sz="2000" b="1" dirty="0" smtClean="0"/>
                  <a:t> PFC threshold.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Measurement of deadlock creation time.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akeaways from the measurement.</a:t>
                </a:r>
                <a:endParaRPr lang="en-US" sz="24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70" y="1176181"/>
                <a:ext cx="8224859" cy="5032532"/>
              </a:xfrm>
              <a:prstGeom prst="rect">
                <a:avLst/>
              </a:prstGeom>
              <a:blipFill rotWithShape="0">
                <a:blip r:embed="rId3"/>
                <a:stretch>
                  <a:fillRect l="-963" t="-970" r="-22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6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Section 4: Solution (not drafted yet)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731984" y="1176181"/>
            <a:ext cx="872803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goals: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Accurate detection of deadlock problem</a:t>
            </a:r>
            <a:r>
              <a:rPr lang="en-US" sz="2000" dirty="0" smtClean="0"/>
              <a:t>; 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Fast reaction to deadlock problem</a:t>
            </a:r>
            <a:r>
              <a:rPr lang="en-US" sz="2000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Resolve deadlock problem at minimum cost </a:t>
            </a:r>
            <a:r>
              <a:rPr lang="en-US" sz="2000" dirty="0"/>
              <a:t>(e.g., only one switch drop packets during the recovery process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Help to troubleshoot the root causes behind the deadlock problem</a:t>
            </a:r>
            <a:r>
              <a:rPr lang="en-US" sz="2000" dirty="0" smtClean="0"/>
              <a:t>.</a:t>
            </a:r>
          </a:p>
          <a:p>
            <a:pPr lvl="1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Drawbacks of distributed solutions: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</a:t>
            </a:r>
            <a:r>
              <a:rPr lang="en-US" sz="2000" dirty="0" smtClean="0"/>
              <a:t>ard to achieved goals 1,3,4.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Timeout-based mechanism is not supported by many commodity switches.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of a centralized solution 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still work on the details</a:t>
            </a:r>
            <a:r>
              <a:rPr lang="en-US" sz="2400" dirty="0" smtClean="0"/>
              <a:t>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Leverage </a:t>
            </a:r>
            <a:r>
              <a:rPr lang="en-US" sz="2000" dirty="0" err="1"/>
              <a:t>P</a:t>
            </a:r>
            <a:r>
              <a:rPr lang="en-US" sz="2000" dirty="0" err="1" smtClean="0"/>
              <a:t>ingmesh</a:t>
            </a:r>
            <a:r>
              <a:rPr lang="en-US" sz="2000" dirty="0" smtClean="0"/>
              <a:t> to detect potential deadlock problems: many hosts become unreachable within a short time;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Leverage </a:t>
            </a:r>
            <a:r>
              <a:rPr lang="en-US" sz="2000" dirty="0" err="1" smtClean="0"/>
              <a:t>Everflow</a:t>
            </a:r>
            <a:r>
              <a:rPr lang="en-US" sz="2000" dirty="0" smtClean="0"/>
              <a:t> to collect counter information from all the switches.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Analyze the global information and work out a solution to resolve the deadlock problem. 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079325" y="1736942"/>
            <a:ext cx="6033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Storyline of current draft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some other issues (not included in the draft)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Position of other problems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731984" y="1638761"/>
            <a:ext cx="87280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Mad NIC problem: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Hard to reproduce it in our testbed.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Can we position mad NIC as a one-hop deadlock problem?  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General routing-induced deadlock problem: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a Clos network, It requires at least two flows to traverse over non-shortest paths which is unlikely to happen in practice.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This problem has been well-studied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28088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8946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502997" y="269946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03112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59865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5287220" y="3083716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03112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731252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943055" y="369596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7460" y="2671985"/>
            <a:ext cx="2754488" cy="183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4803502" y="269945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71680" y="269312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214640" y="2489128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1: S1 -&gt; S2 -&gt; S3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7121953" y="2652737"/>
            <a:ext cx="1" cy="23293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203254" y="2105990"/>
            <a:ext cx="0" cy="23710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439150" y="4344299"/>
            <a:ext cx="285120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62025" y="227044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16059" y="1949257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Flow 2: S2 -&gt; S3 -&gt; S4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97594" y="4198133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3: S3 -&gt; S4 -&gt; S1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2146" y="4735909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4: S4 -&gt; S1 -&gt; S2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7371679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4832895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flipV="1">
            <a:off x="5289079" y="4490771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V="1">
            <a:off x="6940049" y="4509335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299982" y="2133923"/>
            <a:ext cx="0" cy="223298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184007" y="4486685"/>
            <a:ext cx="28512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98454" y="2951117"/>
            <a:ext cx="0" cy="201135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88829" y="2951117"/>
            <a:ext cx="26228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943848" y="3094057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43848" y="3162884"/>
            <a:ext cx="111898" cy="1543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5700992" y="2690153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5735407" y="2724566"/>
            <a:ext cx="111898" cy="154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5790174" y="2775136"/>
            <a:ext cx="103738" cy="457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42224" y="3267869"/>
            <a:ext cx="103738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6516481" y="408656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6482067" y="4120977"/>
            <a:ext cx="111898" cy="1543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6435459" y="4179001"/>
            <a:ext cx="103738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5289501" y="367332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flipV="1">
            <a:off x="5289501" y="3673322"/>
            <a:ext cx="111898" cy="15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flipV="1">
            <a:off x="5297308" y="3676932"/>
            <a:ext cx="103738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3" idx="2"/>
            <a:endCxn id="12" idx="0"/>
          </p:cNvCxnSpPr>
          <p:nvPr/>
        </p:nvCxnSpPr>
        <p:spPr>
          <a:xfrm>
            <a:off x="5868513" y="2801723"/>
            <a:ext cx="578864" cy="9307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2"/>
            <a:endCxn id="56" idx="2"/>
          </p:cNvCxnSpPr>
          <p:nvPr/>
        </p:nvCxnSpPr>
        <p:spPr>
          <a:xfrm>
            <a:off x="6999797" y="3317196"/>
            <a:ext cx="347" cy="378771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48" idx="2"/>
          </p:cNvCxnSpPr>
          <p:nvPr/>
        </p:nvCxnSpPr>
        <p:spPr>
          <a:xfrm flipH="1">
            <a:off x="5898771" y="4198134"/>
            <a:ext cx="562090" cy="23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5337" y="3308711"/>
            <a:ext cx="347" cy="37877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80678" y="5620838"/>
            <a:ext cx="42174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906869" y="5620838"/>
            <a:ext cx="434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24666" y="5451561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 direction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351881" y="5451561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6662" y="273198"/>
            <a:ext cx="110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Backup: general routing-induced deadlock problem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96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455</Words>
  <Application>Microsoft Office PowerPoint</Application>
  <PresentationFormat>Widescreen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1855</cp:revision>
  <dcterms:created xsi:type="dcterms:W3CDTF">2014-12-15T04:35:59Z</dcterms:created>
  <dcterms:modified xsi:type="dcterms:W3CDTF">2015-12-01T00:38:30Z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