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3" r:id="rId2"/>
    <p:sldId id="347" r:id="rId3"/>
    <p:sldId id="314" r:id="rId4"/>
    <p:sldId id="315" r:id="rId5"/>
    <p:sldId id="316" r:id="rId6"/>
    <p:sldId id="317" r:id="rId7"/>
    <p:sldId id="318" r:id="rId8"/>
    <p:sldId id="324" r:id="rId9"/>
    <p:sldId id="325" r:id="rId10"/>
    <p:sldId id="330" r:id="rId11"/>
    <p:sldId id="319" r:id="rId12"/>
    <p:sldId id="320" r:id="rId13"/>
    <p:sldId id="321" r:id="rId14"/>
    <p:sldId id="348" r:id="rId15"/>
    <p:sldId id="334" r:id="rId16"/>
    <p:sldId id="335" r:id="rId17"/>
    <p:sldId id="349" r:id="rId18"/>
    <p:sldId id="340" r:id="rId19"/>
    <p:sldId id="337" r:id="rId20"/>
    <p:sldId id="345" r:id="rId21"/>
    <p:sldId id="341" r:id="rId22"/>
    <p:sldId id="339" r:id="rId23"/>
    <p:sldId id="336" r:id="rId24"/>
    <p:sldId id="343" r:id="rId25"/>
    <p:sldId id="344" r:id="rId26"/>
    <p:sldId id="346" r:id="rId27"/>
    <p:sldId id="33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5063-4045-49F2-918B-718A8119ABF6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F7213-BE11-4C38-BC41-1857492D8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3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0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8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52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6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189B-B9DB-41DB-BD22-A84B786A273E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697CF-9BAE-409C-82E5-B056EF379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about </a:t>
            </a:r>
            <a:r>
              <a:rPr lang="en-US" sz="3200" dirty="0"/>
              <a:t>2-flow deadlock </a:t>
            </a:r>
            <a:r>
              <a:rPr lang="en-US" sz="3200" dirty="0" smtClean="0"/>
              <a:t>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Study sufficient condition of routing induced deadlock via congestion queue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309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86" y="19250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6053" y="5423025"/>
            <a:ext cx="3338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Experiment-1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773" y="152464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902" y="202709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300Mbps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925085" y="1724704"/>
            <a:ext cx="256688" cy="27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</p:cNvCxnSpPr>
          <p:nvPr/>
        </p:nvCxnSpPr>
        <p:spPr>
          <a:xfrm flipH="1" flipV="1">
            <a:off x="5558828" y="1195057"/>
            <a:ext cx="210767" cy="32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880846" y="1878593"/>
            <a:ext cx="1002878" cy="14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10959" y="2427209"/>
            <a:ext cx="219877" cy="28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4202" y="4952307"/>
            <a:ext cx="131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r= 4Gbps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8721" y="3310909"/>
            <a:ext cx="539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 generates more PAUSE frames to L4 when r=4Gbps.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14796" y="3123446"/>
            <a:ext cx="1061677" cy="0"/>
          </a:xfrm>
          <a:prstGeom prst="straightConnector1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82285" y="955652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360Mbps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6578966" y="1155707"/>
            <a:ext cx="803319" cy="56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5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5454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0836" y="5413972"/>
            <a:ext cx="3620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Basic Topology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9738" y="244444"/>
            <a:ext cx="2076261" cy="332262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81773" y="152464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925085" y="1724704"/>
            <a:ext cx="256688" cy="27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0"/>
          </p:cNvCxnSpPr>
          <p:nvPr/>
        </p:nvCxnSpPr>
        <p:spPr>
          <a:xfrm flipH="1" flipV="1">
            <a:off x="5558828" y="1195057"/>
            <a:ext cx="210767" cy="32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81773" y="3653031"/>
            <a:ext cx="469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Pattern of green packets may be the key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203309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6165906" y="2543531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018964" y="2690009"/>
            <a:ext cx="166416" cy="13186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742716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4970968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313190" y="1983068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6772419" y="198973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89790" y="27543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187149" y="27689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692920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4067622" y="2482263"/>
            <a:ext cx="4720130" cy="125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067622" y="1493821"/>
            <a:ext cx="0" cy="98844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416765" y="258326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79380" y="1493821"/>
            <a:ext cx="1" cy="14708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25967" y="2964715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87752" y="2294842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Pattern of green packets when r = 4Gbps</a:t>
            </a:r>
            <a:endParaRPr lang="en-US" sz="3600" dirty="0"/>
          </a:p>
        </p:txBody>
      </p:sp>
      <p:sp>
        <p:nvSpPr>
          <p:cNvPr id="70" name="TextBox 69"/>
          <p:cNvSpPr txBox="1"/>
          <p:nvPr/>
        </p:nvSpPr>
        <p:spPr>
          <a:xfrm>
            <a:off x="3772088" y="21555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21552" y="272434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49643" y="2556789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 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6962" y="212980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40966" y="2074291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 </a:t>
            </a:r>
            <a:r>
              <a:rPr lang="en-US" dirty="0" err="1" smtClean="0">
                <a:solidFill>
                  <a:srgbClr val="00B050"/>
                </a:solidFill>
              </a:rPr>
              <a:t>Gbps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614781" y="2673713"/>
            <a:ext cx="165951" cy="1639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163223" y="2683127"/>
            <a:ext cx="166187" cy="1453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6155559" y="2731198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39090" y="283375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47126" y="2357286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2" idx="2"/>
          </p:cNvCxnSpPr>
          <p:nvPr/>
        </p:nvCxnSpPr>
        <p:spPr>
          <a:xfrm flipH="1">
            <a:off x="4891624" y="2756169"/>
            <a:ext cx="1144619" cy="13473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2" idx="0"/>
          </p:cNvCxnSpPr>
          <p:nvPr/>
        </p:nvCxnSpPr>
        <p:spPr>
          <a:xfrm>
            <a:off x="6461518" y="2756169"/>
            <a:ext cx="2138742" cy="134633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 rot="5400000">
            <a:off x="6201931" y="2768893"/>
            <a:ext cx="1069059" cy="3727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5659078" y="5325455"/>
            <a:ext cx="2008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r>
              <a:rPr lang="en-US" sz="2400" dirty="0" smtClean="0"/>
              <a:t> queue of S1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4923974" y="4054956"/>
            <a:ext cx="1058131" cy="116639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5400000">
            <a:off x="5598941" y="4551907"/>
            <a:ext cx="1058134" cy="1724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rot="5400000" flipV="1">
            <a:off x="5709590" y="4609196"/>
            <a:ext cx="1067790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51934" y="433670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6483762" y="3293823"/>
            <a:ext cx="359883" cy="12549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878807" y="3457060"/>
            <a:ext cx="1581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Green : red = 8:1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 rot="5400000">
            <a:off x="6157103" y="4550635"/>
            <a:ext cx="1058134" cy="1724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5400000" flipV="1">
            <a:off x="6267752" y="4607924"/>
            <a:ext cx="1067790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5400000">
            <a:off x="6394446" y="4550635"/>
            <a:ext cx="1058134" cy="1724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5400000" flipV="1">
            <a:off x="6505095" y="4607924"/>
            <a:ext cx="1067790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5400000">
            <a:off x="6628970" y="4549363"/>
            <a:ext cx="1058134" cy="1724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 rot="5400000" flipV="1">
            <a:off x="6739619" y="4606652"/>
            <a:ext cx="1067790" cy="4571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63" idx="2"/>
          </p:cNvCxnSpPr>
          <p:nvPr/>
        </p:nvCxnSpPr>
        <p:spPr>
          <a:xfrm flipH="1">
            <a:off x="5233324" y="2755941"/>
            <a:ext cx="802917" cy="68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5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203309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5400000">
            <a:off x="6165906" y="2543531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173784" y="2712975"/>
            <a:ext cx="169188" cy="8824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742716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L3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4970968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313190" y="1983068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6772419" y="198973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89790" y="27543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187149" y="27689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692920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4067622" y="2482263"/>
            <a:ext cx="4720130" cy="1253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416765" y="258326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079380" y="1493821"/>
            <a:ext cx="1" cy="14708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425967" y="2964715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87752" y="2294842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72088" y="21555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721552" y="272434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349643" y="2556789"/>
            <a:ext cx="111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 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26962" y="212980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40966" y="2074291"/>
            <a:ext cx="83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 </a:t>
            </a:r>
            <a:r>
              <a:rPr lang="en-US" dirty="0" err="1" smtClean="0">
                <a:solidFill>
                  <a:srgbClr val="00B050"/>
                </a:solidFill>
              </a:rPr>
              <a:t>Gbps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 rot="5400000">
            <a:off x="3614781" y="2673713"/>
            <a:ext cx="165951" cy="1639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6036477" y="2683127"/>
            <a:ext cx="166187" cy="1453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6028813" y="2731198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39090" y="283375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47126" y="2357286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5" idx="2"/>
          </p:cNvCxnSpPr>
          <p:nvPr/>
        </p:nvCxnSpPr>
        <p:spPr>
          <a:xfrm flipH="1">
            <a:off x="4229026" y="2754354"/>
            <a:ext cx="992433" cy="154662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2" idx="2"/>
          </p:cNvCxnSpPr>
          <p:nvPr/>
        </p:nvCxnSpPr>
        <p:spPr>
          <a:xfrm>
            <a:off x="6036243" y="2756169"/>
            <a:ext cx="822329" cy="1544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 rot="5400000">
            <a:off x="4534375" y="4400110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5233324" y="2755941"/>
            <a:ext cx="802917" cy="68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5400000">
            <a:off x="4680340" y="4338280"/>
            <a:ext cx="165316" cy="1715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4834886" y="4400108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5400000">
            <a:off x="4980851" y="4338278"/>
            <a:ext cx="165316" cy="1715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5371152" y="4395032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rot="5400000">
            <a:off x="5517117" y="4333202"/>
            <a:ext cx="165316" cy="1715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088119" y="411057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 rot="5400000">
            <a:off x="5666616" y="4395032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 rot="5400000">
            <a:off x="5967127" y="4395030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5400000">
            <a:off x="4379829" y="4338275"/>
            <a:ext cx="165316" cy="17158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6568149" y="4400103"/>
            <a:ext cx="165318" cy="4792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5400000" flipV="1">
            <a:off x="4851190" y="4097748"/>
            <a:ext cx="359883" cy="13088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3941217" y="4967465"/>
            <a:ext cx="2703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Rate of green packets = 4Gbps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6" name="Right Brace 105"/>
          <p:cNvSpPr/>
          <p:nvPr/>
        </p:nvSpPr>
        <p:spPr>
          <a:xfrm rot="16200000">
            <a:off x="5340117" y="2920525"/>
            <a:ext cx="359883" cy="23094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147187" y="4110577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109530" y="3564424"/>
            <a:ext cx="2956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Rate of green packets = 500Mbps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031131" y="469801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5524195" y="3773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067622" y="1493821"/>
            <a:ext cx="0" cy="988442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02930" y="4225257"/>
            <a:ext cx="286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Rate of red packets = 500Mbps (bounded by tx-2 queue)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Pattern of green packets when r = 4Gbps</a:t>
            </a:r>
            <a:endParaRPr lang="en-US" sz="3600" dirty="0"/>
          </a:p>
        </p:txBody>
      </p:sp>
      <p:sp>
        <p:nvSpPr>
          <p:cNvPr id="55" name="TextBox 54"/>
          <p:cNvSpPr txBox="1"/>
          <p:nvPr/>
        </p:nvSpPr>
        <p:spPr>
          <a:xfrm>
            <a:off x="2273848" y="5433198"/>
            <a:ext cx="7644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Under the packet pattern of ratio 8:1, the </a:t>
            </a:r>
            <a:r>
              <a:rPr lang="en-US" sz="2000" dirty="0" err="1" smtClean="0"/>
              <a:t>rx</a:t>
            </a:r>
            <a:r>
              <a:rPr lang="en-US" sz="2000" dirty="0" smtClean="0"/>
              <a:t> queue of switch S1 will generate more PAUSE frames to pause switch L4 than the pattern when r=2Gbps, such that flow 2 only get 300Mbps at the link T4-L4.</a:t>
            </a:r>
          </a:p>
        </p:txBody>
      </p:sp>
    </p:spTree>
    <p:extLst>
      <p:ext uri="{BB962C8B-B14F-4D97-AF65-F5344CB8AC3E}">
        <p14:creationId xmlns:p14="http://schemas.microsoft.com/office/powerpoint/2010/main" val="34348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Analysis about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2-flow deadlock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Study sufficient condition of routing induced deadlock via congestion queue analysis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Definition of congestion queue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856294" y="21125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084546" y="25524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03368" y="2718147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4806498" y="25524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09252" y="2695428"/>
            <a:ext cx="3642986" cy="22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5130" y="2715297"/>
            <a:ext cx="36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66010" y="2593075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82376" y="2264026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14838" y="2274920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8822" y="2274920"/>
            <a:ext cx="3818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6432" y="3844525"/>
            <a:ext cx="607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r1 &gt; r2, we say </a:t>
            </a:r>
            <a:r>
              <a:rPr lang="en-US" dirty="0" err="1" smtClean="0"/>
              <a:t>tx</a:t>
            </a:r>
            <a:r>
              <a:rPr lang="en-US" dirty="0" smtClean="0"/>
              <a:t> queue of S is a congestion queue of flow 1. 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4706652" y="2672210"/>
            <a:ext cx="166321" cy="8861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16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Cascade effect of congestion queue</a:t>
            </a:r>
            <a:endParaRPr lang="en-US" sz="3200" dirty="0"/>
          </a:p>
        </p:txBody>
      </p:sp>
      <p:sp>
        <p:nvSpPr>
          <p:cNvPr id="21" name="Rectangle 20"/>
          <p:cNvSpPr/>
          <p:nvPr/>
        </p:nvSpPr>
        <p:spPr>
          <a:xfrm>
            <a:off x="6203309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5400000">
            <a:off x="6165906" y="2543531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6009781" y="2690635"/>
            <a:ext cx="174973" cy="12205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42716" y="214877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4970968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flipV="1">
            <a:off x="4313190" y="1983068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10800000">
            <a:off x="6772419" y="198973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187149" y="27689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3692920" y="25886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6200000">
            <a:off x="7416765" y="258326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079380" y="1493821"/>
            <a:ext cx="1" cy="14708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25967" y="2964715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21552" y="27243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748734" y="257814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26962" y="212980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3614781" y="2673713"/>
            <a:ext cx="165951" cy="16398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31268" y="2631536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3" idx="2"/>
          </p:cNvCxnSpPr>
          <p:nvPr/>
        </p:nvCxnSpPr>
        <p:spPr>
          <a:xfrm flipH="1">
            <a:off x="5233326" y="2751663"/>
            <a:ext cx="802914" cy="11148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08234" y="12545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5001" y="4738182"/>
            <a:ext cx="6097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r1 </a:t>
            </a:r>
            <a:r>
              <a:rPr lang="en-US" dirty="0"/>
              <a:t>&gt; </a:t>
            </a:r>
            <a:r>
              <a:rPr lang="en-US" dirty="0" smtClean="0"/>
              <a:t>r2, packets in the </a:t>
            </a:r>
            <a:r>
              <a:rPr lang="en-US" dirty="0" err="1" smtClean="0"/>
              <a:t>tx</a:t>
            </a:r>
            <a:r>
              <a:rPr lang="en-US" dirty="0" smtClean="0"/>
              <a:t> queue of S1 will build up, and the drain rate of </a:t>
            </a:r>
            <a:r>
              <a:rPr lang="en-US" dirty="0" err="1" smtClean="0"/>
              <a:t>tx</a:t>
            </a:r>
            <a:r>
              <a:rPr lang="en-US" dirty="0" smtClean="0"/>
              <a:t> queue of S2 will be shaped r2 due to PFC pause. The </a:t>
            </a:r>
            <a:r>
              <a:rPr lang="en-US" dirty="0" err="1"/>
              <a:t>t</a:t>
            </a:r>
            <a:r>
              <a:rPr lang="en-US" dirty="0" err="1" smtClean="0"/>
              <a:t>x</a:t>
            </a:r>
            <a:r>
              <a:rPr lang="en-US" dirty="0" smtClean="0"/>
              <a:t> queue of  S2 Then becomes a new congestion queue for flow1.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13835" y="1261280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772843" y="2626741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472129" y="290901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89790" y="27543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66762" y="370170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congestion queue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398164" y="3699695"/>
            <a:ext cx="480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congestion queue created via cascade effect</a:t>
            </a:r>
            <a:endParaRPr lang="en-US" dirty="0"/>
          </a:p>
        </p:txBody>
      </p:sp>
      <p:cxnSp>
        <p:nvCxnSpPr>
          <p:cNvPr id="55" name="Straight Connector 54"/>
          <p:cNvCxnSpPr>
            <a:stCxn id="53" idx="0"/>
            <a:endCxn id="45" idx="4"/>
          </p:cNvCxnSpPr>
          <p:nvPr/>
        </p:nvCxnSpPr>
        <p:spPr>
          <a:xfrm flipH="1" flipV="1">
            <a:off x="3457836" y="2875979"/>
            <a:ext cx="126567" cy="825725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5573037" y="2747834"/>
            <a:ext cx="699815" cy="95186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5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17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Analysis about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2-flow deadlock </a:t>
            </a: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Study sufficient condition of routing induced deadlock via congestion queue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269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35383" y="2930282"/>
            <a:ext cx="169578" cy="218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912224" y="31975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93603" y="3157368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1: congestion queue locates at inner link.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98217" y="1691042"/>
            <a:ext cx="16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60207" y="3693320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( &gt; 500Mbps)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35383" y="2930282"/>
            <a:ext cx="169578" cy="218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16200000">
            <a:off x="5194226" y="2281926"/>
            <a:ext cx="161003" cy="2093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912224" y="31975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93603" y="3157368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1: congestion queue locates at inner link.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98217" y="1691042"/>
            <a:ext cx="162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55" name="Oval 54"/>
          <p:cNvSpPr/>
          <p:nvPr/>
        </p:nvSpPr>
        <p:spPr>
          <a:xfrm>
            <a:off x="5390885" y="226171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410991" y="181014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1572126" y="244177"/>
            <a:ext cx="904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Outline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5741" y="1519659"/>
            <a:ext cx="93605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about </a:t>
            </a:r>
            <a:r>
              <a:rPr lang="en-US" sz="3200" dirty="0"/>
              <a:t>2-flow deadlock </a:t>
            </a:r>
            <a:r>
              <a:rPr lang="en-US" sz="3200" dirty="0" smtClean="0"/>
              <a:t>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Cascade effect of congestion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Study sufficient condition of routing induced deadlock via congestion queue analysis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3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912224" y="31975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93603" y="3157368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1: congestion queue locates at inner link.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( &gt; 500Mbps)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55" name="Rectangle 54"/>
          <p:cNvSpPr/>
          <p:nvPr/>
        </p:nvSpPr>
        <p:spPr>
          <a:xfrm>
            <a:off x="6935383" y="2930282"/>
            <a:ext cx="169578" cy="218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136067" y="2223767"/>
            <a:ext cx="169579" cy="317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90885" y="226171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496776" y="2259778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5129390" y="2306635"/>
            <a:ext cx="159054" cy="1417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2740" y="25378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10991" y="181014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13034" y="2124629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78131" y="3700051"/>
            <a:ext cx="157729" cy="193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912224" y="31975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93603" y="3157368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1: congestion queue locates at inner link.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( &gt; 500Mbps)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55" name="Rectangle 54"/>
          <p:cNvSpPr/>
          <p:nvPr/>
        </p:nvSpPr>
        <p:spPr>
          <a:xfrm>
            <a:off x="6935383" y="2930282"/>
            <a:ext cx="169578" cy="218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136067" y="2223767"/>
            <a:ext cx="169579" cy="317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90885" y="226171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496776" y="2259778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33829" y="3440866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5129390" y="2306635"/>
            <a:ext cx="159054" cy="1417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2740" y="25378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3969" y="33822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(2)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86635" y="3109012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410991" y="181014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8013034" y="2124629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6273871" y="4327741"/>
            <a:ext cx="165952" cy="3152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478131" y="3700051"/>
            <a:ext cx="157729" cy="19339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5912224" y="31975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893603" y="3157368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93421" y="5588473"/>
            <a:ext cx="59928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Deadlock can occur as long as </a:t>
            </a:r>
            <a:r>
              <a:rPr lang="en-US" dirty="0" smtClean="0">
                <a:solidFill>
                  <a:srgbClr val="FF0000"/>
                </a:solidFill>
              </a:rPr>
              <a:t>r2 &gt; 500Mbps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 that all the inner egress queues in this example becomes congestion queues.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1: congestion queue locates at inner link.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( &gt; 500Mbps)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55" name="Rectangle 54"/>
          <p:cNvSpPr/>
          <p:nvPr/>
        </p:nvSpPr>
        <p:spPr>
          <a:xfrm>
            <a:off x="6935383" y="2930282"/>
            <a:ext cx="169578" cy="21886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5136067" y="2223767"/>
            <a:ext cx="169579" cy="3170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90885" y="2261713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5496776" y="2259778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433829" y="3440866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5400000">
            <a:off x="5129390" y="2306635"/>
            <a:ext cx="159054" cy="1417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925935" y="4337768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6283341" y="4412558"/>
            <a:ext cx="159054" cy="1417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462740" y="25378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3969" y="33822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(2)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55491" y="38705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(3)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86635" y="3109012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22909" y="4695746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8013034" y="2124629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725332" y="2470649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2950993" y="2253007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2: congestion queue locates at injection queue.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60207" y="3693320"/>
            <a:ext cx="84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 Mbps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70" idx="0"/>
          </p:cNvCxnSpPr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99" idx="2"/>
          </p:cNvCxnSpPr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7" idx="2"/>
            <a:endCxn id="97" idx="2"/>
          </p:cNvCxnSpPr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8" idx="2"/>
            <a:endCxn id="81" idx="0"/>
          </p:cNvCxnSpPr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303423" y="5456388"/>
            <a:ext cx="558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 deadlock in this case when r is not larger enough to trigger another congestion queue in the switch loop.</a:t>
            </a:r>
          </a:p>
        </p:txBody>
      </p:sp>
    </p:spTree>
    <p:extLst>
      <p:ext uri="{BB962C8B-B14F-4D97-AF65-F5344CB8AC3E}">
        <p14:creationId xmlns:p14="http://schemas.microsoft.com/office/powerpoint/2010/main" val="10795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647218" y="402181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3: congestion queue locates at drain queue.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9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Mbps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46146" y="4498148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773275" y="4391862"/>
            <a:ext cx="174359" cy="1954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494148" y="4366904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61" name="TextBox 60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35383" y="2955176"/>
            <a:ext cx="169578" cy="193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16200000">
            <a:off x="5187717" y="2275417"/>
            <a:ext cx="174021" cy="2093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647218" y="40410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3: congestion queue locates at drain queue.</a:t>
            </a: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46146" y="4498148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773275" y="4391862"/>
            <a:ext cx="174359" cy="1954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6207169" y="4381334"/>
            <a:ext cx="174359" cy="1954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37156" y="4355465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494148" y="4366904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93603" y="3151160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89164" y="2257356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50578" y="4724123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6567" y="336544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7323" y="1797247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35383" y="2955176"/>
            <a:ext cx="169578" cy="193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16200000">
            <a:off x="5153987" y="2241687"/>
            <a:ext cx="174939" cy="2758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647218" y="40410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59179" y="5570917"/>
            <a:ext cx="60736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According to our measurement, the </a:t>
            </a:r>
            <a:r>
              <a:rPr lang="en-US" dirty="0" err="1"/>
              <a:t>t</a:t>
            </a:r>
            <a:r>
              <a:rPr lang="en-US" dirty="0" err="1" smtClean="0"/>
              <a:t>x</a:t>
            </a:r>
            <a:r>
              <a:rPr lang="en-US" dirty="0" smtClean="0"/>
              <a:t> queue of A also becomes a green congestion queue when r2 is larger enough.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3: congestion queue locates at drain queue.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9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Mbps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46146" y="4498148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773275" y="4391862"/>
            <a:ext cx="174359" cy="1954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37156" y="4355465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494148" y="4366904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93603" y="3151160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89164" y="2257356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926567" y="336544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7323" y="1797247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24797" y="2257364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79093" y="3704458"/>
            <a:ext cx="166210" cy="7229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5148029" y="2291082"/>
            <a:ext cx="162396" cy="16516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6198119" y="4399186"/>
            <a:ext cx="162396" cy="1651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73" name="Rectangle 72"/>
          <p:cNvSpPr/>
          <p:nvPr/>
        </p:nvSpPr>
        <p:spPr>
          <a:xfrm>
            <a:off x="8013034" y="2124629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300Mbps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2740" y="25378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(2)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179744" y="3049720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297906" y="4955377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55491" y="38705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322909" y="4695746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198217" y="1691042"/>
            <a:ext cx="167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1 ( &gt; 500Mbps)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5773606" y="4363059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364909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280120" y="221215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935383" y="2665237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935383" y="2955176"/>
            <a:ext cx="169578" cy="1939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3905680" y="177227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 rot="16200000">
            <a:off x="5049343" y="2132009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 rot="16200000">
            <a:off x="5153987" y="2241687"/>
            <a:ext cx="174939" cy="27586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366273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10800000">
            <a:off x="4476154" y="279110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 rot="5400000">
            <a:off x="6328870" y="4272746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905680" y="387798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5133932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flipV="1">
            <a:off x="4476154" y="3712283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0800000">
            <a:off x="6935383" y="37189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45321" y="25858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4855211" y="195621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362391" y="19367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7089926" y="385902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52754" y="44835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7074087" y="254429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6350113" y="449814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rot="16200000">
            <a:off x="3855884" y="431786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4245512" y="2539667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4230586" y="4211478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230586" y="2539667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 rot="16200000">
            <a:off x="7579729" y="431247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53" idx="3"/>
          </p:cNvCxnSpPr>
          <p:nvPr/>
        </p:nvCxnSpPr>
        <p:spPr>
          <a:xfrm flipV="1">
            <a:off x="3172427" y="2155974"/>
            <a:ext cx="4082158" cy="229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242344" y="2155971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2588931" y="4693930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8624794" y="4024057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2373106" y="1973599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 rot="16200000">
            <a:off x="7562327" y="2216599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3935052" y="388476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3884516" y="445355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2647218" y="404106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62861" y="5570917"/>
            <a:ext cx="6256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Deadlock can occur when r is larger than a threshold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threshold rate is key for the </a:t>
            </a:r>
            <a:r>
              <a:rPr lang="en-US" dirty="0" err="1" smtClean="0"/>
              <a:t>tx</a:t>
            </a:r>
            <a:r>
              <a:rPr lang="en-US" dirty="0" smtClean="0"/>
              <a:t> queue of A becomes the congestion queue of flow 2.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1424" y="1074148"/>
            <a:ext cx="7183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3: congestion queue locates at drain queue.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60207" y="3693320"/>
            <a:ext cx="96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r2 Mbps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3748735" y="222235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81849" y="2377859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020172" y="3149146"/>
            <a:ext cx="0" cy="56980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5384423" y="4483569"/>
            <a:ext cx="814784" cy="1815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560729" y="3122511"/>
            <a:ext cx="214" cy="58977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2854183" y="2393413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946146" y="4498148"/>
            <a:ext cx="817358" cy="3873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 rot="5400000">
            <a:off x="3773275" y="4391862"/>
            <a:ext cx="174359" cy="19545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5400000">
            <a:off x="6239776" y="4359254"/>
            <a:ext cx="163831" cy="25013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937156" y="4355465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494148" y="4366904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893603" y="3151160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389164" y="2257356"/>
            <a:ext cx="253135" cy="2444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297906" y="4955377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26567" y="336544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17323" y="1797247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500Mbps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5524797" y="2257364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434442" y="3448641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479093" y="3704458"/>
            <a:ext cx="169578" cy="1939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743722" y="4351834"/>
            <a:ext cx="253135" cy="2444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5137893" y="2301216"/>
            <a:ext cx="166965" cy="14946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5400000">
            <a:off x="6246244" y="4399186"/>
            <a:ext cx="162396" cy="16516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congestion queue analysis</a:t>
            </a:r>
            <a:endParaRPr lang="en-US" sz="3600" dirty="0"/>
          </a:p>
        </p:txBody>
      </p:sp>
      <p:sp>
        <p:nvSpPr>
          <p:cNvPr id="73" name="Rectangle 72"/>
          <p:cNvSpPr/>
          <p:nvPr/>
        </p:nvSpPr>
        <p:spPr>
          <a:xfrm>
            <a:off x="8013034" y="2124629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300Mbps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30210" y="3144523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462740" y="253785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(2)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3969" y="338222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(3)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55491" y="387059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(1)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22909" y="4695746"/>
            <a:ext cx="1065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500Mbps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6482603" y="165457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rot="16200000">
            <a:off x="6397814" y="209446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053077" y="2547540"/>
            <a:ext cx="169578" cy="483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053077" y="2854219"/>
            <a:ext cx="169578" cy="1772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023374" y="165457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16200000">
            <a:off x="5167037" y="2014312"/>
            <a:ext cx="166308" cy="503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5252060" y="2104369"/>
            <a:ext cx="163677" cy="3263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483967" y="376028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10800000">
            <a:off x="4593848" y="267341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5400000">
            <a:off x="6446564" y="4155049"/>
            <a:ext cx="165948" cy="425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 rot="5400000">
            <a:off x="6391565" y="4210044"/>
            <a:ext cx="165952" cy="3152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023374" y="3760289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251626" y="420017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593848" y="3594586"/>
            <a:ext cx="169149" cy="421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0800000">
            <a:off x="7053077" y="3601255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63015" y="246814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972905" y="183851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80085" y="18190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870448" y="43658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191781" y="242659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67807" y="438045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rot="16200000">
            <a:off x="3973578" y="420017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363206" y="2421970"/>
            <a:ext cx="445161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4348280" y="4093781"/>
            <a:ext cx="4356810" cy="1157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348280" y="2421970"/>
            <a:ext cx="0" cy="167181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7697423" y="4194780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523005" y="2038277"/>
            <a:ext cx="384927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60038" y="2038274"/>
            <a:ext cx="1" cy="253795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06625" y="4576233"/>
            <a:ext cx="466565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742488" y="3906360"/>
            <a:ext cx="7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Flow 2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490800" y="1855902"/>
            <a:ext cx="7993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Flow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7680021" y="2098902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595825" y="3582354"/>
            <a:ext cx="157729" cy="1933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75732" y="274849"/>
            <a:ext cx="10622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Analysis </a:t>
            </a:r>
            <a:r>
              <a:rPr lang="en-US" sz="3600" dirty="0" smtClean="0"/>
              <a:t>of </a:t>
            </a:r>
            <a:r>
              <a:rPr lang="en-US" sz="3600" dirty="0"/>
              <a:t>2-flow deadlock case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2746" y="376707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002210" y="433586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72253" y="4024892"/>
            <a:ext cx="24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500Mbps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207620" y="374132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365662" y="4168307"/>
            <a:ext cx="16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Rate limiting =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5454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0836" y="5413972"/>
            <a:ext cx="3620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Basic Topology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8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74" y="108866"/>
            <a:ext cx="7569039" cy="6640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6970" y="5413972"/>
            <a:ext cx="4696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Single Bottleneck A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6245" y="230903"/>
            <a:ext cx="460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Captured green packets at the destination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248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10886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0836" y="5413972"/>
            <a:ext cx="31468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72704" y="2394526"/>
            <a:ext cx="696808" cy="31687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Mirror</a:t>
            </a:r>
            <a:endParaRPr lang="en-US" sz="1400" b="1" dirty="0"/>
          </a:p>
        </p:txBody>
      </p:sp>
      <p:cxnSp>
        <p:nvCxnSpPr>
          <p:cNvPr id="10" name="Straight Arrow Connector 9"/>
          <p:cNvCxnSpPr>
            <a:stCxn id="3" idx="3"/>
          </p:cNvCxnSpPr>
          <p:nvPr/>
        </p:nvCxnSpPr>
        <p:spPr>
          <a:xfrm>
            <a:off x="7069512" y="2552962"/>
            <a:ext cx="27298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1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5454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6053" y="5423025"/>
            <a:ext cx="3338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Experiment-1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773" y="152464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902" y="202709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300Mbps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925085" y="1724704"/>
            <a:ext cx="256688" cy="27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</p:cNvCxnSpPr>
          <p:nvPr/>
        </p:nvCxnSpPr>
        <p:spPr>
          <a:xfrm flipH="1" flipV="1">
            <a:off x="5558828" y="1195057"/>
            <a:ext cx="210767" cy="32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880846" y="1878593"/>
            <a:ext cx="1002878" cy="14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10959" y="2427209"/>
            <a:ext cx="219877" cy="28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4202" y="4952307"/>
            <a:ext cx="131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r= 4Gbps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2285" y="955652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360Mbps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6578966" y="1155707"/>
            <a:ext cx="803319" cy="56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5454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773" y="152464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902" y="202709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925085" y="1724704"/>
            <a:ext cx="256688" cy="27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</p:cNvCxnSpPr>
          <p:nvPr/>
        </p:nvCxnSpPr>
        <p:spPr>
          <a:xfrm flipH="1" flipV="1">
            <a:off x="5558828" y="1195057"/>
            <a:ext cx="210767" cy="32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880846" y="1878593"/>
            <a:ext cx="1002878" cy="14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10959" y="2427209"/>
            <a:ext cx="219877" cy="28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4202" y="4952307"/>
            <a:ext cx="131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r= 2Gbps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6053" y="5423025"/>
            <a:ext cx="3338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Experiment-2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2285" y="955652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460Mbps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6578966" y="1155707"/>
            <a:ext cx="803319" cy="56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18" y="54546"/>
            <a:ext cx="7608564" cy="664026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354717" y="1910281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276473" y="1751845"/>
            <a:ext cx="860079" cy="316872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88783" y="1602504"/>
            <a:ext cx="11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A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1892" y="1570816"/>
            <a:ext cx="11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Bottleneck B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773" y="1524649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5902" y="2027098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92D050"/>
                </a:solidFill>
              </a:rPr>
              <a:t>500Mbps</a:t>
            </a:r>
            <a:endParaRPr lang="en-US" sz="2000" b="1" dirty="0">
              <a:solidFill>
                <a:srgbClr val="92D050"/>
              </a:solidFill>
            </a:endParaRPr>
          </a:p>
        </p:txBody>
      </p:sp>
      <p:cxnSp>
        <p:nvCxnSpPr>
          <p:cNvPr id="12" name="Straight Arrow Connector 11"/>
          <p:cNvCxnSpPr>
            <a:stCxn id="3" idx="1"/>
          </p:cNvCxnSpPr>
          <p:nvPr/>
        </p:nvCxnSpPr>
        <p:spPr>
          <a:xfrm flipH="1">
            <a:off x="4925085" y="1724704"/>
            <a:ext cx="256688" cy="27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0"/>
          </p:cNvCxnSpPr>
          <p:nvPr/>
        </p:nvCxnSpPr>
        <p:spPr>
          <a:xfrm flipH="1" flipV="1">
            <a:off x="5558828" y="1195057"/>
            <a:ext cx="210767" cy="329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880846" y="1878593"/>
            <a:ext cx="1002878" cy="14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10959" y="2427209"/>
            <a:ext cx="219877" cy="28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4202" y="4952307"/>
            <a:ext cx="257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</a:rPr>
              <a:t>r= 2Gbps  -&gt; 4Gbps</a:t>
            </a:r>
            <a:endParaRPr lang="en-US" sz="2400" b="1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6053" y="5423025"/>
            <a:ext cx="3338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Experiment-3</a:t>
            </a:r>
            <a:endParaRPr lang="en-US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2285" y="955652"/>
            <a:ext cx="1175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460Mbps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5" idx="1"/>
          </p:cNvCxnSpPr>
          <p:nvPr/>
        </p:nvCxnSpPr>
        <p:spPr>
          <a:xfrm flipH="1">
            <a:off x="6578966" y="1155707"/>
            <a:ext cx="803319" cy="56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3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977</Words>
  <Application>Microsoft Office PowerPoint</Application>
  <PresentationFormat>Widescreen</PresentationFormat>
  <Paragraphs>387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Shuihai Hu (MSR Student-Person Consulting)</dc:creator>
  <cp:lastModifiedBy>Shuihai Hu (MSR Student-Person Consulting)</cp:lastModifiedBy>
  <cp:revision>490</cp:revision>
  <dcterms:created xsi:type="dcterms:W3CDTF">2015-12-07T13:13:47Z</dcterms:created>
  <dcterms:modified xsi:type="dcterms:W3CDTF">2015-12-16T05:55:39Z</dcterms:modified>
</cp:coreProperties>
</file>