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61" r:id="rId2"/>
    <p:sldId id="362" r:id="rId3"/>
    <p:sldId id="357" r:id="rId4"/>
    <p:sldId id="358" r:id="rId5"/>
    <p:sldId id="351" r:id="rId6"/>
    <p:sldId id="363" r:id="rId7"/>
    <p:sldId id="353" r:id="rId8"/>
    <p:sldId id="354" r:id="rId9"/>
    <p:sldId id="355" r:id="rId10"/>
    <p:sldId id="356" r:id="rId11"/>
    <p:sldId id="352" r:id="rId12"/>
    <p:sldId id="364" r:id="rId13"/>
    <p:sldId id="347" r:id="rId14"/>
    <p:sldId id="350" r:id="rId15"/>
    <p:sldId id="349" r:id="rId16"/>
    <p:sldId id="359" r:id="rId17"/>
    <p:sldId id="3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9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A5063-4045-49F2-918B-718A8119ABF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F7213-BE11-4C38-BC41-1857492D8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3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04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89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07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60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00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78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75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5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189B-B9DB-41DB-BD22-A84B786A273E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97CF-9BAE-409C-82E5-B056EF37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9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189B-B9DB-41DB-BD22-A84B786A273E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97CF-9BAE-409C-82E5-B056EF37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9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189B-B9DB-41DB-BD22-A84B786A273E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97CF-9BAE-409C-82E5-B056EF37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7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189B-B9DB-41DB-BD22-A84B786A273E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97CF-9BAE-409C-82E5-B056EF37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189B-B9DB-41DB-BD22-A84B786A273E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97CF-9BAE-409C-82E5-B056EF37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189B-B9DB-41DB-BD22-A84B786A273E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97CF-9BAE-409C-82E5-B056EF37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0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189B-B9DB-41DB-BD22-A84B786A273E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97CF-9BAE-409C-82E5-B056EF37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7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189B-B9DB-41DB-BD22-A84B786A273E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97CF-9BAE-409C-82E5-B056EF37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3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189B-B9DB-41DB-BD22-A84B786A273E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97CF-9BAE-409C-82E5-B056EF37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189B-B9DB-41DB-BD22-A84B786A273E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97CF-9BAE-409C-82E5-B056EF37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6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189B-B9DB-41DB-BD22-A84B786A273E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97CF-9BAE-409C-82E5-B056EF37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2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6189B-B9DB-41DB-BD22-A84B786A273E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697CF-9BAE-409C-82E5-B056EF37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Outline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1415741" y="1519659"/>
            <a:ext cx="93605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Definition of </a:t>
            </a:r>
            <a:r>
              <a:rPr lang="en-US" sz="3200" dirty="0"/>
              <a:t>congestion </a:t>
            </a:r>
            <a:r>
              <a:rPr lang="en-US" sz="3200" dirty="0" smtClean="0"/>
              <a:t>queue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Cascade effect of congestion queue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preliminary</a:t>
            </a:r>
            <a:r>
              <a:rPr lang="en-US" sz="3200" dirty="0" smtClean="0"/>
              <a:t> model for studying routing induced deadlock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014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5288284" y="173155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82079" y="409564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7252395" y="444237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4209861" y="2533288"/>
            <a:ext cx="342368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 rot="16200000">
            <a:off x="6530420" y="217713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4" idx="0"/>
            <a:endCxn id="59" idx="2"/>
          </p:cNvCxnSpPr>
          <p:nvPr/>
        </p:nvCxnSpPr>
        <p:spPr>
          <a:xfrm flipH="1">
            <a:off x="3916120" y="2334318"/>
            <a:ext cx="1198928" cy="154579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260857" y="402145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113918" y="402145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>
            <a:stCxn id="45" idx="2"/>
            <a:endCxn id="57" idx="2"/>
          </p:cNvCxnSpPr>
          <p:nvPr/>
        </p:nvCxnSpPr>
        <p:spPr>
          <a:xfrm>
            <a:off x="6780911" y="2342835"/>
            <a:ext cx="1063644" cy="153728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 rot="16200000">
            <a:off x="5195961" y="216861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16200000">
            <a:off x="7043925" y="446133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 rot="10800000">
            <a:off x="7759766" y="388011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 rot="16200000">
            <a:off x="4486594" y="446133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10800000">
            <a:off x="3831331" y="388011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5" idx="0"/>
          </p:cNvCxnSpPr>
          <p:nvPr/>
        </p:nvCxnSpPr>
        <p:spPr>
          <a:xfrm>
            <a:off x="4737085" y="4627037"/>
            <a:ext cx="222592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4212246" y="2533288"/>
            <a:ext cx="1" cy="174209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001719" y="4275382"/>
            <a:ext cx="120814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7633545" y="2533288"/>
            <a:ext cx="1" cy="329714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254146" y="2190292"/>
            <a:ext cx="1780702" cy="168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256825" y="1458588"/>
            <a:ext cx="1" cy="73338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034850" y="2174232"/>
            <a:ext cx="20713" cy="267842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3005750" y="4852657"/>
            <a:ext cx="5059861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311022" y="2187411"/>
            <a:ext cx="0" cy="2284669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4289890" y="4456581"/>
            <a:ext cx="4473865" cy="30999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 flipV="1">
            <a:off x="4289890" y="2186563"/>
            <a:ext cx="1500632" cy="12829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756446" y="417945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157809" y="213105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5394226" y="21348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113791" y="440016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3897289" y="3654901"/>
            <a:ext cx="187261" cy="1965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281022" y="4095643"/>
            <a:ext cx="764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flow 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887154" y="1054007"/>
            <a:ext cx="764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flow 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8763754" y="4287414"/>
            <a:ext cx="764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flow 3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828776" y="3892358"/>
            <a:ext cx="169578" cy="21297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26221" y="3934566"/>
            <a:ext cx="172133" cy="12533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 rot="5400000">
            <a:off x="6989611" y="4518243"/>
            <a:ext cx="165986" cy="21399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 rot="5400000">
            <a:off x="6987675" y="4569734"/>
            <a:ext cx="159447" cy="11755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6748939" y="4526991"/>
            <a:ext cx="187261" cy="1965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6783945" y="2379311"/>
            <a:ext cx="187261" cy="1965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 rot="5400000">
            <a:off x="6579742" y="2227064"/>
            <a:ext cx="165986" cy="2139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 rot="5400000">
            <a:off x="6577806" y="2278555"/>
            <a:ext cx="159447" cy="117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5767979" y="1458588"/>
            <a:ext cx="0" cy="744365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75732" y="1073751"/>
            <a:ext cx="852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Step-3: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920979" y="3107216"/>
            <a:ext cx="327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baseline="30000" dirty="0" err="1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US" baseline="30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329636" y="3253850"/>
            <a:ext cx="327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7030A0"/>
                </a:solidFill>
              </a:rPr>
              <a:t>r</a:t>
            </a:r>
            <a:r>
              <a:rPr lang="en-US" baseline="30000" dirty="0" err="1" smtClean="0">
                <a:solidFill>
                  <a:srgbClr val="7030A0"/>
                </a:solidFill>
              </a:rPr>
              <a:t>c</a:t>
            </a:r>
            <a:endParaRPr lang="en-US" baseline="30000" dirty="0">
              <a:solidFill>
                <a:srgbClr val="7030A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385473" y="4095643"/>
            <a:ext cx="327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7030A0"/>
                </a:solidFill>
              </a:rPr>
              <a:t>r</a:t>
            </a:r>
            <a:r>
              <a:rPr lang="en-US" baseline="30000" dirty="0" err="1" smtClean="0">
                <a:solidFill>
                  <a:srgbClr val="7030A0"/>
                </a:solidFill>
              </a:rPr>
              <a:t>c</a:t>
            </a:r>
            <a:endParaRPr lang="en-US" baseline="30000" dirty="0">
              <a:solidFill>
                <a:srgbClr val="7030A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385472" y="4893611"/>
            <a:ext cx="327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r</a:t>
            </a:r>
            <a:r>
              <a:rPr lang="en-US" baseline="30000" dirty="0" err="1" smtClean="0">
                <a:solidFill>
                  <a:srgbClr val="00B050"/>
                </a:solidFill>
              </a:rPr>
              <a:t>c</a:t>
            </a:r>
            <a:endParaRPr lang="en-US" baseline="30000" dirty="0">
              <a:solidFill>
                <a:srgbClr val="00B05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412500" y="1768360"/>
            <a:ext cx="327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r</a:t>
            </a:r>
            <a:r>
              <a:rPr lang="en-US" baseline="30000" dirty="0" err="1" smtClean="0">
                <a:solidFill>
                  <a:srgbClr val="00B050"/>
                </a:solidFill>
              </a:rPr>
              <a:t>c</a:t>
            </a:r>
            <a:endParaRPr lang="en-US" baseline="30000" dirty="0">
              <a:solidFill>
                <a:srgbClr val="00B05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250897" y="2183280"/>
            <a:ext cx="327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baseline="30000" dirty="0" err="1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US" baseline="30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898973" y="3779087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baseline="-250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US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77825" y="1314787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</a:t>
            </a:r>
            <a:r>
              <a:rPr lang="en-US" baseline="-25000" dirty="0" smtClean="0">
                <a:solidFill>
                  <a:srgbClr val="00B050"/>
                </a:solidFill>
              </a:rPr>
              <a:t>2</a:t>
            </a:r>
            <a:endParaRPr lang="en-US" baseline="-25000" dirty="0">
              <a:solidFill>
                <a:srgbClr val="00B05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539843" y="4499414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r</a:t>
            </a:r>
            <a:r>
              <a:rPr lang="en-US" baseline="-25000" dirty="0" smtClean="0">
                <a:solidFill>
                  <a:srgbClr val="7030A0"/>
                </a:solidFill>
              </a:rPr>
              <a:t>3</a:t>
            </a:r>
            <a:endParaRPr lang="en-US" baseline="-25000" dirty="0">
              <a:solidFill>
                <a:srgbClr val="7030A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037030" y="5828307"/>
            <a:ext cx="7342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Packets are queued in the </a:t>
            </a:r>
            <a:r>
              <a:rPr lang="en-US" dirty="0" err="1"/>
              <a:t>tx</a:t>
            </a:r>
            <a:r>
              <a:rPr lang="en-US" dirty="0"/>
              <a:t> queue of switch </a:t>
            </a:r>
            <a:r>
              <a:rPr lang="en-US" dirty="0" smtClean="0"/>
              <a:t>A. A deadlock occurs due to the cyclic buffer dependency.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Cascade effect of congestion queue</a:t>
            </a:r>
            <a:endParaRPr lang="en-US" sz="3200" dirty="0"/>
          </a:p>
        </p:txBody>
      </p:sp>
      <p:sp>
        <p:nvSpPr>
          <p:cNvPr id="67" name="Rectangle 66"/>
          <p:cNvSpPr/>
          <p:nvPr/>
        </p:nvSpPr>
        <p:spPr>
          <a:xfrm>
            <a:off x="9145781" y="1531440"/>
            <a:ext cx="13366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r</a:t>
            </a:r>
            <a:r>
              <a:rPr lang="en-US" sz="2000" baseline="-25000" dirty="0" smtClean="0"/>
              <a:t>1, </a:t>
            </a:r>
            <a:r>
              <a:rPr lang="en-US" sz="2000" dirty="0" smtClean="0"/>
              <a:t>r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r</a:t>
            </a:r>
            <a:r>
              <a:rPr lang="en-US" sz="2000" baseline="-25000" dirty="0" smtClean="0"/>
              <a:t>3 </a:t>
            </a:r>
            <a:r>
              <a:rPr lang="en-US" sz="2000" dirty="0" smtClean="0"/>
              <a:t>&gt; </a:t>
            </a:r>
            <a:r>
              <a:rPr lang="en-US" sz="2000" dirty="0" err="1" smtClean="0"/>
              <a:t>r</a:t>
            </a:r>
            <a:r>
              <a:rPr lang="en-US" sz="2000" baseline="-25000" dirty="0" err="1" smtClean="0"/>
              <a:t>c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87835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11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Cascade effect of congestion queue</a:t>
            </a:r>
            <a:endParaRPr lang="en-US" sz="32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394764" y="1991770"/>
            <a:ext cx="1461459" cy="0"/>
          </a:xfrm>
          <a:prstGeom prst="line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548958" y="1865020"/>
            <a:ext cx="2676886" cy="2172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884908" y="1593412"/>
            <a:ext cx="681872" cy="68806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787534" y="1788997"/>
            <a:ext cx="717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flow f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189022" y="1466662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 smtClean="0"/>
              <a:t>1</a:t>
            </a:r>
            <a:r>
              <a:rPr lang="en-US" dirty="0" smtClean="0">
                <a:solidFill>
                  <a:srgbClr val="00B050"/>
                </a:solidFill>
              </a:rPr>
              <a:t> = </a:t>
            </a:r>
            <a:r>
              <a:rPr lang="en-US" dirty="0" err="1" smtClean="0">
                <a:solidFill>
                  <a:srgbClr val="00B050"/>
                </a:solidFill>
              </a:rPr>
              <a:t>r</a:t>
            </a:r>
            <a:r>
              <a:rPr lang="en-US" baseline="30000" dirty="0" err="1" smtClean="0">
                <a:solidFill>
                  <a:srgbClr val="00B050"/>
                </a:solidFill>
              </a:rPr>
              <a:t>f</a:t>
            </a:r>
            <a:endParaRPr lang="en-US" baseline="30000" dirty="0">
              <a:solidFill>
                <a:srgbClr val="00B05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66780" y="1466662"/>
            <a:ext cx="822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baseline="-25000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= </a:t>
            </a:r>
            <a:r>
              <a:rPr lang="en-US" dirty="0" err="1" smtClean="0">
                <a:solidFill>
                  <a:srgbClr val="FF0000"/>
                </a:solidFill>
              </a:rPr>
              <a:t>r</a:t>
            </a:r>
            <a:r>
              <a:rPr lang="en-US" baseline="30000" dirty="0" err="1" smtClean="0">
                <a:solidFill>
                  <a:srgbClr val="FF0000"/>
                </a:solidFill>
              </a:rPr>
              <a:t>c</a:t>
            </a:r>
            <a:r>
              <a:rPr lang="en-US" baseline="-25000" dirty="0" err="1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178817" y="1629631"/>
            <a:ext cx="681872" cy="688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327232" y="2317695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>
              <a:solidFill>
                <a:srgbClr val="00B05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033323" y="2317695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2</a:t>
            </a:r>
            <a:endParaRPr lang="en-US" baseline="-25000" dirty="0">
              <a:solidFill>
                <a:srgbClr val="00B05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4502479" y="3753929"/>
            <a:ext cx="3353744" cy="0"/>
          </a:xfrm>
          <a:prstGeom prst="line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548958" y="3625313"/>
            <a:ext cx="953521" cy="2463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884908" y="3382731"/>
            <a:ext cx="681872" cy="68806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787534" y="3578316"/>
            <a:ext cx="717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flow f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505103" y="3198065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 smtClean="0"/>
              <a:t>1</a:t>
            </a:r>
            <a:r>
              <a:rPr lang="en-US" dirty="0" smtClean="0">
                <a:solidFill>
                  <a:srgbClr val="00B050"/>
                </a:solidFill>
              </a:rPr>
              <a:t> = </a:t>
            </a:r>
            <a:r>
              <a:rPr lang="en-US" dirty="0" err="1" smtClean="0">
                <a:solidFill>
                  <a:srgbClr val="00B050"/>
                </a:solidFill>
              </a:rPr>
              <a:t>r</a:t>
            </a:r>
            <a:r>
              <a:rPr lang="en-US" baseline="30000" dirty="0" err="1" smtClean="0">
                <a:solidFill>
                  <a:srgbClr val="00B050"/>
                </a:solidFill>
              </a:rPr>
              <a:t>f</a:t>
            </a:r>
            <a:endParaRPr lang="en-US" baseline="30000" dirty="0">
              <a:solidFill>
                <a:srgbClr val="00B05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815424" y="3196542"/>
            <a:ext cx="822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baseline="-25000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= </a:t>
            </a:r>
            <a:r>
              <a:rPr lang="en-US" dirty="0" err="1" smtClean="0">
                <a:solidFill>
                  <a:srgbClr val="FF0000"/>
                </a:solidFill>
              </a:rPr>
              <a:t>r</a:t>
            </a:r>
            <a:r>
              <a:rPr lang="en-US" baseline="30000" dirty="0" err="1" smtClean="0">
                <a:solidFill>
                  <a:srgbClr val="FF0000"/>
                </a:solidFill>
              </a:rPr>
              <a:t>c</a:t>
            </a:r>
            <a:r>
              <a:rPr lang="en-US" baseline="-25000" dirty="0" err="1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4178817" y="3418950"/>
            <a:ext cx="681872" cy="68806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327232" y="4107014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>
              <a:solidFill>
                <a:srgbClr val="00B05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033323" y="4107014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2</a:t>
            </a:r>
            <a:endParaRPr lang="en-US" baseline="-25000" dirty="0">
              <a:solidFill>
                <a:srgbClr val="00B050"/>
              </a:solidFill>
            </a:endParaRPr>
          </a:p>
        </p:txBody>
      </p:sp>
      <p:sp>
        <p:nvSpPr>
          <p:cNvPr id="68" name="Down Arrow 67"/>
          <p:cNvSpPr/>
          <p:nvPr/>
        </p:nvSpPr>
        <p:spPr>
          <a:xfrm>
            <a:off x="5271923" y="2502326"/>
            <a:ext cx="295958" cy="506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607398" y="4766499"/>
            <a:ext cx="69772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Cascade </a:t>
            </a:r>
            <a:r>
              <a:rPr lang="en-US" sz="2000" b="1" dirty="0" smtClean="0"/>
              <a:t>effect of congestion queue</a:t>
            </a:r>
            <a:r>
              <a:rPr lang="en-US" sz="2000" dirty="0" smtClean="0"/>
              <a:t>: once a flow is shaped at one congestion queue, the upstream egress queue will become a new congestion queue due to PFC pause. </a:t>
            </a:r>
            <a:endParaRPr lang="en-US" sz="2000" baseline="30000" dirty="0">
              <a:solidFill>
                <a:srgbClr val="00B05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026716" y="3913517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pause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818631" y="3947648"/>
            <a:ext cx="1097820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2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12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Outline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1415741" y="1519659"/>
            <a:ext cx="93605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Definition of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congestion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queue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Cascade effect of congestion queue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preliminary</a:t>
            </a:r>
            <a:r>
              <a:rPr lang="en-US" sz="3200" dirty="0" smtClean="0"/>
              <a:t> model for studying routing induced deadlock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34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575732" y="274849"/>
            <a:ext cx="1062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F</a:t>
            </a:r>
            <a:r>
              <a:rPr lang="en-US" sz="3600" dirty="0" smtClean="0"/>
              <a:t>luid model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95926"/>
              </p:ext>
            </p:extLst>
          </p:nvPr>
        </p:nvGraphicFramePr>
        <p:xfrm>
          <a:off x="2023028" y="2091408"/>
          <a:ext cx="6605622" cy="1754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427"/>
                <a:gridCol w="4826195"/>
              </a:tblGrid>
              <a:tr h="37158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 =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 lossless output-queued network, where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is the set of switches and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is the set of links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158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 </a:t>
                      </a:r>
                      <a:r>
                        <a:rPr lang="en-US" dirty="0" smtClean="0"/>
                        <a:t>= </a:t>
                      </a:r>
                      <a:r>
                        <a:rPr lang="en-US" b="0" dirty="0" smtClean="0"/>
                        <a:t>{</a:t>
                      </a:r>
                      <a:r>
                        <a:rPr lang="en-US" dirty="0" smtClean="0"/>
                        <a:t>f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, f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,  …,  </a:t>
                      </a:r>
                      <a:r>
                        <a:rPr lang="en-US" dirty="0" err="1" smtClean="0"/>
                        <a:t>f</a:t>
                      </a:r>
                      <a:r>
                        <a:rPr lang="en-US" baseline="-25000" dirty="0" err="1" smtClean="0"/>
                        <a:t>n</a:t>
                      </a:r>
                      <a:r>
                        <a:rPr lang="en-US" dirty="0" smtClean="0"/>
                        <a:t>}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set of flows traversing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N</a:t>
                      </a:r>
                      <a:r>
                        <a:rPr lang="en-US" dirty="0" smtClean="0"/>
                        <a:t>.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158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Q</a:t>
                      </a:r>
                      <a:r>
                        <a:rPr lang="en-US" dirty="0" smtClean="0"/>
                        <a:t> = {q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,q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,… ,</a:t>
                      </a:r>
                      <a:r>
                        <a:rPr lang="en-US" dirty="0" err="1" smtClean="0"/>
                        <a:t>q</a:t>
                      </a:r>
                      <a:r>
                        <a:rPr lang="en-US" baseline="-25000" dirty="0" err="1" smtClean="0"/>
                        <a:t>m</a:t>
                      </a:r>
                      <a:r>
                        <a:rPr lang="en-US" baseline="0" dirty="0" smtClean="0"/>
                        <a:t>}</a:t>
                      </a:r>
                      <a:r>
                        <a:rPr lang="en-US" dirty="0" smtClean="0"/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The set of egress queues of all the switches in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158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Q</a:t>
                      </a:r>
                      <a:r>
                        <a:rPr lang="en-US" b="0" baseline="-25000" dirty="0" smtClean="0"/>
                        <a:t>c</a:t>
                      </a:r>
                      <a:r>
                        <a:rPr lang="en-US" dirty="0" smtClean="0"/>
                        <a:t>= {q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,q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,… ,</a:t>
                      </a:r>
                      <a:r>
                        <a:rPr lang="en-US" dirty="0" err="1" smtClean="0"/>
                        <a:t>q</a:t>
                      </a:r>
                      <a:r>
                        <a:rPr lang="en-US" baseline="-25000" dirty="0" err="1" smtClean="0"/>
                        <a:t>k</a:t>
                      </a:r>
                      <a:r>
                        <a:rPr lang="en-US" baseline="0" dirty="0" smtClean="0"/>
                        <a:t>}</a:t>
                      </a:r>
                      <a:r>
                        <a:rPr lang="en-US" dirty="0" smtClean="0"/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The set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of congestion queues, </a:t>
                      </a:r>
                      <a:r>
                        <a:rPr lang="en-US" b="1" dirty="0" err="1" smtClean="0"/>
                        <a:t>Q</a:t>
                      </a:r>
                      <a:r>
                        <a:rPr lang="en-US" b="0" baseline="-25000" dirty="0" err="1" smtClean="0"/>
                        <a:t>c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⊆</a:t>
                      </a:r>
                      <a:r>
                        <a:rPr lang="en-US" b="1" dirty="0" err="1" smtClean="0"/>
                        <a:t>Q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548864" y="4292178"/>
            <a:ext cx="707978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Three assumptions: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PFC threshold is a fixed </a:t>
            </a:r>
            <a:r>
              <a:rPr lang="en-US" dirty="0" smtClean="0"/>
              <a:t>value, and buffer of all egress queues are large enough to trigger PFC before packet drop.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injection rates of all flows </a:t>
            </a:r>
            <a:r>
              <a:rPr lang="en-US" dirty="0" smtClean="0"/>
              <a:t>are fixed at the source.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congestion queue has static shaping rate.</a:t>
            </a:r>
          </a:p>
        </p:txBody>
      </p:sp>
      <p:sp>
        <p:nvSpPr>
          <p:cNvPr id="2" name="Rectangle 1"/>
          <p:cNvSpPr/>
          <p:nvPr/>
        </p:nvSpPr>
        <p:spPr>
          <a:xfrm>
            <a:off x="1548864" y="1622486"/>
            <a:ext cx="27342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Elements of fluid model: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2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5732" y="274849"/>
            <a:ext cx="1062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Cascade computation of congestion queues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385610" y="1231052"/>
            <a:ext cx="9980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Given </a:t>
            </a:r>
            <a:r>
              <a:rPr lang="en-US" b="1" dirty="0" smtClean="0"/>
              <a:t>N</a:t>
            </a:r>
            <a:r>
              <a:rPr lang="en-US" dirty="0" smtClean="0"/>
              <a:t>, </a:t>
            </a:r>
            <a:r>
              <a:rPr lang="en-US" b="1" dirty="0" smtClean="0"/>
              <a:t>F, Q</a:t>
            </a:r>
            <a:r>
              <a:rPr lang="en-US" dirty="0" smtClean="0"/>
              <a:t> and a congestion queue </a:t>
            </a:r>
            <a:r>
              <a:rPr lang="en-US" b="1" dirty="0" smtClean="0"/>
              <a:t>q</a:t>
            </a:r>
            <a:r>
              <a:rPr lang="en-US" b="1" baseline="-25000" dirty="0" smtClean="0"/>
              <a:t>0</a:t>
            </a:r>
            <a:r>
              <a:rPr lang="en-US" dirty="0" smtClean="0"/>
              <a:t>,  </a:t>
            </a:r>
            <a:r>
              <a:rPr lang="en-US" dirty="0"/>
              <a:t>we </a:t>
            </a:r>
            <a:r>
              <a:rPr lang="en-US" dirty="0" smtClean="0"/>
              <a:t>can get </a:t>
            </a:r>
            <a:r>
              <a:rPr lang="en-US" b="1" dirty="0" smtClean="0"/>
              <a:t>Q</a:t>
            </a:r>
            <a:r>
              <a:rPr lang="en-US" baseline="-25000" dirty="0" smtClean="0"/>
              <a:t>c </a:t>
            </a:r>
            <a:r>
              <a:rPr lang="en-US" dirty="0" smtClean="0"/>
              <a:t>with a cascade computation as below: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8318" y="1883070"/>
            <a:ext cx="6214367" cy="584775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Initialization:</a:t>
            </a:r>
            <a:r>
              <a:rPr lang="en-US" sz="1600" b="1" dirty="0" smtClean="0"/>
              <a:t> </a:t>
            </a:r>
            <a:r>
              <a:rPr lang="en-US" sz="1600" dirty="0" smtClean="0"/>
              <a:t>(1) </a:t>
            </a:r>
            <a:r>
              <a:rPr lang="en-US" sz="1600" b="1" dirty="0" smtClean="0"/>
              <a:t>Q</a:t>
            </a:r>
            <a:r>
              <a:rPr lang="en-US" sz="1600" baseline="-25000" dirty="0" smtClean="0"/>
              <a:t>c </a:t>
            </a:r>
            <a:r>
              <a:rPr lang="en-US" sz="1600" dirty="0" smtClean="0"/>
              <a:t>=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{</a:t>
            </a:r>
            <a:r>
              <a:rPr lang="en-US" sz="1600" b="1" dirty="0" smtClean="0"/>
              <a:t>q</a:t>
            </a:r>
            <a:r>
              <a:rPr lang="en-US" sz="1600" b="1" baseline="-25000" dirty="0" smtClean="0"/>
              <a:t>0</a:t>
            </a:r>
            <a:r>
              <a:rPr lang="en-US" sz="1600" dirty="0" smtClean="0"/>
              <a:t>}; </a:t>
            </a:r>
            <a:r>
              <a:rPr lang="en-US" sz="1600" dirty="0"/>
              <a:t> </a:t>
            </a:r>
            <a:r>
              <a:rPr lang="en-US" sz="1600" dirty="0" smtClean="0"/>
              <a:t>(2</a:t>
            </a:r>
            <a:r>
              <a:rPr lang="en-US" sz="1600" dirty="0"/>
              <a:t>) ∀𝑓∈</a:t>
            </a:r>
            <a:r>
              <a:rPr lang="en-US" sz="1600" b="1" dirty="0" smtClean="0"/>
              <a:t>𝐹</a:t>
            </a:r>
            <a:r>
              <a:rPr lang="en-US" sz="1600" dirty="0" smtClean="0"/>
              <a:t>, set f’s output rate </a:t>
            </a:r>
            <a:r>
              <a:rPr lang="en-US" sz="1600" dirty="0"/>
              <a:t>at all </a:t>
            </a:r>
            <a:r>
              <a:rPr lang="en-US" sz="1600" dirty="0" smtClean="0"/>
              <a:t>traversing egress </a:t>
            </a:r>
            <a:r>
              <a:rPr lang="en-US" sz="1600" dirty="0"/>
              <a:t>queues </a:t>
            </a:r>
            <a:r>
              <a:rPr lang="en-US" sz="1600" dirty="0" smtClean="0"/>
              <a:t>as its injection rate.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68319" y="2837888"/>
            <a:ext cx="6214366" cy="584775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Step-1: ∀𝑞∈</a:t>
            </a:r>
            <a:r>
              <a:rPr lang="en-US" sz="1600" b="1" dirty="0" smtClean="0"/>
              <a:t>Q</a:t>
            </a:r>
            <a:r>
              <a:rPr lang="en-US" sz="1600" baseline="-25000" dirty="0" smtClean="0"/>
              <a:t>c</a:t>
            </a:r>
            <a:r>
              <a:rPr lang="en-US" sz="1600" dirty="0" smtClean="0"/>
              <a:t>, perform rate shaping for all flows traversing q, and mark all corresponding upstream egress queues as new congestion queues.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68318" y="3854111"/>
            <a:ext cx="6214367" cy="584775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Step-2: compute static shaping rates for all new congestion queues, and add them into </a:t>
            </a:r>
            <a:r>
              <a:rPr lang="en-US" sz="1600" b="1" dirty="0" smtClean="0"/>
              <a:t>Q</a:t>
            </a:r>
            <a:r>
              <a:rPr lang="en-US" sz="1600" baseline="-25000" dirty="0" smtClean="0"/>
              <a:t>c ;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12" name="Flowchart: Decision 11"/>
          <p:cNvSpPr/>
          <p:nvPr/>
        </p:nvSpPr>
        <p:spPr>
          <a:xfrm>
            <a:off x="3510899" y="4870334"/>
            <a:ext cx="3929205" cy="969613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∃𝑞∈</a:t>
            </a:r>
            <a:r>
              <a:rPr lang="en-US" sz="1600" b="1" dirty="0" smtClean="0">
                <a:solidFill>
                  <a:schemeClr val="tx1"/>
                </a:solidFill>
              </a:rPr>
              <a:t>Q</a:t>
            </a:r>
            <a:r>
              <a:rPr lang="en-US" sz="1600" baseline="-25000" dirty="0" smtClean="0">
                <a:solidFill>
                  <a:schemeClr val="tx1"/>
                </a:solidFill>
              </a:rPr>
              <a:t>c</a:t>
            </a:r>
            <a:r>
              <a:rPr lang="en-US" sz="1600" dirty="0" smtClean="0">
                <a:solidFill>
                  <a:schemeClr val="tx1"/>
                </a:solidFill>
              </a:rPr>
              <a:t>, q has some flows to shape? 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 flipV="1">
            <a:off x="7440104" y="5344028"/>
            <a:ext cx="1903071" cy="1111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9343175" y="3130275"/>
            <a:ext cx="0" cy="222486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3"/>
          </p:cNvCxnSpPr>
          <p:nvPr/>
        </p:nvCxnSpPr>
        <p:spPr>
          <a:xfrm flipH="1">
            <a:off x="8582685" y="3130275"/>
            <a:ext cx="7604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38000" y="6296256"/>
            <a:ext cx="2096798" cy="338554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O</a:t>
            </a:r>
            <a:r>
              <a:rPr lang="en-US" sz="1600" dirty="0" smtClean="0"/>
              <a:t>utput </a:t>
            </a:r>
            <a:r>
              <a:rPr lang="en-US" sz="1600" b="1" dirty="0" smtClean="0"/>
              <a:t>Q</a:t>
            </a:r>
            <a:r>
              <a:rPr lang="en-US" sz="1600" baseline="-25000" dirty="0" smtClean="0"/>
              <a:t>c</a:t>
            </a:r>
            <a:r>
              <a:rPr lang="en-US" sz="1600" dirty="0" smtClean="0"/>
              <a:t>;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736948" y="4941193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70428" y="5825152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5475502" y="2467845"/>
            <a:ext cx="0" cy="37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>
            <a:off x="5475502" y="3422663"/>
            <a:ext cx="0" cy="43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</p:cNvCxnSpPr>
          <p:nvPr/>
        </p:nvCxnSpPr>
        <p:spPr>
          <a:xfrm flipH="1">
            <a:off x="5464604" y="4438886"/>
            <a:ext cx="10898" cy="43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475501" y="5839947"/>
            <a:ext cx="10898" cy="45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22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575732" y="274849"/>
            <a:ext cx="1062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Buffer dependency graph of congestion queues</a:t>
            </a:r>
            <a:endParaRPr lang="en-US" sz="3600" dirty="0"/>
          </a:p>
        </p:txBody>
      </p:sp>
      <p:sp>
        <p:nvSpPr>
          <p:cNvPr id="3" name="Oval 2"/>
          <p:cNvSpPr/>
          <p:nvPr/>
        </p:nvSpPr>
        <p:spPr>
          <a:xfrm>
            <a:off x="7209290" y="2943334"/>
            <a:ext cx="446638" cy="4255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369745" y="2963485"/>
            <a:ext cx="446638" cy="4255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289809" y="1685751"/>
            <a:ext cx="446638" cy="4255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28376" y="1419631"/>
            <a:ext cx="870585" cy="771961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A</a:t>
            </a: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8578" y="2926432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03393" y="3119315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tx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911977" y="1930634"/>
            <a:ext cx="2274360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 rot="16200000">
            <a:off x="3455812" y="1699169"/>
            <a:ext cx="108084" cy="220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24" idx="0"/>
            <a:endCxn id="28" idx="2"/>
          </p:cNvCxnSpPr>
          <p:nvPr/>
        </p:nvCxnSpPr>
        <p:spPr>
          <a:xfrm flipH="1">
            <a:off x="1716845" y="1803817"/>
            <a:ext cx="796450" cy="98524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281552" y="2879147"/>
            <a:ext cx="870585" cy="771961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B</a:t>
            </a: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41148" y="2879147"/>
            <a:ext cx="870585" cy="771961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C</a:t>
            </a: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3" name="Straight Connector 22"/>
          <p:cNvCxnSpPr>
            <a:stCxn id="19" idx="2"/>
            <a:endCxn id="26" idx="2"/>
          </p:cNvCxnSpPr>
          <p:nvPr/>
        </p:nvCxnSpPr>
        <p:spPr>
          <a:xfrm>
            <a:off x="3619931" y="1809245"/>
            <a:ext cx="706581" cy="97981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 rot="16200000">
            <a:off x="2569329" y="1693741"/>
            <a:ext cx="108084" cy="2201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6200000">
            <a:off x="3796935" y="3155051"/>
            <a:ext cx="108084" cy="220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10800000">
            <a:off x="4270186" y="2789061"/>
            <a:ext cx="112651" cy="2112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16200000">
            <a:off x="2098095" y="3155051"/>
            <a:ext cx="108084" cy="2201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10800000">
            <a:off x="1660519" y="2789061"/>
            <a:ext cx="112651" cy="211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7" idx="2"/>
            <a:endCxn id="25" idx="0"/>
          </p:cNvCxnSpPr>
          <p:nvPr/>
        </p:nvCxnSpPr>
        <p:spPr>
          <a:xfrm>
            <a:off x="2262213" y="3265127"/>
            <a:ext cx="14786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913562" y="1930634"/>
            <a:ext cx="1" cy="111035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109406" y="3040993"/>
            <a:ext cx="802571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186337" y="1930634"/>
            <a:ext cx="1" cy="210150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270000" y="1712019"/>
            <a:ext cx="1182924" cy="1071"/>
          </a:xfrm>
          <a:prstGeom prst="straightConnector1">
            <a:avLst/>
          </a:prstGeom>
          <a:ln w="190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271779" y="1245653"/>
            <a:ext cx="1" cy="467438"/>
          </a:xfrm>
          <a:prstGeom prst="straightConnector1">
            <a:avLst/>
          </a:prstGeom>
          <a:ln w="190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452925" y="1701783"/>
            <a:ext cx="13760" cy="1707148"/>
          </a:xfrm>
          <a:prstGeom prst="straightConnector1">
            <a:avLst/>
          </a:prstGeom>
          <a:ln w="190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12084" y="3408930"/>
            <a:ext cx="3361275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79179" y="1710183"/>
            <a:ext cx="0" cy="1456179"/>
          </a:xfrm>
          <a:prstGeom prst="straightConnector1">
            <a:avLst/>
          </a:prstGeom>
          <a:ln w="1905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1965141" y="3156483"/>
            <a:ext cx="2971997" cy="19758"/>
          </a:xfrm>
          <a:prstGeom prst="straightConnector1">
            <a:avLst/>
          </a:prstGeom>
          <a:ln w="1905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1965141" y="1709642"/>
            <a:ext cx="996873" cy="8177"/>
          </a:xfrm>
          <a:prstGeom prst="straightConnector1">
            <a:avLst/>
          </a:prstGeom>
          <a:ln w="1905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393488" y="2961746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tx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3142632" y="1647107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tx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2680647" y="1649543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75734" y="3093365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704335" y="2645517"/>
            <a:ext cx="124398" cy="1252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83265" y="2843250"/>
            <a:ext cx="6344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flow 1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026206" y="987785"/>
            <a:ext cx="6344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flow 2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937137" y="3048661"/>
            <a:ext cx="6344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flow 3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58822" y="2796865"/>
            <a:ext cx="112651" cy="13574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57125" y="2823767"/>
            <a:ext cx="114348" cy="7988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 rot="5400000">
            <a:off x="3760806" y="3192903"/>
            <a:ext cx="105794" cy="14215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5400000">
            <a:off x="3759431" y="3227021"/>
            <a:ext cx="101627" cy="7809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598692" y="3201361"/>
            <a:ext cx="124398" cy="1252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621946" y="1832494"/>
            <a:ext cx="124398" cy="1252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5400000">
            <a:off x="3488529" y="1732575"/>
            <a:ext cx="105794" cy="14215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5400000">
            <a:off x="3487155" y="1766692"/>
            <a:ext cx="101627" cy="780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947038" y="1245653"/>
            <a:ext cx="0" cy="474436"/>
          </a:xfrm>
          <a:prstGeom prst="straightConnector1">
            <a:avLst/>
          </a:prstGeom>
          <a:ln w="1905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65"/>
          <p:cNvSpPr/>
          <p:nvPr/>
        </p:nvSpPr>
        <p:spPr>
          <a:xfrm>
            <a:off x="6989276" y="1585750"/>
            <a:ext cx="3132499" cy="2108071"/>
          </a:xfrm>
          <a:custGeom>
            <a:avLst/>
            <a:gdLst>
              <a:gd name="connsiteX0" fmla="*/ 0 w 3132499"/>
              <a:gd name="connsiteY0" fmla="*/ 2108071 h 2108071"/>
              <a:gd name="connsiteX1" fmla="*/ 1023041 w 3132499"/>
              <a:gd name="connsiteY1" fmla="*/ 858693 h 2108071"/>
              <a:gd name="connsiteX2" fmla="*/ 1855960 w 3132499"/>
              <a:gd name="connsiteY2" fmla="*/ 16721 h 2108071"/>
              <a:gd name="connsiteX3" fmla="*/ 3132499 w 3132499"/>
              <a:gd name="connsiteY3" fmla="*/ 378860 h 210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499" h="2108071">
                <a:moveTo>
                  <a:pt x="0" y="2108071"/>
                </a:moveTo>
                <a:cubicBezTo>
                  <a:pt x="356857" y="1657661"/>
                  <a:pt x="713714" y="1207251"/>
                  <a:pt x="1023041" y="858693"/>
                </a:cubicBezTo>
                <a:cubicBezTo>
                  <a:pt x="1332368" y="510135"/>
                  <a:pt x="1504384" y="96693"/>
                  <a:pt x="1855960" y="16721"/>
                </a:cubicBezTo>
                <a:cubicBezTo>
                  <a:pt x="2207536" y="-63251"/>
                  <a:pt x="2670017" y="157804"/>
                  <a:pt x="3132499" y="378860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7795034" y="1158853"/>
            <a:ext cx="2102049" cy="3322622"/>
          </a:xfrm>
          <a:custGeom>
            <a:avLst/>
            <a:gdLst>
              <a:gd name="connsiteX0" fmla="*/ 0 w 2102049"/>
              <a:gd name="connsiteY0" fmla="*/ 0 h 3322622"/>
              <a:gd name="connsiteX1" fmla="*/ 1602463 w 2102049"/>
              <a:gd name="connsiteY1" fmla="*/ 1611517 h 3322622"/>
              <a:gd name="connsiteX2" fmla="*/ 2091350 w 2102049"/>
              <a:gd name="connsiteY2" fmla="*/ 2716040 h 3322622"/>
              <a:gd name="connsiteX3" fmla="*/ 1892174 w 2102049"/>
              <a:gd name="connsiteY3" fmla="*/ 3322622 h 332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2049" h="3322622">
                <a:moveTo>
                  <a:pt x="0" y="0"/>
                </a:moveTo>
                <a:cubicBezTo>
                  <a:pt x="626952" y="579422"/>
                  <a:pt x="1253905" y="1158844"/>
                  <a:pt x="1602463" y="1611517"/>
                </a:cubicBezTo>
                <a:cubicBezTo>
                  <a:pt x="1951021" y="2064190"/>
                  <a:pt x="2043065" y="2430856"/>
                  <a:pt x="2091350" y="2716040"/>
                </a:cubicBezTo>
                <a:cubicBezTo>
                  <a:pt x="2139635" y="3001224"/>
                  <a:pt x="2015904" y="3161923"/>
                  <a:pt x="1892174" y="3322622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6518495" y="2933332"/>
            <a:ext cx="4608214" cy="308431"/>
          </a:xfrm>
          <a:custGeom>
            <a:avLst/>
            <a:gdLst>
              <a:gd name="connsiteX0" fmla="*/ 4608214 w 4608214"/>
              <a:gd name="connsiteY0" fmla="*/ 63374 h 308431"/>
              <a:gd name="connsiteX1" fmla="*/ 1846907 w 4608214"/>
              <a:gd name="connsiteY1" fmla="*/ 307818 h 308431"/>
              <a:gd name="connsiteX2" fmla="*/ 0 w 4608214"/>
              <a:gd name="connsiteY2" fmla="*/ 0 h 308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8214" h="308431">
                <a:moveTo>
                  <a:pt x="4608214" y="63374"/>
                </a:moveTo>
                <a:cubicBezTo>
                  <a:pt x="3611578" y="190877"/>
                  <a:pt x="2614943" y="318380"/>
                  <a:pt x="1846907" y="307818"/>
                </a:cubicBezTo>
                <a:cubicBezTo>
                  <a:pt x="1078871" y="297256"/>
                  <a:pt x="539435" y="148628"/>
                  <a:pt x="0" y="0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203616" y="1197489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{f1, f2}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743918" y="258450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{f1, f3}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882893" y="322088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{f2, f3}</a:t>
            </a:r>
            <a:endParaRPr lang="en-US" dirty="0"/>
          </a:p>
        </p:txBody>
      </p:sp>
      <p:cxnSp>
        <p:nvCxnSpPr>
          <p:cNvPr id="74" name="Straight Connector 73"/>
          <p:cNvCxnSpPr>
            <a:stCxn id="3" idx="7"/>
            <a:endCxn id="6" idx="4"/>
          </p:cNvCxnSpPr>
          <p:nvPr/>
        </p:nvCxnSpPr>
        <p:spPr>
          <a:xfrm flipV="1">
            <a:off x="7590519" y="2111263"/>
            <a:ext cx="922609" cy="89438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" idx="5"/>
            <a:endCxn id="4" idx="1"/>
          </p:cNvCxnSpPr>
          <p:nvPr/>
        </p:nvCxnSpPr>
        <p:spPr>
          <a:xfrm>
            <a:off x="8671038" y="2048948"/>
            <a:ext cx="764116" cy="97685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" idx="2"/>
            <a:endCxn id="3" idx="6"/>
          </p:cNvCxnSpPr>
          <p:nvPr/>
        </p:nvCxnSpPr>
        <p:spPr>
          <a:xfrm flipH="1" flipV="1">
            <a:off x="7655928" y="3156090"/>
            <a:ext cx="1713817" cy="201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2058360" y="5159926"/>
                <a:ext cx="7565473" cy="1347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000" dirty="0" smtClean="0"/>
                  <a:t>be the set of flows whose rates are shaped at congestion queue q</a:t>
                </a:r>
                <a:r>
                  <a:rPr lang="en-US" sz="2000" dirty="0"/>
                  <a:t>. </a:t>
                </a:r>
                <a:endParaRPr lang="en-US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Construction of buffer dependency graph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∀</a:t>
                </a:r>
                <a:r>
                  <a:rPr lang="en-US" sz="2000" dirty="0" err="1" smtClean="0"/>
                  <a:t>f∈</a:t>
                </a:r>
                <a:r>
                  <a:rPr lang="en-US" sz="2000" b="1" i="1" dirty="0" err="1" smtClean="0"/>
                  <a:t>F</a:t>
                </a:r>
                <a:r>
                  <a:rPr lang="en-US" sz="2000" baseline="-25000" dirty="0" err="1" smtClean="0"/>
                  <a:t>q</a:t>
                </a:r>
                <a:r>
                  <a:rPr lang="en-US" sz="2000" dirty="0" smtClean="0"/>
                  <a:t>, add one directed edge from q to the next-hop congestion queue f </a:t>
                </a:r>
                <a:r>
                  <a:rPr lang="en-US" altLang="zh-CN" sz="2000" dirty="0" smtClean="0"/>
                  <a:t>traverses</a:t>
                </a:r>
                <a:r>
                  <a:rPr lang="en-US" sz="2000" dirty="0" smtClean="0"/>
                  <a:t>.</a:t>
                </a:r>
                <a:endParaRPr lang="en-US" sz="2000" dirty="0" smtClean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360" y="5159926"/>
                <a:ext cx="7565473" cy="1347100"/>
              </a:xfrm>
              <a:prstGeom prst="rect">
                <a:avLst/>
              </a:prstGeom>
              <a:blipFill rotWithShape="0">
                <a:blip r:embed="rId2"/>
                <a:stretch>
                  <a:fillRect l="-725" t="-1810" r="-322" b="-7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/>
          <p:cNvSpPr txBox="1"/>
          <p:nvPr/>
        </p:nvSpPr>
        <p:spPr>
          <a:xfrm>
            <a:off x="1963292" y="4431333"/>
            <a:ext cx="198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Topology and flows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535136" y="4489373"/>
            <a:ext cx="462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Buffer dependency graph of congestion queues</a:t>
            </a:r>
            <a:endParaRPr lang="en-US" dirty="0"/>
          </a:p>
        </p:txBody>
      </p:sp>
      <p:sp>
        <p:nvSpPr>
          <p:cNvPr id="88" name="Right Arrow 87"/>
          <p:cNvSpPr/>
          <p:nvPr/>
        </p:nvSpPr>
        <p:spPr>
          <a:xfrm>
            <a:off x="5571541" y="2417275"/>
            <a:ext cx="675350" cy="353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2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1285" y="1983549"/>
            <a:ext cx="8157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Sufficient </a:t>
            </a:r>
            <a:r>
              <a:rPr lang="en-US" b="1" dirty="0" smtClean="0"/>
              <a:t>condition for deadlock creation</a:t>
            </a:r>
            <a:r>
              <a:rPr lang="en-US" dirty="0" smtClean="0"/>
              <a:t>: there is a cycle in the buffer dependency graph of congestion queues.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Proof</a:t>
            </a:r>
            <a:r>
              <a:rPr lang="en-US" dirty="0" smtClean="0"/>
              <a:t>: Suppose there is a cycle in the buffer dependency graph of congestion queues. </a:t>
            </a:r>
            <a:r>
              <a:rPr lang="en-US" dirty="0" smtClean="0"/>
              <a:t>For any congestion queue in the cycle</a:t>
            </a:r>
            <a:r>
              <a:rPr lang="en-US" dirty="0" smtClean="0"/>
              <a:t>, it will pause its last-hop queue once the packets received from last-hop queue exceed PFC threshold.  When PFC threshold is </a:t>
            </a:r>
            <a:r>
              <a:rPr lang="en-US" dirty="0" smtClean="0"/>
              <a:t>triggered at all queues in the cycle, there will be a loop of PFC pause frames and a deadlock is created.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75732" y="274849"/>
            <a:ext cx="1062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Sufficient condition for deadlock creation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878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1285" y="1983549"/>
            <a:ext cx="8157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Shaping rate of a congestion queue is dynamic.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the b</a:t>
            </a:r>
            <a:r>
              <a:rPr lang="en-US" dirty="0" smtClean="0"/>
              <a:t>uffer of a congestion queue is shared by all the input flows can be very complicated and dynamic.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Injection rate of a flow can be dynamic.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PFC threshold is computed according to a dynamic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75732" y="274849"/>
            <a:ext cx="1062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Issues currently not considered in the model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6028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Outline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1415741" y="1519659"/>
            <a:ext cx="93605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Definition of </a:t>
            </a:r>
            <a:r>
              <a:rPr lang="en-US" sz="3200" dirty="0"/>
              <a:t>congestion </a:t>
            </a:r>
            <a:r>
              <a:rPr lang="en-US" sz="3200" dirty="0" smtClean="0"/>
              <a:t>queue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Cascade effect of congestion queue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preliminary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model for studying routing induced deadlock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79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3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Definition of congestion queue</a:t>
            </a:r>
            <a:endParaRPr lang="en-US" sz="3600" dirty="0"/>
          </a:p>
        </p:txBody>
      </p:sp>
      <p:sp>
        <p:nvSpPr>
          <p:cNvPr id="14" name="Oval 13"/>
          <p:cNvSpPr/>
          <p:nvPr/>
        </p:nvSpPr>
        <p:spPr>
          <a:xfrm>
            <a:off x="5830587" y="2146876"/>
            <a:ext cx="681872" cy="688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38587" y="2934042"/>
            <a:ext cx="2098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switch egress queue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415358" y="2388994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</a:t>
            </a:r>
            <a:endParaRPr lang="en-US" baseline="30000" dirty="0">
              <a:solidFill>
                <a:srgbClr val="00B05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72829" y="3743151"/>
            <a:ext cx="77588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Definition of congestion queue</a:t>
            </a:r>
            <a:r>
              <a:rPr lang="en-US" sz="2000" dirty="0"/>
              <a:t>: </a:t>
            </a:r>
            <a:r>
              <a:rPr lang="en-US" sz="2000" dirty="0" smtClean="0"/>
              <a:t>if PFC PAUSE frames are generated due to the packet queuing in </a:t>
            </a:r>
            <a:r>
              <a:rPr lang="en-US" sz="2000" dirty="0" smtClean="0"/>
              <a:t>a </a:t>
            </a:r>
            <a:r>
              <a:rPr lang="en-US" sz="2000" dirty="0" smtClean="0"/>
              <a:t>switch egress queue, we say this queue is a </a:t>
            </a:r>
            <a:r>
              <a:rPr lang="en-US" sz="2000" dirty="0"/>
              <a:t>congestion </a:t>
            </a:r>
            <a:r>
              <a:rPr lang="en-US" sz="2000" dirty="0" smtClean="0"/>
              <a:t>queue.</a:t>
            </a:r>
            <a:endParaRPr lang="en-US" sz="2000" baseline="30000" dirty="0">
              <a:solidFill>
                <a:srgbClr val="00B050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4888871" y="1959871"/>
            <a:ext cx="2553077" cy="328170"/>
          </a:xfrm>
          <a:custGeom>
            <a:avLst/>
            <a:gdLst>
              <a:gd name="connsiteX0" fmla="*/ 0 w 2553077"/>
              <a:gd name="connsiteY0" fmla="*/ 0 h 328170"/>
              <a:gd name="connsiteX1" fmla="*/ 334978 w 2553077"/>
              <a:gd name="connsiteY1" fmla="*/ 289710 h 328170"/>
              <a:gd name="connsiteX2" fmla="*/ 878186 w 2553077"/>
              <a:gd name="connsiteY2" fmla="*/ 325924 h 328170"/>
              <a:gd name="connsiteX3" fmla="*/ 2553077 w 2553077"/>
              <a:gd name="connsiteY3" fmla="*/ 298764 h 328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3077" h="328170">
                <a:moveTo>
                  <a:pt x="0" y="0"/>
                </a:moveTo>
                <a:cubicBezTo>
                  <a:pt x="94307" y="117694"/>
                  <a:pt x="188614" y="235389"/>
                  <a:pt x="334978" y="289710"/>
                </a:cubicBezTo>
                <a:cubicBezTo>
                  <a:pt x="481342" y="344031"/>
                  <a:pt x="508503" y="324415"/>
                  <a:pt x="878186" y="325924"/>
                </a:cubicBezTo>
                <a:cubicBezTo>
                  <a:pt x="1247869" y="327433"/>
                  <a:pt x="1900473" y="313098"/>
                  <a:pt x="2553077" y="298764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906978" y="2457807"/>
            <a:ext cx="2480649" cy="27161"/>
          </a:xfrm>
          <a:custGeom>
            <a:avLst/>
            <a:gdLst>
              <a:gd name="connsiteX0" fmla="*/ 0 w 2480649"/>
              <a:gd name="connsiteY0" fmla="*/ 27161 h 27161"/>
              <a:gd name="connsiteX1" fmla="*/ 1412340 w 2480649"/>
              <a:gd name="connsiteY1" fmla="*/ 9054 h 27161"/>
              <a:gd name="connsiteX2" fmla="*/ 2480649 w 2480649"/>
              <a:gd name="connsiteY2" fmla="*/ 0 h 2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49" h="27161">
                <a:moveTo>
                  <a:pt x="0" y="27161"/>
                </a:moveTo>
                <a:lnTo>
                  <a:pt x="1412340" y="9054"/>
                </a:lnTo>
                <a:lnTo>
                  <a:pt x="2480649" y="0"/>
                </a:ln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4961299" y="2684144"/>
            <a:ext cx="2453489" cy="398352"/>
          </a:xfrm>
          <a:custGeom>
            <a:avLst/>
            <a:gdLst>
              <a:gd name="connsiteX0" fmla="*/ 0 w 2453489"/>
              <a:gd name="connsiteY0" fmla="*/ 398352 h 398352"/>
              <a:gd name="connsiteX1" fmla="*/ 353085 w 2453489"/>
              <a:gd name="connsiteY1" fmla="*/ 117695 h 398352"/>
              <a:gd name="connsiteX2" fmla="*/ 1032095 w 2453489"/>
              <a:gd name="connsiteY2" fmla="*/ 27160 h 398352"/>
              <a:gd name="connsiteX3" fmla="*/ 2453489 w 2453489"/>
              <a:gd name="connsiteY3" fmla="*/ 0 h 39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3489" h="398352">
                <a:moveTo>
                  <a:pt x="0" y="398352"/>
                </a:moveTo>
                <a:cubicBezTo>
                  <a:pt x="90534" y="288956"/>
                  <a:pt x="181069" y="179560"/>
                  <a:pt x="353085" y="117695"/>
                </a:cubicBezTo>
                <a:cubicBezTo>
                  <a:pt x="525101" y="55830"/>
                  <a:pt x="682028" y="46776"/>
                  <a:pt x="1032095" y="27160"/>
                </a:cubicBezTo>
                <a:cubicBezTo>
                  <a:pt x="1382162" y="7544"/>
                  <a:pt x="1917825" y="3772"/>
                  <a:pt x="2453489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38587" y="1843124"/>
            <a:ext cx="681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flows</a:t>
            </a:r>
            <a:endParaRPr lang="en-US" baseline="-25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533313" y="2496236"/>
            <a:ext cx="117560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93941" y="2080372"/>
            <a:ext cx="9728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pause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4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Classification of congestion queue</a:t>
            </a:r>
            <a:endParaRPr lang="en-US" sz="3600" dirty="0"/>
          </a:p>
        </p:txBody>
      </p:sp>
      <p:sp>
        <p:nvSpPr>
          <p:cNvPr id="14" name="Oval 13"/>
          <p:cNvSpPr/>
          <p:nvPr/>
        </p:nvSpPr>
        <p:spPr>
          <a:xfrm>
            <a:off x="2800194" y="2361277"/>
            <a:ext cx="681872" cy="688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450328" y="1995860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3" name="Rectangle 22"/>
          <p:cNvSpPr/>
          <p:nvPr/>
        </p:nvSpPr>
        <p:spPr>
          <a:xfrm>
            <a:off x="3004403" y="3033185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4" name="Rectangle 23"/>
          <p:cNvSpPr/>
          <p:nvPr/>
        </p:nvSpPr>
        <p:spPr>
          <a:xfrm>
            <a:off x="2384965" y="253097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</a:t>
            </a:r>
            <a:endParaRPr lang="en-US" baseline="30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837513" y="3945133"/>
                <a:ext cx="4558791" cy="417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Type-1 (capacity bounded):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 c</a:t>
                </a:r>
                <a:r>
                  <a:rPr lang="en-US" baseline="-25000" dirty="0" smtClean="0"/>
                  <a:t>q1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13" y="3945133"/>
                <a:ext cx="4558791" cy="417294"/>
              </a:xfrm>
              <a:prstGeom prst="rect">
                <a:avLst/>
              </a:prstGeom>
              <a:blipFill rotWithShape="0">
                <a:blip r:embed="rId3"/>
                <a:stretch>
                  <a:fillRect l="-1070" t="-102899" b="-15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/>
          <p:cNvSpPr/>
          <p:nvPr/>
        </p:nvSpPr>
        <p:spPr>
          <a:xfrm>
            <a:off x="1858478" y="2183325"/>
            <a:ext cx="2553077" cy="328170"/>
          </a:xfrm>
          <a:custGeom>
            <a:avLst/>
            <a:gdLst>
              <a:gd name="connsiteX0" fmla="*/ 0 w 2553077"/>
              <a:gd name="connsiteY0" fmla="*/ 0 h 328170"/>
              <a:gd name="connsiteX1" fmla="*/ 334978 w 2553077"/>
              <a:gd name="connsiteY1" fmla="*/ 289710 h 328170"/>
              <a:gd name="connsiteX2" fmla="*/ 878186 w 2553077"/>
              <a:gd name="connsiteY2" fmla="*/ 325924 h 328170"/>
              <a:gd name="connsiteX3" fmla="*/ 2553077 w 2553077"/>
              <a:gd name="connsiteY3" fmla="*/ 298764 h 328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3077" h="328170">
                <a:moveTo>
                  <a:pt x="0" y="0"/>
                </a:moveTo>
                <a:cubicBezTo>
                  <a:pt x="94307" y="117694"/>
                  <a:pt x="188614" y="235389"/>
                  <a:pt x="334978" y="289710"/>
                </a:cubicBezTo>
                <a:cubicBezTo>
                  <a:pt x="481342" y="344031"/>
                  <a:pt x="508503" y="324415"/>
                  <a:pt x="878186" y="325924"/>
                </a:cubicBezTo>
                <a:cubicBezTo>
                  <a:pt x="1247869" y="327433"/>
                  <a:pt x="1900473" y="313098"/>
                  <a:pt x="2553077" y="298764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876585" y="2608837"/>
            <a:ext cx="2480649" cy="27161"/>
          </a:xfrm>
          <a:custGeom>
            <a:avLst/>
            <a:gdLst>
              <a:gd name="connsiteX0" fmla="*/ 0 w 2480649"/>
              <a:gd name="connsiteY0" fmla="*/ 27161 h 27161"/>
              <a:gd name="connsiteX1" fmla="*/ 1412340 w 2480649"/>
              <a:gd name="connsiteY1" fmla="*/ 9054 h 27161"/>
              <a:gd name="connsiteX2" fmla="*/ 2480649 w 2480649"/>
              <a:gd name="connsiteY2" fmla="*/ 0 h 2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49" h="27161">
                <a:moveTo>
                  <a:pt x="0" y="27161"/>
                </a:moveTo>
                <a:lnTo>
                  <a:pt x="1412340" y="9054"/>
                </a:lnTo>
                <a:lnTo>
                  <a:pt x="2480649" y="0"/>
                </a:ln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930906" y="2862333"/>
            <a:ext cx="2453489" cy="398352"/>
          </a:xfrm>
          <a:custGeom>
            <a:avLst/>
            <a:gdLst>
              <a:gd name="connsiteX0" fmla="*/ 0 w 2453489"/>
              <a:gd name="connsiteY0" fmla="*/ 398352 h 398352"/>
              <a:gd name="connsiteX1" fmla="*/ 353085 w 2453489"/>
              <a:gd name="connsiteY1" fmla="*/ 117695 h 398352"/>
              <a:gd name="connsiteX2" fmla="*/ 1032095 w 2453489"/>
              <a:gd name="connsiteY2" fmla="*/ 27160 h 398352"/>
              <a:gd name="connsiteX3" fmla="*/ 2453489 w 2453489"/>
              <a:gd name="connsiteY3" fmla="*/ 0 h 39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3489" h="398352">
                <a:moveTo>
                  <a:pt x="0" y="398352"/>
                </a:moveTo>
                <a:cubicBezTo>
                  <a:pt x="90534" y="288956"/>
                  <a:pt x="181069" y="179560"/>
                  <a:pt x="353085" y="117695"/>
                </a:cubicBezTo>
                <a:cubicBezTo>
                  <a:pt x="525101" y="55830"/>
                  <a:pt x="682028" y="46776"/>
                  <a:pt x="1032095" y="27160"/>
                </a:cubicBezTo>
                <a:cubicBezTo>
                  <a:pt x="1382162" y="7544"/>
                  <a:pt x="1917825" y="3772"/>
                  <a:pt x="2453489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55476" y="2456059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6" name="Rectangle 15"/>
          <p:cNvSpPr/>
          <p:nvPr/>
        </p:nvSpPr>
        <p:spPr>
          <a:xfrm>
            <a:off x="1450328" y="3061509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f</a:t>
            </a:r>
            <a:r>
              <a:rPr lang="en-US" baseline="-25000" dirty="0" err="1" smtClean="0"/>
              <a:t>n</a:t>
            </a:r>
            <a:endParaRPr lang="en-US" baseline="-25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482066" y="2708422"/>
            <a:ext cx="1249378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90690" y="203941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q1</a:t>
            </a:r>
            <a:endParaRPr lang="en-US" baseline="-25000" dirty="0"/>
          </a:p>
        </p:txBody>
      </p:sp>
      <p:sp>
        <p:nvSpPr>
          <p:cNvPr id="18" name="Oval 17"/>
          <p:cNvSpPr/>
          <p:nvPr/>
        </p:nvSpPr>
        <p:spPr>
          <a:xfrm>
            <a:off x="9247677" y="2410175"/>
            <a:ext cx="681872" cy="688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65652" y="3157209"/>
            <a:ext cx="1167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 smtClean="0"/>
              <a:t>2 </a:t>
            </a:r>
            <a:r>
              <a:rPr lang="en-US" dirty="0" smtClean="0"/>
              <a:t>(type-1)</a:t>
            </a:r>
            <a:endParaRPr lang="en-US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8506109" y="2508892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</a:t>
            </a:r>
            <a:endParaRPr lang="en-US" baseline="30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758134" y="3949504"/>
                <a:ext cx="5133315" cy="417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Type-2 (head-of-line blocking bounded):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&lt; c</a:t>
                </a:r>
                <a:r>
                  <a:rPr lang="en-US" baseline="-25000" dirty="0" smtClean="0"/>
                  <a:t>q1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34" y="3949504"/>
                <a:ext cx="5133315" cy="417294"/>
              </a:xfrm>
              <a:prstGeom prst="rect">
                <a:avLst/>
              </a:prstGeom>
              <a:blipFill rotWithShape="0">
                <a:blip r:embed="rId4"/>
                <a:stretch>
                  <a:fillRect l="-1069" t="-104412" r="-594" b="-15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eform 26"/>
          <p:cNvSpPr/>
          <p:nvPr/>
        </p:nvSpPr>
        <p:spPr>
          <a:xfrm>
            <a:off x="8831794" y="2205064"/>
            <a:ext cx="1474832" cy="328170"/>
          </a:xfrm>
          <a:custGeom>
            <a:avLst/>
            <a:gdLst>
              <a:gd name="connsiteX0" fmla="*/ 0 w 2553077"/>
              <a:gd name="connsiteY0" fmla="*/ 0 h 328170"/>
              <a:gd name="connsiteX1" fmla="*/ 334978 w 2553077"/>
              <a:gd name="connsiteY1" fmla="*/ 289710 h 328170"/>
              <a:gd name="connsiteX2" fmla="*/ 878186 w 2553077"/>
              <a:gd name="connsiteY2" fmla="*/ 325924 h 328170"/>
              <a:gd name="connsiteX3" fmla="*/ 2553077 w 2553077"/>
              <a:gd name="connsiteY3" fmla="*/ 298764 h 328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3077" h="328170">
                <a:moveTo>
                  <a:pt x="0" y="0"/>
                </a:moveTo>
                <a:cubicBezTo>
                  <a:pt x="94307" y="117694"/>
                  <a:pt x="188614" y="235389"/>
                  <a:pt x="334978" y="289710"/>
                </a:cubicBezTo>
                <a:cubicBezTo>
                  <a:pt x="481342" y="344031"/>
                  <a:pt x="508503" y="324415"/>
                  <a:pt x="878186" y="325924"/>
                </a:cubicBezTo>
                <a:cubicBezTo>
                  <a:pt x="1247869" y="327433"/>
                  <a:pt x="1900473" y="313098"/>
                  <a:pt x="2553077" y="298764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8831794" y="2847860"/>
            <a:ext cx="2000084" cy="398352"/>
          </a:xfrm>
          <a:custGeom>
            <a:avLst/>
            <a:gdLst>
              <a:gd name="connsiteX0" fmla="*/ 0 w 2453489"/>
              <a:gd name="connsiteY0" fmla="*/ 398352 h 398352"/>
              <a:gd name="connsiteX1" fmla="*/ 353085 w 2453489"/>
              <a:gd name="connsiteY1" fmla="*/ 117695 h 398352"/>
              <a:gd name="connsiteX2" fmla="*/ 1032095 w 2453489"/>
              <a:gd name="connsiteY2" fmla="*/ 27160 h 398352"/>
              <a:gd name="connsiteX3" fmla="*/ 2453489 w 2453489"/>
              <a:gd name="connsiteY3" fmla="*/ 0 h 39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3489" h="398352">
                <a:moveTo>
                  <a:pt x="0" y="398352"/>
                </a:moveTo>
                <a:cubicBezTo>
                  <a:pt x="90534" y="288956"/>
                  <a:pt x="181069" y="179560"/>
                  <a:pt x="353085" y="117695"/>
                </a:cubicBezTo>
                <a:cubicBezTo>
                  <a:pt x="525101" y="55830"/>
                  <a:pt x="682028" y="46776"/>
                  <a:pt x="1032095" y="27160"/>
                </a:cubicBezTo>
                <a:cubicBezTo>
                  <a:pt x="1382162" y="7544"/>
                  <a:pt x="1917825" y="3772"/>
                  <a:pt x="2453489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4" idx="6"/>
          </p:cNvCxnSpPr>
          <p:nvPr/>
        </p:nvCxnSpPr>
        <p:spPr>
          <a:xfrm>
            <a:off x="8072072" y="2754207"/>
            <a:ext cx="505441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390200" y="2410175"/>
            <a:ext cx="681872" cy="68806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625767" y="2674341"/>
            <a:ext cx="3687636" cy="45719"/>
          </a:xfrm>
          <a:custGeom>
            <a:avLst/>
            <a:gdLst>
              <a:gd name="connsiteX0" fmla="*/ 0 w 2480649"/>
              <a:gd name="connsiteY0" fmla="*/ 27161 h 27161"/>
              <a:gd name="connsiteX1" fmla="*/ 1412340 w 2480649"/>
              <a:gd name="connsiteY1" fmla="*/ 9054 h 27161"/>
              <a:gd name="connsiteX2" fmla="*/ 2480649 w 2480649"/>
              <a:gd name="connsiteY2" fmla="*/ 0 h 2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49" h="27161">
                <a:moveTo>
                  <a:pt x="0" y="27161"/>
                </a:moveTo>
                <a:lnTo>
                  <a:pt x="1412340" y="9054"/>
                </a:lnTo>
                <a:lnTo>
                  <a:pt x="2480649" y="0"/>
                </a:lnTo>
              </a:path>
            </a:pathLst>
          </a:custGeom>
          <a:noFill/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801654" y="2132731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c(q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2" name="Freeform 41"/>
          <p:cNvSpPr/>
          <p:nvPr/>
        </p:nvSpPr>
        <p:spPr>
          <a:xfrm>
            <a:off x="6625767" y="2213377"/>
            <a:ext cx="1951746" cy="328170"/>
          </a:xfrm>
          <a:custGeom>
            <a:avLst/>
            <a:gdLst>
              <a:gd name="connsiteX0" fmla="*/ 0 w 2553077"/>
              <a:gd name="connsiteY0" fmla="*/ 0 h 328170"/>
              <a:gd name="connsiteX1" fmla="*/ 334978 w 2553077"/>
              <a:gd name="connsiteY1" fmla="*/ 289710 h 328170"/>
              <a:gd name="connsiteX2" fmla="*/ 878186 w 2553077"/>
              <a:gd name="connsiteY2" fmla="*/ 325924 h 328170"/>
              <a:gd name="connsiteX3" fmla="*/ 2553077 w 2553077"/>
              <a:gd name="connsiteY3" fmla="*/ 298764 h 328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3077" h="328170">
                <a:moveTo>
                  <a:pt x="0" y="0"/>
                </a:moveTo>
                <a:cubicBezTo>
                  <a:pt x="94307" y="117694"/>
                  <a:pt x="188614" y="235389"/>
                  <a:pt x="334978" y="289710"/>
                </a:cubicBezTo>
                <a:cubicBezTo>
                  <a:pt x="481342" y="344031"/>
                  <a:pt x="508503" y="324415"/>
                  <a:pt x="878186" y="325924"/>
                </a:cubicBezTo>
                <a:cubicBezTo>
                  <a:pt x="1247869" y="327433"/>
                  <a:pt x="1900473" y="313098"/>
                  <a:pt x="2553077" y="298764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6610449" y="2882907"/>
            <a:ext cx="2013403" cy="398352"/>
          </a:xfrm>
          <a:custGeom>
            <a:avLst/>
            <a:gdLst>
              <a:gd name="connsiteX0" fmla="*/ 0 w 2453489"/>
              <a:gd name="connsiteY0" fmla="*/ 398352 h 398352"/>
              <a:gd name="connsiteX1" fmla="*/ 353085 w 2453489"/>
              <a:gd name="connsiteY1" fmla="*/ 117695 h 398352"/>
              <a:gd name="connsiteX2" fmla="*/ 1032095 w 2453489"/>
              <a:gd name="connsiteY2" fmla="*/ 27160 h 398352"/>
              <a:gd name="connsiteX3" fmla="*/ 2453489 w 2453489"/>
              <a:gd name="connsiteY3" fmla="*/ 0 h 39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3489" h="398352">
                <a:moveTo>
                  <a:pt x="0" y="398352"/>
                </a:moveTo>
                <a:cubicBezTo>
                  <a:pt x="90534" y="288956"/>
                  <a:pt x="181069" y="179560"/>
                  <a:pt x="353085" y="117695"/>
                </a:cubicBezTo>
                <a:cubicBezTo>
                  <a:pt x="525101" y="55830"/>
                  <a:pt x="682028" y="46776"/>
                  <a:pt x="1032095" y="27160"/>
                </a:cubicBezTo>
                <a:cubicBezTo>
                  <a:pt x="1382162" y="7544"/>
                  <a:pt x="1917825" y="3772"/>
                  <a:pt x="2453489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29487" y="1995860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5" name="Rectangle 44"/>
          <p:cNvSpPr/>
          <p:nvPr/>
        </p:nvSpPr>
        <p:spPr>
          <a:xfrm>
            <a:off x="6334635" y="2510377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</a:t>
            </a:r>
            <a:r>
              <a:rPr lang="en-US" baseline="-25000" dirty="0" smtClean="0">
                <a:solidFill>
                  <a:srgbClr val="00B050"/>
                </a:solidFill>
              </a:rPr>
              <a:t>2</a:t>
            </a:r>
            <a:endParaRPr lang="en-US" baseline="-25000" dirty="0">
              <a:solidFill>
                <a:srgbClr val="00B05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329487" y="3061509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f</a:t>
            </a:r>
            <a:r>
              <a:rPr lang="en-US" baseline="-25000" dirty="0" err="1" smtClean="0"/>
              <a:t>n</a:t>
            </a:r>
            <a:endParaRPr lang="en-US" baseline="-25000" dirty="0"/>
          </a:p>
        </p:txBody>
      </p:sp>
      <p:sp>
        <p:nvSpPr>
          <p:cNvPr id="47" name="Rectangle 46"/>
          <p:cNvSpPr/>
          <p:nvPr/>
        </p:nvSpPr>
        <p:spPr>
          <a:xfrm>
            <a:off x="6969224" y="2580957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</a:t>
            </a:r>
            <a:endParaRPr lang="en-US" baseline="30000" dirty="0">
              <a:solidFill>
                <a:srgbClr val="00B050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8014233" y="2089996"/>
            <a:ext cx="1175605" cy="0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193379" y="1978078"/>
            <a:ext cx="9728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pause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206635" y="3151760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 </a:t>
            </a:r>
            <a:r>
              <a:rPr lang="en-US" dirty="0" smtClean="0"/>
              <a:t>(type-2)</a:t>
            </a:r>
            <a:endParaRPr lang="en-US" dirty="0"/>
          </a:p>
        </p:txBody>
      </p:sp>
      <p:cxnSp>
        <p:nvCxnSpPr>
          <p:cNvPr id="53" name="Straight Connector 52"/>
          <p:cNvCxnSpPr>
            <a:endCxn id="18" idx="2"/>
          </p:cNvCxnSpPr>
          <p:nvPr/>
        </p:nvCxnSpPr>
        <p:spPr>
          <a:xfrm flipV="1">
            <a:off x="8761268" y="2754207"/>
            <a:ext cx="486409" cy="3678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376540" y="4876719"/>
                <a:ext cx="4763188" cy="16548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Definitions of used notations: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sz="1600" dirty="0" smtClean="0"/>
                  <a:t>q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and q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are two switch egress queues.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sz="1600" dirty="0" smtClean="0"/>
                  <a:t> </a:t>
                </a:r>
                <a:r>
                  <a:rPr lang="en-US" sz="1600" i="1" dirty="0" smtClean="0"/>
                  <a:t>f</a:t>
                </a:r>
                <a:r>
                  <a:rPr lang="en-US" sz="1600" i="1" baseline="-25000" dirty="0" smtClean="0"/>
                  <a:t>1</a:t>
                </a:r>
                <a:r>
                  <a:rPr lang="en-US" sz="1600" i="1" dirty="0" smtClean="0"/>
                  <a:t>, f</a:t>
                </a:r>
                <a:r>
                  <a:rPr lang="en-US" sz="1600" i="1" baseline="-25000" dirty="0" smtClean="0"/>
                  <a:t>2</a:t>
                </a:r>
                <a:r>
                  <a:rPr lang="en-US" sz="1600" i="1" dirty="0" smtClean="0"/>
                  <a:t>, …, </a:t>
                </a:r>
                <a:r>
                  <a:rPr lang="en-US" sz="1600" i="1" dirty="0" err="1" smtClean="0"/>
                  <a:t>f</a:t>
                </a:r>
                <a:r>
                  <a:rPr lang="en-US" sz="1600" i="1" baseline="-25000" dirty="0" err="1" smtClean="0"/>
                  <a:t>n</a:t>
                </a:r>
                <a:r>
                  <a:rPr lang="en-US" sz="1600" i="1" dirty="0" smtClean="0"/>
                  <a:t> </a:t>
                </a:r>
                <a:r>
                  <a:rPr lang="en-US" sz="1600" dirty="0" smtClean="0"/>
                  <a:t>are the flows traversing q</a:t>
                </a:r>
                <a:r>
                  <a:rPr lang="en-US" sz="1600" baseline="-25000" dirty="0" smtClean="0"/>
                  <a:t>1</a:t>
                </a:r>
                <a:r>
                  <a:rPr lang="en-US" sz="1600" dirty="0"/>
                  <a:t>.</a:t>
                </a:r>
                <a:r>
                  <a:rPr lang="en-US" sz="1600" dirty="0" smtClean="0"/>
                  <a:t> 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sz="1600" i="1" dirty="0" smtClean="0"/>
                  <a:t>c</a:t>
                </a:r>
                <a:r>
                  <a:rPr lang="en-US" sz="1600" i="1" baseline="-25000" dirty="0" smtClean="0"/>
                  <a:t>q1</a:t>
                </a:r>
                <a:r>
                  <a:rPr lang="en-US" sz="1600" b="1" dirty="0" smtClean="0"/>
                  <a:t> </a:t>
                </a:r>
                <a:r>
                  <a:rPr lang="en-US" sz="1600" dirty="0" smtClean="0"/>
                  <a:t>are the output capacity of q</a:t>
                </a:r>
                <a:r>
                  <a:rPr lang="en-US" sz="1600" baseline="-25000" dirty="0" smtClean="0"/>
                  <a:t>1</a:t>
                </a:r>
                <a:r>
                  <a:rPr lang="en-US" sz="1600" dirty="0"/>
                  <a:t>,</a:t>
                </a:r>
                <a:r>
                  <a:rPr lang="en-US" sz="1600" dirty="0" smtClean="0"/>
                  <a:t> 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bSup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lang="en-US" sz="1600" baseline="-25000" dirty="0"/>
                  <a:t> </a:t>
                </a:r>
                <a:r>
                  <a:rPr lang="en-US" sz="1600" dirty="0" smtClean="0"/>
                  <a:t>are </a:t>
                </a:r>
                <a:r>
                  <a:rPr lang="en-US" sz="1600" dirty="0"/>
                  <a:t>the input and output rates of flow </a:t>
                </a:r>
                <a:r>
                  <a:rPr lang="en-US" sz="1600" i="1" dirty="0" smtClean="0"/>
                  <a:t>f</a:t>
                </a:r>
                <a:r>
                  <a:rPr lang="en-US" sz="1600" i="1" baseline="-25000" dirty="0" smtClean="0"/>
                  <a:t>i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at queue </a:t>
                </a:r>
                <a:r>
                  <a:rPr lang="en-US" sz="1600" i="1" dirty="0" smtClean="0"/>
                  <a:t>q</a:t>
                </a:r>
                <a:r>
                  <a:rPr lang="en-US" sz="1600" i="1" baseline="-25000" dirty="0" smtClean="0"/>
                  <a:t>1</a:t>
                </a:r>
                <a:r>
                  <a:rPr lang="en-US" sz="1600" dirty="0" smtClean="0"/>
                  <a:t>, </a:t>
                </a:r>
                <a:r>
                  <a:rPr lang="en-US" sz="1600" dirty="0"/>
                  <a:t>respectively. </a:t>
                </a:r>
                <a:r>
                  <a:rPr lang="en-US" sz="1600" dirty="0" smtClean="0"/>
                  <a:t> </a:t>
                </a:r>
                <a:endParaRPr lang="en-US" sz="1600" b="1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540" y="4876719"/>
                <a:ext cx="4763188" cy="1654812"/>
              </a:xfrm>
              <a:prstGeom prst="rect">
                <a:avLst/>
              </a:prstGeom>
              <a:blipFill rotWithShape="0">
                <a:blip r:embed="rId5"/>
                <a:stretch>
                  <a:fillRect l="-1152" t="-2214" r="-256" b="-4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60707" y="1314368"/>
            <a:ext cx="4676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There are  two types of congestion queues: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85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5923984" y="2779419"/>
            <a:ext cx="1461459" cy="0"/>
          </a:xfrm>
          <a:prstGeom prst="line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573172" y="2652669"/>
            <a:ext cx="2181892" cy="2172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5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Assumption </a:t>
            </a:r>
            <a:r>
              <a:rPr lang="en-US" altLang="zh-CN" sz="3600" dirty="0" smtClean="0"/>
              <a:t>about congestion queue</a:t>
            </a:r>
            <a:endParaRPr lang="en-US" sz="3600" dirty="0"/>
          </a:p>
        </p:txBody>
      </p:sp>
      <p:sp>
        <p:nvSpPr>
          <p:cNvPr id="14" name="Oval 13"/>
          <p:cNvSpPr/>
          <p:nvPr/>
        </p:nvSpPr>
        <p:spPr>
          <a:xfrm>
            <a:off x="5414128" y="2381061"/>
            <a:ext cx="681872" cy="688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128385" y="2928781"/>
                <a:ext cx="2889574" cy="425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flow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f</a:t>
                </a:r>
                <a:r>
                  <a:rPr lang="en-US" dirty="0" smtClean="0"/>
                  <a:t> with injection rate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 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385" y="2928781"/>
                <a:ext cx="2889574" cy="425566"/>
              </a:xfrm>
              <a:prstGeom prst="rect">
                <a:avLst/>
              </a:prstGeom>
              <a:blipFill rotWithShape="0">
                <a:blip r:embed="rId3"/>
                <a:stretch>
                  <a:fillRect l="-1688" b="-1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5601817" y="3064627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630959" y="2218095"/>
                <a:ext cx="902491" cy="425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in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bSup>
                  </m:oMath>
                </a14:m>
                <a:endParaRPr lang="en-US" baseline="30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959" y="2218095"/>
                <a:ext cx="902491" cy="425566"/>
              </a:xfrm>
              <a:prstGeom prst="rect">
                <a:avLst/>
              </a:prstGeom>
              <a:blipFill rotWithShape="0">
                <a:blip r:embed="rId4"/>
                <a:stretch>
                  <a:fillRect l="-6081" t="-1429" b="-1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096000" y="2254311"/>
                <a:ext cx="950901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r</a:t>
                </a:r>
                <a:r>
                  <a:rPr lang="en-US" baseline="-25000" dirty="0" smtClean="0"/>
                  <a:t>out</a:t>
                </a:r>
                <a:r>
                  <a:rPr lang="en-US" baseline="-250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/>
                  <a:t>=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 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54311"/>
                <a:ext cx="950901" cy="390748"/>
              </a:xfrm>
              <a:prstGeom prst="rect">
                <a:avLst/>
              </a:prstGeom>
              <a:blipFill rotWithShape="0">
                <a:blip r:embed="rId5"/>
                <a:stretch>
                  <a:fillRect l="-5128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2972555" y="3851792"/>
                <a:ext cx="6246891" cy="11406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Shaping rate assumption</a:t>
                </a:r>
                <a:r>
                  <a:rPr lang="en-US" sz="2000" dirty="0" smtClean="0"/>
                  <a:t>: For any congestion queue q, it has a static shaping rate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sz="2000" dirty="0" smtClean="0"/>
                  <a:t>. </a:t>
                </a:r>
                <a:r>
                  <a:rPr lang="en-US" sz="2000" dirty="0">
                    <a:solidFill>
                      <a:prstClr val="black"/>
                    </a:solidFill>
                  </a:rPr>
                  <a:t>The rate of a flow f with input rate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will be shaped into min{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bSup>
                  </m:oMath>
                </a14:m>
                <a:r>
                  <a:rPr lang="en-US" sz="2000" b="1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</a:rPr>
                  <a:t>}.</a:t>
                </a:r>
                <a:endParaRPr lang="en-US" sz="2000" dirty="0" smtClean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555" y="3851792"/>
                <a:ext cx="6246891" cy="1140697"/>
              </a:xfrm>
              <a:prstGeom prst="rect">
                <a:avLst/>
              </a:prstGeom>
              <a:blipFill rotWithShape="0">
                <a:blip r:embed="rId6"/>
                <a:stretch>
                  <a:fillRect l="-879" t="-3209" b="-2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31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6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Outline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1415741" y="1519659"/>
            <a:ext cx="93605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Definition of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congestion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queue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Cascade effect of congestion queue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preliminary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 model for studying routing induced deadlock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64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5288284" y="173155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82079" y="409564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7252395" y="444237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4209861" y="2533288"/>
            <a:ext cx="342368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 rot="16200000">
            <a:off x="6530420" y="217713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4" idx="0"/>
            <a:endCxn id="59" idx="2"/>
          </p:cNvCxnSpPr>
          <p:nvPr/>
        </p:nvCxnSpPr>
        <p:spPr>
          <a:xfrm flipH="1">
            <a:off x="3916120" y="2334318"/>
            <a:ext cx="1198928" cy="154579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260857" y="402145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113918" y="402145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>
            <a:stCxn id="45" idx="2"/>
            <a:endCxn id="57" idx="2"/>
          </p:cNvCxnSpPr>
          <p:nvPr/>
        </p:nvCxnSpPr>
        <p:spPr>
          <a:xfrm>
            <a:off x="6780911" y="2342835"/>
            <a:ext cx="1063644" cy="153728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 rot="16200000">
            <a:off x="5195961" y="216861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16200000">
            <a:off x="7043925" y="446133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 rot="10800000">
            <a:off x="7759766" y="388011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 rot="16200000">
            <a:off x="4486594" y="446133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10800000">
            <a:off x="3831331" y="388011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5" idx="0"/>
          </p:cNvCxnSpPr>
          <p:nvPr/>
        </p:nvCxnSpPr>
        <p:spPr>
          <a:xfrm>
            <a:off x="4737085" y="4627037"/>
            <a:ext cx="222592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4212246" y="2533288"/>
            <a:ext cx="1" cy="174209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001719" y="4275382"/>
            <a:ext cx="120814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7633545" y="2533288"/>
            <a:ext cx="1" cy="329714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254146" y="2190292"/>
            <a:ext cx="1780702" cy="168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256825" y="1458588"/>
            <a:ext cx="1" cy="73338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034850" y="2174232"/>
            <a:ext cx="20713" cy="267842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3005750" y="4852657"/>
            <a:ext cx="5059861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311022" y="2187411"/>
            <a:ext cx="0" cy="2284669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4289890" y="4456581"/>
            <a:ext cx="4473865" cy="30999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 flipV="1">
            <a:off x="4289890" y="2186563"/>
            <a:ext cx="1500632" cy="12829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756446" y="417945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157809" y="213105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5394226" y="21348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113791" y="440016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3897289" y="3654901"/>
            <a:ext cx="187261" cy="1965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281022" y="4095643"/>
            <a:ext cx="764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flow 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887154" y="1054007"/>
            <a:ext cx="764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flow 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8763754" y="4287414"/>
            <a:ext cx="764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flow 3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5767979" y="1458588"/>
            <a:ext cx="0" cy="744365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75732" y="1073751"/>
            <a:ext cx="852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Step-0: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898973" y="3779087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baseline="-250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US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920979" y="3107216"/>
            <a:ext cx="327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baseline="30000" dirty="0" err="1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US" baseline="30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277825" y="1314787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</a:t>
            </a:r>
            <a:r>
              <a:rPr lang="en-US" baseline="-25000" dirty="0" smtClean="0">
                <a:solidFill>
                  <a:srgbClr val="00B050"/>
                </a:solidFill>
              </a:rPr>
              <a:t>2</a:t>
            </a:r>
            <a:endParaRPr lang="en-US" baseline="-25000" dirty="0">
              <a:solidFill>
                <a:srgbClr val="00B05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8539843" y="4499414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r</a:t>
            </a:r>
            <a:r>
              <a:rPr lang="en-US" baseline="-25000" dirty="0" smtClean="0">
                <a:solidFill>
                  <a:srgbClr val="7030A0"/>
                </a:solidFill>
              </a:rPr>
              <a:t>3</a:t>
            </a:r>
            <a:endParaRPr lang="en-US" baseline="-25000" dirty="0">
              <a:solidFill>
                <a:srgbClr val="7030A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329636" y="3253850"/>
            <a:ext cx="327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7030A0"/>
                </a:solidFill>
              </a:rPr>
              <a:t>r</a:t>
            </a:r>
            <a:r>
              <a:rPr lang="en-US" baseline="30000" dirty="0" err="1" smtClean="0">
                <a:solidFill>
                  <a:srgbClr val="7030A0"/>
                </a:solidFill>
              </a:rPr>
              <a:t>c</a:t>
            </a:r>
            <a:endParaRPr lang="en-US" baseline="30000" dirty="0">
              <a:solidFill>
                <a:srgbClr val="7030A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600526" y="5873554"/>
            <a:ext cx="9079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tx</a:t>
            </a:r>
            <a:r>
              <a:rPr lang="en-US" dirty="0" smtClean="0"/>
              <a:t> queue of switch B is a congestion queue, and rates of flow 1 and flow 2 are shaped by it.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Cascade effect of congestion queue</a:t>
            </a:r>
            <a:endParaRPr lang="en-US" sz="3200" dirty="0"/>
          </a:p>
        </p:txBody>
      </p:sp>
      <p:sp>
        <p:nvSpPr>
          <p:cNvPr id="46" name="Rectangle 45"/>
          <p:cNvSpPr/>
          <p:nvPr/>
        </p:nvSpPr>
        <p:spPr>
          <a:xfrm>
            <a:off x="9145781" y="1531440"/>
            <a:ext cx="13366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r</a:t>
            </a:r>
            <a:r>
              <a:rPr lang="en-US" sz="2000" baseline="-25000" dirty="0" smtClean="0"/>
              <a:t>1, </a:t>
            </a:r>
            <a:r>
              <a:rPr lang="en-US" sz="2000" dirty="0" smtClean="0"/>
              <a:t>r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r</a:t>
            </a:r>
            <a:r>
              <a:rPr lang="en-US" sz="2000" baseline="-25000" dirty="0" smtClean="0"/>
              <a:t>3 </a:t>
            </a:r>
            <a:r>
              <a:rPr lang="en-US" sz="2000" dirty="0" smtClean="0"/>
              <a:t>&gt; </a:t>
            </a:r>
            <a:r>
              <a:rPr lang="en-US" sz="2000" dirty="0" err="1" smtClean="0"/>
              <a:t>r</a:t>
            </a:r>
            <a:r>
              <a:rPr lang="en-US" sz="2000" baseline="-25000" dirty="0" err="1" smtClean="0"/>
              <a:t>c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89290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5288284" y="173155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82079" y="409564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7252395" y="444237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4209861" y="2533288"/>
            <a:ext cx="342368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 rot="16200000">
            <a:off x="6530420" y="217713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4" idx="0"/>
            <a:endCxn id="59" idx="2"/>
          </p:cNvCxnSpPr>
          <p:nvPr/>
        </p:nvCxnSpPr>
        <p:spPr>
          <a:xfrm flipH="1">
            <a:off x="3916120" y="2334318"/>
            <a:ext cx="1198928" cy="154579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260857" y="402145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113918" y="402145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>
            <a:stCxn id="45" idx="2"/>
            <a:endCxn id="57" idx="2"/>
          </p:cNvCxnSpPr>
          <p:nvPr/>
        </p:nvCxnSpPr>
        <p:spPr>
          <a:xfrm>
            <a:off x="6780911" y="2342835"/>
            <a:ext cx="1063644" cy="153728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 rot="16200000">
            <a:off x="5195961" y="216861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16200000">
            <a:off x="7043925" y="446133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 rot="10800000">
            <a:off x="7759766" y="388011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 rot="16200000">
            <a:off x="4486594" y="446133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10800000">
            <a:off x="3831331" y="388011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5" idx="0"/>
          </p:cNvCxnSpPr>
          <p:nvPr/>
        </p:nvCxnSpPr>
        <p:spPr>
          <a:xfrm>
            <a:off x="4737085" y="4627037"/>
            <a:ext cx="222592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4212246" y="2533288"/>
            <a:ext cx="1" cy="174209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001719" y="4275382"/>
            <a:ext cx="120814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7633545" y="2533288"/>
            <a:ext cx="1" cy="329714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254146" y="2190292"/>
            <a:ext cx="1780702" cy="168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256825" y="1458588"/>
            <a:ext cx="1" cy="73338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034850" y="2174232"/>
            <a:ext cx="20713" cy="267842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3005750" y="4852657"/>
            <a:ext cx="5059861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311022" y="2187411"/>
            <a:ext cx="0" cy="2284669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4289890" y="4456581"/>
            <a:ext cx="4473865" cy="30999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 flipV="1">
            <a:off x="4289890" y="2186563"/>
            <a:ext cx="1500632" cy="12829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756446" y="417945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157809" y="213105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5394226" y="21348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113791" y="440016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3897289" y="3654901"/>
            <a:ext cx="187261" cy="1965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281022" y="4095643"/>
            <a:ext cx="764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flow 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887154" y="1054007"/>
            <a:ext cx="764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flow 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8763754" y="4287414"/>
            <a:ext cx="764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flow 3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828776" y="3892358"/>
            <a:ext cx="169578" cy="21297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26221" y="3934566"/>
            <a:ext cx="172133" cy="12533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6748939" y="4526991"/>
            <a:ext cx="187261" cy="1965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5767979" y="1458588"/>
            <a:ext cx="0" cy="744365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75732" y="1073751"/>
            <a:ext cx="852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Step-1: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898973" y="3779087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baseline="-250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US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920979" y="3107216"/>
            <a:ext cx="327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baseline="30000" dirty="0" err="1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US" baseline="30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277825" y="1314787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</a:t>
            </a:r>
            <a:r>
              <a:rPr lang="en-US" baseline="-25000" dirty="0" smtClean="0">
                <a:solidFill>
                  <a:srgbClr val="00B050"/>
                </a:solidFill>
              </a:rPr>
              <a:t>2</a:t>
            </a:r>
            <a:endParaRPr lang="en-US" baseline="-25000" dirty="0">
              <a:solidFill>
                <a:srgbClr val="00B05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539843" y="4499414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r</a:t>
            </a:r>
            <a:r>
              <a:rPr lang="en-US" baseline="-25000" dirty="0" smtClean="0">
                <a:solidFill>
                  <a:srgbClr val="7030A0"/>
                </a:solidFill>
              </a:rPr>
              <a:t>3</a:t>
            </a:r>
            <a:endParaRPr lang="en-US" baseline="-25000" dirty="0">
              <a:solidFill>
                <a:srgbClr val="7030A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29636" y="3253850"/>
            <a:ext cx="327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7030A0"/>
                </a:solidFill>
              </a:rPr>
              <a:t>r</a:t>
            </a:r>
            <a:r>
              <a:rPr lang="en-US" baseline="30000" dirty="0" err="1" smtClean="0">
                <a:solidFill>
                  <a:srgbClr val="7030A0"/>
                </a:solidFill>
              </a:rPr>
              <a:t>c</a:t>
            </a:r>
            <a:endParaRPr lang="en-US" baseline="30000" dirty="0">
              <a:solidFill>
                <a:srgbClr val="7030A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385473" y="4095643"/>
            <a:ext cx="327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7030A0"/>
                </a:solidFill>
              </a:rPr>
              <a:t>r</a:t>
            </a:r>
            <a:r>
              <a:rPr lang="en-US" baseline="30000" dirty="0" err="1" smtClean="0">
                <a:solidFill>
                  <a:srgbClr val="7030A0"/>
                </a:solidFill>
              </a:rPr>
              <a:t>c</a:t>
            </a:r>
            <a:endParaRPr lang="en-US" baseline="30000" dirty="0">
              <a:solidFill>
                <a:srgbClr val="7030A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385472" y="4893611"/>
            <a:ext cx="327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r</a:t>
            </a:r>
            <a:r>
              <a:rPr lang="en-US" baseline="30000" dirty="0" err="1" smtClean="0">
                <a:solidFill>
                  <a:srgbClr val="00B050"/>
                </a:solidFill>
              </a:rPr>
              <a:t>c</a:t>
            </a:r>
            <a:endParaRPr lang="en-US" baseline="30000" dirty="0">
              <a:solidFill>
                <a:srgbClr val="00B05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66773" y="5773309"/>
            <a:ext cx="87747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Packets are queued in the </a:t>
            </a:r>
            <a:r>
              <a:rPr lang="en-US" dirty="0" err="1" smtClean="0"/>
              <a:t>tx</a:t>
            </a:r>
            <a:r>
              <a:rPr lang="en-US" dirty="0" smtClean="0"/>
              <a:t> queue of switch B. The </a:t>
            </a:r>
            <a:r>
              <a:rPr lang="en-US" dirty="0" err="1" smtClean="0"/>
              <a:t>tx</a:t>
            </a:r>
            <a:r>
              <a:rPr lang="en-US" dirty="0" smtClean="0"/>
              <a:t> queue of switch C becomes a new congestion queue, and rates of flow 2 and flow 3 are shaped by it.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Cascade effect of congestion queue</a:t>
            </a:r>
            <a:endParaRPr lang="en-US" sz="3200" dirty="0"/>
          </a:p>
        </p:txBody>
      </p:sp>
      <p:sp>
        <p:nvSpPr>
          <p:cNvPr id="66" name="Rectangle 65"/>
          <p:cNvSpPr/>
          <p:nvPr/>
        </p:nvSpPr>
        <p:spPr>
          <a:xfrm>
            <a:off x="9145781" y="1531440"/>
            <a:ext cx="13366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r</a:t>
            </a:r>
            <a:r>
              <a:rPr lang="en-US" sz="2000" baseline="-25000" dirty="0" smtClean="0"/>
              <a:t>1, </a:t>
            </a:r>
            <a:r>
              <a:rPr lang="en-US" sz="2000" dirty="0" smtClean="0"/>
              <a:t>r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r</a:t>
            </a:r>
            <a:r>
              <a:rPr lang="en-US" sz="2000" baseline="-25000" dirty="0" smtClean="0"/>
              <a:t>3 </a:t>
            </a:r>
            <a:r>
              <a:rPr lang="en-US" sz="2000" dirty="0" smtClean="0"/>
              <a:t>&gt; </a:t>
            </a:r>
            <a:r>
              <a:rPr lang="en-US" sz="2000" dirty="0" err="1" smtClean="0"/>
              <a:t>r</a:t>
            </a:r>
            <a:r>
              <a:rPr lang="en-US" sz="2000" baseline="-25000" dirty="0" err="1" smtClean="0"/>
              <a:t>c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42368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5288284" y="173155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82079" y="409564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7252395" y="444237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4209861" y="2533288"/>
            <a:ext cx="342368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 rot="16200000">
            <a:off x="6530420" y="217713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4" idx="0"/>
            <a:endCxn id="59" idx="2"/>
          </p:cNvCxnSpPr>
          <p:nvPr/>
        </p:nvCxnSpPr>
        <p:spPr>
          <a:xfrm flipH="1">
            <a:off x="3916120" y="2334318"/>
            <a:ext cx="1198928" cy="154579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260857" y="402145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113918" y="402145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>
            <a:stCxn id="45" idx="2"/>
            <a:endCxn id="57" idx="2"/>
          </p:cNvCxnSpPr>
          <p:nvPr/>
        </p:nvCxnSpPr>
        <p:spPr>
          <a:xfrm>
            <a:off x="6780911" y="2342835"/>
            <a:ext cx="1063644" cy="153728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 rot="16200000">
            <a:off x="5195961" y="216861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16200000">
            <a:off x="7043925" y="446133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 rot="10800000">
            <a:off x="7759766" y="388011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 rot="16200000">
            <a:off x="4486594" y="446133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10800000">
            <a:off x="3831331" y="388011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5" idx="0"/>
          </p:cNvCxnSpPr>
          <p:nvPr/>
        </p:nvCxnSpPr>
        <p:spPr>
          <a:xfrm>
            <a:off x="4737085" y="4627037"/>
            <a:ext cx="222592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4212246" y="2533288"/>
            <a:ext cx="1" cy="174209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001719" y="4275382"/>
            <a:ext cx="120814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7633545" y="2533288"/>
            <a:ext cx="1" cy="329714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254146" y="2190292"/>
            <a:ext cx="1780702" cy="168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256825" y="1458588"/>
            <a:ext cx="1" cy="73338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034850" y="2174232"/>
            <a:ext cx="20713" cy="267842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3005750" y="4852657"/>
            <a:ext cx="5059861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311022" y="2187411"/>
            <a:ext cx="0" cy="2284669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4289890" y="4456581"/>
            <a:ext cx="4473865" cy="30999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 flipV="1">
            <a:off x="4289890" y="2186563"/>
            <a:ext cx="1500632" cy="12829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756446" y="417945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157809" y="213105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5394226" y="21348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113791" y="440016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3897289" y="3654901"/>
            <a:ext cx="187261" cy="1965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281022" y="4095643"/>
            <a:ext cx="764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flow 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887154" y="1054007"/>
            <a:ext cx="764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flow 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8763754" y="4287414"/>
            <a:ext cx="764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flow 3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828776" y="3892358"/>
            <a:ext cx="169578" cy="21297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26221" y="3934566"/>
            <a:ext cx="172133" cy="12533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 rot="5400000">
            <a:off x="6989611" y="4518243"/>
            <a:ext cx="165986" cy="21399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 rot="5400000">
            <a:off x="6987675" y="4569734"/>
            <a:ext cx="159447" cy="11755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6748939" y="4526991"/>
            <a:ext cx="187261" cy="1965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6783945" y="2379311"/>
            <a:ext cx="187261" cy="1965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5767979" y="1458588"/>
            <a:ext cx="0" cy="744365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75732" y="1073751"/>
            <a:ext cx="852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Step-2: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277825" y="1314787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</a:t>
            </a:r>
            <a:r>
              <a:rPr lang="en-US" baseline="-25000" dirty="0" smtClean="0">
                <a:solidFill>
                  <a:srgbClr val="00B050"/>
                </a:solidFill>
              </a:rPr>
              <a:t>2</a:t>
            </a:r>
            <a:endParaRPr lang="en-US" baseline="-25000" dirty="0">
              <a:solidFill>
                <a:srgbClr val="00B05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539843" y="4499414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r</a:t>
            </a:r>
            <a:r>
              <a:rPr lang="en-US" baseline="-25000" dirty="0" smtClean="0">
                <a:solidFill>
                  <a:srgbClr val="7030A0"/>
                </a:solidFill>
              </a:rPr>
              <a:t>3</a:t>
            </a:r>
            <a:endParaRPr lang="en-US" baseline="-25000" dirty="0">
              <a:solidFill>
                <a:srgbClr val="7030A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898973" y="3779087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baseline="-250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US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29636" y="3253850"/>
            <a:ext cx="327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7030A0"/>
                </a:solidFill>
              </a:rPr>
              <a:t>r</a:t>
            </a:r>
            <a:r>
              <a:rPr lang="en-US" baseline="30000" dirty="0" err="1" smtClean="0">
                <a:solidFill>
                  <a:srgbClr val="7030A0"/>
                </a:solidFill>
              </a:rPr>
              <a:t>c</a:t>
            </a:r>
            <a:endParaRPr lang="en-US" baseline="30000" dirty="0">
              <a:solidFill>
                <a:srgbClr val="7030A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920979" y="3107216"/>
            <a:ext cx="327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baseline="30000" dirty="0" err="1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US" baseline="30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385473" y="4095643"/>
            <a:ext cx="327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7030A0"/>
                </a:solidFill>
              </a:rPr>
              <a:t>r</a:t>
            </a:r>
            <a:r>
              <a:rPr lang="en-US" baseline="30000" dirty="0" err="1" smtClean="0">
                <a:solidFill>
                  <a:srgbClr val="7030A0"/>
                </a:solidFill>
              </a:rPr>
              <a:t>c</a:t>
            </a:r>
            <a:endParaRPr lang="en-US" baseline="30000" dirty="0">
              <a:solidFill>
                <a:srgbClr val="7030A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385472" y="4893611"/>
            <a:ext cx="327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r</a:t>
            </a:r>
            <a:r>
              <a:rPr lang="en-US" baseline="30000" dirty="0" err="1" smtClean="0">
                <a:solidFill>
                  <a:srgbClr val="00B050"/>
                </a:solidFill>
              </a:rPr>
              <a:t>c</a:t>
            </a:r>
            <a:endParaRPr lang="en-US" baseline="30000" dirty="0">
              <a:solidFill>
                <a:srgbClr val="00B05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412500" y="1768360"/>
            <a:ext cx="327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r</a:t>
            </a:r>
            <a:r>
              <a:rPr lang="en-US" baseline="30000" dirty="0" err="1" smtClean="0">
                <a:solidFill>
                  <a:srgbClr val="00B050"/>
                </a:solidFill>
              </a:rPr>
              <a:t>c</a:t>
            </a:r>
            <a:endParaRPr lang="en-US" baseline="30000" dirty="0">
              <a:solidFill>
                <a:srgbClr val="00B05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250897" y="2183280"/>
            <a:ext cx="327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baseline="30000" dirty="0" err="1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US" baseline="30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866773" y="5773309"/>
            <a:ext cx="87747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Packets are queued in the </a:t>
            </a:r>
            <a:r>
              <a:rPr lang="en-US" dirty="0" err="1"/>
              <a:t>tx</a:t>
            </a:r>
            <a:r>
              <a:rPr lang="en-US" dirty="0"/>
              <a:t> queue of switch </a:t>
            </a:r>
            <a:r>
              <a:rPr lang="en-US" dirty="0" smtClean="0"/>
              <a:t>C. The </a:t>
            </a:r>
            <a:r>
              <a:rPr lang="en-US" dirty="0" err="1" smtClean="0"/>
              <a:t>tx</a:t>
            </a:r>
            <a:r>
              <a:rPr lang="en-US" dirty="0" smtClean="0"/>
              <a:t> queue of switch A becomes a new congestion queue, and rates of flow 1 and flow 2 are shaped by it.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Cascade effect of congestion queue</a:t>
            </a:r>
            <a:endParaRPr lang="en-US" sz="3200" dirty="0"/>
          </a:p>
        </p:txBody>
      </p:sp>
      <p:sp>
        <p:nvSpPr>
          <p:cNvPr id="67" name="Rectangle 66"/>
          <p:cNvSpPr/>
          <p:nvPr/>
        </p:nvSpPr>
        <p:spPr>
          <a:xfrm>
            <a:off x="9145781" y="1531440"/>
            <a:ext cx="13366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r</a:t>
            </a:r>
            <a:r>
              <a:rPr lang="en-US" sz="2000" baseline="-25000" dirty="0" smtClean="0"/>
              <a:t>1, </a:t>
            </a:r>
            <a:r>
              <a:rPr lang="en-US" sz="2000" dirty="0" smtClean="0"/>
              <a:t>r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r</a:t>
            </a:r>
            <a:r>
              <a:rPr lang="en-US" sz="2000" baseline="-25000" dirty="0" smtClean="0"/>
              <a:t>3 </a:t>
            </a:r>
            <a:r>
              <a:rPr lang="en-US" sz="2000" dirty="0" smtClean="0"/>
              <a:t>&gt; </a:t>
            </a:r>
            <a:r>
              <a:rPr lang="en-US" sz="2000" dirty="0" err="1" smtClean="0"/>
              <a:t>r</a:t>
            </a:r>
            <a:r>
              <a:rPr lang="en-US" sz="2000" baseline="-25000" dirty="0" err="1" smtClean="0"/>
              <a:t>c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618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2790</TotalTime>
  <Words>1006</Words>
  <Application>Microsoft Office PowerPoint</Application>
  <PresentationFormat>Widescreen</PresentationFormat>
  <Paragraphs>239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MSRA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Shuihai Hu (MSR Student-Person Consulting)</dc:creator>
  <cp:lastModifiedBy>Shuihai Hu (MSR Student-Person Consulting)</cp:lastModifiedBy>
  <cp:revision>997</cp:revision>
  <dcterms:created xsi:type="dcterms:W3CDTF">2015-12-07T13:13:47Z</dcterms:created>
  <dcterms:modified xsi:type="dcterms:W3CDTF">2015-12-19T15:03:08Z</dcterms:modified>
</cp:coreProperties>
</file>