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65" r:id="rId2"/>
    <p:sldId id="371" r:id="rId3"/>
    <p:sldId id="357" r:id="rId4"/>
    <p:sldId id="353" r:id="rId5"/>
    <p:sldId id="354" r:id="rId6"/>
    <p:sldId id="355" r:id="rId7"/>
    <p:sldId id="356" r:id="rId8"/>
    <p:sldId id="352" r:id="rId9"/>
    <p:sldId id="358" r:id="rId10"/>
    <p:sldId id="372" r:id="rId11"/>
    <p:sldId id="347" r:id="rId12"/>
    <p:sldId id="366" r:id="rId13"/>
    <p:sldId id="373" r:id="rId14"/>
    <p:sldId id="350" r:id="rId15"/>
    <p:sldId id="367" r:id="rId16"/>
    <p:sldId id="368" r:id="rId17"/>
    <p:sldId id="370" r:id="rId18"/>
    <p:sldId id="369" r:id="rId19"/>
    <p:sldId id="349" r:id="rId20"/>
    <p:sldId id="3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92" autoAdjust="0"/>
    <p:restoredTop sz="94660"/>
  </p:normalViewPr>
  <p:slideViewPr>
    <p:cSldViewPr snapToGrid="0">
      <p:cViewPr>
        <p:scale>
          <a:sx n="90" d="100"/>
          <a:sy n="90" d="100"/>
        </p:scale>
        <p:origin x="1272"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A5063-4045-49F2-918B-718A8119ABF6}" type="datetimeFigureOut">
              <a:rPr lang="en-US" smtClean="0"/>
              <a:t>12/20/2015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F7213-BE11-4C38-BC41-1857492D828A}" type="slidenum">
              <a:rPr lang="en-US" smtClean="0"/>
              <a:t>‹#›</a:t>
            </a:fld>
            <a:endParaRPr lang="en-US"/>
          </a:p>
        </p:txBody>
      </p:sp>
    </p:spTree>
    <p:extLst>
      <p:ext uri="{BB962C8B-B14F-4D97-AF65-F5344CB8AC3E}">
        <p14:creationId xmlns:p14="http://schemas.microsoft.com/office/powerpoint/2010/main" val="58773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a:t>
            </a:fld>
            <a:endParaRPr lang="en-US"/>
          </a:p>
        </p:txBody>
      </p:sp>
    </p:spTree>
    <p:extLst>
      <p:ext uri="{BB962C8B-B14F-4D97-AF65-F5344CB8AC3E}">
        <p14:creationId xmlns:p14="http://schemas.microsoft.com/office/powerpoint/2010/main" val="365793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2</a:t>
            </a:fld>
            <a:endParaRPr lang="en-US"/>
          </a:p>
        </p:txBody>
      </p:sp>
    </p:spTree>
    <p:extLst>
      <p:ext uri="{BB962C8B-B14F-4D97-AF65-F5344CB8AC3E}">
        <p14:creationId xmlns:p14="http://schemas.microsoft.com/office/powerpoint/2010/main" val="3204828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3</a:t>
            </a:fld>
            <a:endParaRPr lang="en-US"/>
          </a:p>
        </p:txBody>
      </p:sp>
    </p:spTree>
    <p:extLst>
      <p:ext uri="{BB962C8B-B14F-4D97-AF65-F5344CB8AC3E}">
        <p14:creationId xmlns:p14="http://schemas.microsoft.com/office/powerpoint/2010/main" val="299140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8</a:t>
            </a:fld>
            <a:endParaRPr lang="en-US"/>
          </a:p>
        </p:txBody>
      </p:sp>
    </p:spTree>
    <p:extLst>
      <p:ext uri="{BB962C8B-B14F-4D97-AF65-F5344CB8AC3E}">
        <p14:creationId xmlns:p14="http://schemas.microsoft.com/office/powerpoint/2010/main" val="56477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9</a:t>
            </a:fld>
            <a:endParaRPr lang="en-US"/>
          </a:p>
        </p:txBody>
      </p:sp>
    </p:spTree>
    <p:extLst>
      <p:ext uri="{BB962C8B-B14F-4D97-AF65-F5344CB8AC3E}">
        <p14:creationId xmlns:p14="http://schemas.microsoft.com/office/powerpoint/2010/main" val="264436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10</a:t>
            </a:fld>
            <a:endParaRPr lang="en-US"/>
          </a:p>
        </p:txBody>
      </p:sp>
    </p:spTree>
    <p:extLst>
      <p:ext uri="{BB962C8B-B14F-4D97-AF65-F5344CB8AC3E}">
        <p14:creationId xmlns:p14="http://schemas.microsoft.com/office/powerpoint/2010/main" val="134672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24BC6-FE66-EF4F-B1EE-79E822A21C83}" type="slidenum">
              <a:rPr lang="en-US" smtClean="0"/>
              <a:t>13</a:t>
            </a:fld>
            <a:endParaRPr lang="en-US"/>
          </a:p>
        </p:txBody>
      </p:sp>
    </p:spTree>
    <p:extLst>
      <p:ext uri="{BB962C8B-B14F-4D97-AF65-F5344CB8AC3E}">
        <p14:creationId xmlns:p14="http://schemas.microsoft.com/office/powerpoint/2010/main" val="329507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D6189B-B9DB-41DB-BD22-A84B786A273E}" type="datetimeFigureOut">
              <a:rPr lang="en-US" smtClean="0"/>
              <a:t>12/20/2015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125309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6189B-B9DB-41DB-BD22-A84B786A273E}" type="datetimeFigureOut">
              <a:rPr lang="en-US" smtClean="0"/>
              <a:t>12/20/2015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129619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6189B-B9DB-41DB-BD22-A84B786A273E}" type="datetimeFigureOut">
              <a:rPr lang="en-US" smtClean="0"/>
              <a:t>12/20/2015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249557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D6189B-B9DB-41DB-BD22-A84B786A273E}" type="datetimeFigureOut">
              <a:rPr lang="en-US" smtClean="0"/>
              <a:t>12/20/2015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29797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D6189B-B9DB-41DB-BD22-A84B786A273E}" type="datetimeFigureOut">
              <a:rPr lang="en-US" smtClean="0"/>
              <a:t>12/20/2015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32310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D6189B-B9DB-41DB-BD22-A84B786A273E}" type="datetimeFigureOut">
              <a:rPr lang="en-US" smtClean="0"/>
              <a:t>12/20/2015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191550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D6189B-B9DB-41DB-BD22-A84B786A273E}" type="datetimeFigureOut">
              <a:rPr lang="en-US" smtClean="0"/>
              <a:t>12/20/2015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13408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D6189B-B9DB-41DB-BD22-A84B786A273E}" type="datetimeFigureOut">
              <a:rPr lang="en-US" smtClean="0"/>
              <a:t>12/20/2015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389733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6189B-B9DB-41DB-BD22-A84B786A273E}" type="datetimeFigureOut">
              <a:rPr lang="en-US" smtClean="0"/>
              <a:t>12/20/2015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39245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6189B-B9DB-41DB-BD22-A84B786A273E}" type="datetimeFigureOut">
              <a:rPr lang="en-US" smtClean="0"/>
              <a:t>12/20/2015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153496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D6189B-B9DB-41DB-BD22-A84B786A273E}" type="datetimeFigureOut">
              <a:rPr lang="en-US" smtClean="0"/>
              <a:t>12/20/2015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9697CF-9BAE-409C-82E5-B056EF379FA7}" type="slidenum">
              <a:rPr lang="en-US" smtClean="0"/>
              <a:t>‹#›</a:t>
            </a:fld>
            <a:endParaRPr lang="en-US"/>
          </a:p>
        </p:txBody>
      </p:sp>
    </p:spTree>
    <p:extLst>
      <p:ext uri="{BB962C8B-B14F-4D97-AF65-F5344CB8AC3E}">
        <p14:creationId xmlns:p14="http://schemas.microsoft.com/office/powerpoint/2010/main" val="138262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6189B-B9DB-41DB-BD22-A84B786A273E}" type="datetimeFigureOut">
              <a:rPr lang="en-US" smtClean="0"/>
              <a:t>12/20/2015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697CF-9BAE-409C-82E5-B056EF379FA7}" type="slidenum">
              <a:rPr lang="en-US" smtClean="0"/>
              <a:t>‹#›</a:t>
            </a:fld>
            <a:endParaRPr lang="en-US"/>
          </a:p>
        </p:txBody>
      </p:sp>
    </p:spTree>
    <p:extLst>
      <p:ext uri="{BB962C8B-B14F-4D97-AF65-F5344CB8AC3E}">
        <p14:creationId xmlns:p14="http://schemas.microsoft.com/office/powerpoint/2010/main" val="326764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a:t>
            </a:fld>
            <a:endParaRPr lang="en-US" dirty="0"/>
          </a:p>
        </p:txBody>
      </p:sp>
      <p:sp>
        <p:nvSpPr>
          <p:cNvPr id="159" name="TextBox 158"/>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
        <p:nvSpPr>
          <p:cNvPr id="19" name="TextBox 18"/>
          <p:cNvSpPr txBox="1"/>
          <p:nvPr/>
        </p:nvSpPr>
        <p:spPr>
          <a:xfrm>
            <a:off x="1259356" y="912212"/>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t>Congestion Queue (CQ)</a:t>
            </a:r>
          </a:p>
          <a:p>
            <a:pPr marL="1371600" lvl="2" indent="-457200">
              <a:buFont typeface="Wingdings" panose="05000000000000000000" pitchFamily="2" charset="2"/>
              <a:buChar char="Ø"/>
            </a:pPr>
            <a:r>
              <a:rPr lang="en-US" sz="2400" dirty="0" smtClean="0"/>
              <a:t>Definition</a:t>
            </a:r>
          </a:p>
          <a:p>
            <a:pPr marL="1371600" lvl="2" indent="-457200">
              <a:buFont typeface="Wingdings" panose="05000000000000000000" pitchFamily="2" charset="2"/>
              <a:buChar char="Ø"/>
            </a:pPr>
            <a:r>
              <a:rPr lang="en-US" sz="2400" dirty="0" smtClean="0"/>
              <a:t>Cascade Effect</a:t>
            </a:r>
          </a:p>
          <a:p>
            <a:pPr marL="1371600" lvl="2" indent="-457200">
              <a:buFont typeface="Wingdings" panose="05000000000000000000" pitchFamily="2" charset="2"/>
              <a:buChar char="Ø"/>
            </a:pPr>
            <a:r>
              <a:rPr lang="en-US" sz="2400" dirty="0" smtClean="0"/>
              <a:t>Classification:</a:t>
            </a:r>
          </a:p>
          <a:p>
            <a:pPr marL="1828800" lvl="3" indent="-457200">
              <a:buFont typeface="+mj-lt"/>
              <a:buAutoNum type="arabicPeriod"/>
            </a:pPr>
            <a:r>
              <a:rPr lang="en-US" sz="2000" dirty="0"/>
              <a:t>C</a:t>
            </a:r>
            <a:r>
              <a:rPr lang="en-US" sz="2000" dirty="0" smtClean="0"/>
              <a:t>apacity </a:t>
            </a:r>
            <a:r>
              <a:rPr lang="en-US" sz="2000" dirty="0"/>
              <a:t>B</a:t>
            </a:r>
            <a:r>
              <a:rPr lang="en-US" sz="2000" dirty="0" smtClean="0"/>
              <a:t>ounded </a:t>
            </a:r>
          </a:p>
          <a:p>
            <a:pPr marL="1828800" lvl="3" indent="-457200">
              <a:buFont typeface="+mj-lt"/>
              <a:buAutoNum type="arabicPeriod"/>
            </a:pPr>
            <a:r>
              <a:rPr lang="en-US" sz="2000" dirty="0" smtClean="0"/>
              <a:t>Head-Of-Line </a:t>
            </a:r>
            <a:r>
              <a:rPr lang="en-US" sz="2000" dirty="0"/>
              <a:t>(HOL) </a:t>
            </a:r>
            <a:r>
              <a:rPr lang="en-US" sz="2000" dirty="0" smtClean="0"/>
              <a:t>blocking bounded </a:t>
            </a:r>
            <a:endParaRPr lang="en-US" sz="2000" dirty="0" smtClean="0"/>
          </a:p>
          <a:p>
            <a:pPr marL="914400" lvl="1" indent="-457200">
              <a:buFont typeface="Wingdings" panose="05000000000000000000" pitchFamily="2" charset="2"/>
              <a:buChar char="q"/>
            </a:pPr>
            <a:r>
              <a:rPr lang="en-US" sz="2800" dirty="0" smtClean="0"/>
              <a:t>Preliminary </a:t>
            </a:r>
            <a:r>
              <a:rPr lang="en-US" sz="2800" dirty="0"/>
              <a:t>Model Based on CQ and Fluid Model</a:t>
            </a:r>
          </a:p>
          <a:p>
            <a:pPr marL="1371600" lvl="2" indent="-457200">
              <a:buFont typeface="Wingdings" panose="05000000000000000000" pitchFamily="2" charset="2"/>
              <a:buChar char="Ø"/>
            </a:pPr>
            <a:r>
              <a:rPr lang="en-US" altLang="zh-CN" sz="2400" dirty="0"/>
              <a:t>Notation</a:t>
            </a:r>
          </a:p>
          <a:p>
            <a:pPr marL="1371600" lvl="2" indent="-457200">
              <a:buFont typeface="Wingdings" panose="05000000000000000000" pitchFamily="2" charset="2"/>
              <a:buChar char="Ø"/>
            </a:pPr>
            <a:r>
              <a:rPr lang="en-US" altLang="zh-CN" sz="2400" dirty="0" smtClean="0"/>
              <a:t>Assumption</a:t>
            </a:r>
          </a:p>
          <a:p>
            <a:pPr marL="1828800" lvl="3" indent="-457200">
              <a:buFont typeface="+mj-lt"/>
              <a:buAutoNum type="arabicPeriod"/>
            </a:pPr>
            <a:r>
              <a:rPr lang="en-US" sz="2000" dirty="0" smtClean="0"/>
              <a:t>Static Shaping Rate of CQ</a:t>
            </a:r>
            <a:endParaRPr lang="en-US" sz="2000" dirty="0"/>
          </a:p>
          <a:p>
            <a:pPr marL="1828800" lvl="3" indent="-457200">
              <a:buFont typeface="+mj-lt"/>
              <a:buAutoNum type="arabicPeriod"/>
            </a:pPr>
            <a:r>
              <a:rPr lang="en-US" sz="2000" dirty="0" smtClean="0"/>
              <a:t>Static </a:t>
            </a:r>
            <a:r>
              <a:rPr lang="en-US" sz="2000" dirty="0"/>
              <a:t>PFC Threshold</a:t>
            </a:r>
          </a:p>
          <a:p>
            <a:pPr marL="914400" lvl="1" indent="-457200">
              <a:buFont typeface="Wingdings" panose="05000000000000000000" pitchFamily="2" charset="2"/>
              <a:buChar char="q"/>
            </a:pPr>
            <a:r>
              <a:rPr lang="en-US" altLang="zh-CN" sz="2800" dirty="0"/>
              <a:t>Sufficient </a:t>
            </a:r>
            <a:r>
              <a:rPr lang="en-US" altLang="zh-CN" sz="2800" dirty="0" smtClean="0"/>
              <a:t>Condition for </a:t>
            </a:r>
            <a:r>
              <a:rPr lang="en-US" altLang="zh-CN" sz="2800" dirty="0"/>
              <a:t>D</a:t>
            </a:r>
            <a:r>
              <a:rPr lang="en-US" altLang="zh-CN" sz="2800" dirty="0" smtClean="0"/>
              <a:t>eadlock Creation</a:t>
            </a:r>
            <a:endParaRPr lang="en-US" altLang="zh-CN" sz="2800" dirty="0"/>
          </a:p>
          <a:p>
            <a:pPr marL="1371600" lvl="2" indent="-457200">
              <a:buFont typeface="Wingdings" panose="05000000000000000000" pitchFamily="2" charset="2"/>
              <a:buChar char="Ø"/>
            </a:pPr>
            <a:r>
              <a:rPr lang="en-US" sz="2400" dirty="0"/>
              <a:t>Dependency Graph of </a:t>
            </a:r>
            <a:r>
              <a:rPr lang="en-US" sz="2400" dirty="0" smtClean="0"/>
              <a:t>CQ</a:t>
            </a:r>
            <a:endParaRPr lang="en-US" sz="2400" dirty="0"/>
          </a:p>
          <a:p>
            <a:pPr marL="1828800" lvl="3" indent="-457200">
              <a:buFont typeface="+mj-lt"/>
              <a:buAutoNum type="arabicPeriod"/>
            </a:pPr>
            <a:r>
              <a:rPr lang="en-US" sz="2000" dirty="0" smtClean="0"/>
              <a:t>Iterative Computation of CQ</a:t>
            </a:r>
            <a:endParaRPr lang="en-US" sz="2000" dirty="0"/>
          </a:p>
          <a:p>
            <a:pPr marL="1828800" lvl="3" indent="-457200">
              <a:buFont typeface="+mj-lt"/>
              <a:buAutoNum type="arabicPeriod"/>
            </a:pPr>
            <a:r>
              <a:rPr lang="en-US" sz="2000" dirty="0" smtClean="0"/>
              <a:t>Construction of Dependent Edges between CQs</a:t>
            </a:r>
            <a:endParaRPr lang="en-US" sz="2000" dirty="0"/>
          </a:p>
        </p:txBody>
      </p:sp>
    </p:spTree>
    <p:extLst>
      <p:ext uri="{BB962C8B-B14F-4D97-AF65-F5344CB8AC3E}">
        <p14:creationId xmlns:p14="http://schemas.microsoft.com/office/powerpoint/2010/main" val="2058797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10</a:t>
            </a:fld>
            <a:endParaRPr lang="en-US" dirty="0"/>
          </a:p>
        </p:txBody>
      </p:sp>
      <p:sp>
        <p:nvSpPr>
          <p:cNvPr id="159" name="TextBox 158"/>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
        <p:nvSpPr>
          <p:cNvPr id="19" name="TextBox 18"/>
          <p:cNvSpPr txBox="1"/>
          <p:nvPr/>
        </p:nvSpPr>
        <p:spPr>
          <a:xfrm>
            <a:off x="1259356" y="912212"/>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solidFill>
                  <a:schemeClr val="bg1">
                    <a:lumMod val="65000"/>
                  </a:schemeClr>
                </a:solidFill>
              </a:rPr>
              <a:t>Congestion Queue (CQ)</a:t>
            </a:r>
          </a:p>
          <a:p>
            <a:pPr marL="1371600" lvl="2" indent="-457200">
              <a:buFont typeface="Wingdings" panose="05000000000000000000" pitchFamily="2" charset="2"/>
              <a:buChar char="Ø"/>
            </a:pPr>
            <a:r>
              <a:rPr lang="en-US" sz="2400" dirty="0" smtClean="0">
                <a:solidFill>
                  <a:schemeClr val="bg1">
                    <a:lumMod val="65000"/>
                  </a:schemeClr>
                </a:solidFill>
              </a:rPr>
              <a:t>Definition</a:t>
            </a:r>
          </a:p>
          <a:p>
            <a:pPr marL="1371600" lvl="2" indent="-457200">
              <a:buFont typeface="Wingdings" panose="05000000000000000000" pitchFamily="2" charset="2"/>
              <a:buChar char="Ø"/>
            </a:pPr>
            <a:r>
              <a:rPr lang="en-US" sz="2400" dirty="0" smtClean="0">
                <a:solidFill>
                  <a:schemeClr val="bg1">
                    <a:lumMod val="65000"/>
                  </a:schemeClr>
                </a:solidFill>
              </a:rPr>
              <a:t>Cascade Effect</a:t>
            </a:r>
          </a:p>
          <a:p>
            <a:pPr marL="1371600" lvl="2" indent="-457200">
              <a:buFont typeface="Wingdings" panose="05000000000000000000" pitchFamily="2" charset="2"/>
              <a:buChar char="Ø"/>
            </a:pPr>
            <a:r>
              <a:rPr lang="en-US" sz="2400" dirty="0" smtClean="0">
                <a:solidFill>
                  <a:schemeClr val="bg1">
                    <a:lumMod val="65000"/>
                  </a:schemeClr>
                </a:solidFill>
              </a:rPr>
              <a:t>Classification:</a:t>
            </a:r>
          </a:p>
          <a:p>
            <a:pPr marL="1828800" lvl="3" indent="-457200">
              <a:buFont typeface="+mj-lt"/>
              <a:buAutoNum type="arabicPeriod"/>
            </a:pPr>
            <a:r>
              <a:rPr lang="en-US" sz="2000" dirty="0">
                <a:solidFill>
                  <a:schemeClr val="bg1">
                    <a:lumMod val="65000"/>
                  </a:schemeClr>
                </a:solidFill>
              </a:rPr>
              <a:t>C</a:t>
            </a:r>
            <a:r>
              <a:rPr lang="en-US" sz="2000" dirty="0" smtClean="0">
                <a:solidFill>
                  <a:schemeClr val="bg1">
                    <a:lumMod val="65000"/>
                  </a:schemeClr>
                </a:solidFill>
              </a:rPr>
              <a:t>apacity </a:t>
            </a:r>
            <a:r>
              <a:rPr lang="en-US" sz="2000" dirty="0">
                <a:solidFill>
                  <a:schemeClr val="bg1">
                    <a:lumMod val="65000"/>
                  </a:schemeClr>
                </a:solidFill>
              </a:rPr>
              <a:t>B</a:t>
            </a:r>
            <a:r>
              <a:rPr lang="en-US" sz="2000" dirty="0" smtClean="0">
                <a:solidFill>
                  <a:schemeClr val="bg1">
                    <a:lumMod val="65000"/>
                  </a:schemeClr>
                </a:solidFill>
              </a:rPr>
              <a:t>ounded </a:t>
            </a:r>
          </a:p>
          <a:p>
            <a:pPr marL="1828800" lvl="3" indent="-457200">
              <a:buFont typeface="+mj-lt"/>
              <a:buAutoNum type="arabicPeriod"/>
            </a:pPr>
            <a:r>
              <a:rPr lang="en-US" sz="2000" dirty="0" smtClean="0">
                <a:solidFill>
                  <a:schemeClr val="bg1">
                    <a:lumMod val="65000"/>
                  </a:schemeClr>
                </a:solidFill>
              </a:rPr>
              <a:t>Head-Of-Line </a:t>
            </a:r>
            <a:r>
              <a:rPr lang="en-US" sz="2000" dirty="0">
                <a:solidFill>
                  <a:schemeClr val="bg1">
                    <a:lumMod val="65000"/>
                  </a:schemeClr>
                </a:solidFill>
              </a:rPr>
              <a:t>(HOL) </a:t>
            </a:r>
            <a:r>
              <a:rPr lang="en-US" sz="2000" dirty="0" smtClean="0">
                <a:solidFill>
                  <a:schemeClr val="bg1">
                    <a:lumMod val="65000"/>
                  </a:schemeClr>
                </a:solidFill>
              </a:rPr>
              <a:t>blocking bounded </a:t>
            </a:r>
            <a:endParaRPr lang="en-US" sz="2000" dirty="0" smtClean="0">
              <a:solidFill>
                <a:schemeClr val="bg1">
                  <a:lumMod val="65000"/>
                </a:schemeClr>
              </a:solidFill>
            </a:endParaRPr>
          </a:p>
          <a:p>
            <a:pPr marL="914400" lvl="1" indent="-457200">
              <a:buFont typeface="Wingdings" panose="05000000000000000000" pitchFamily="2" charset="2"/>
              <a:buChar char="q"/>
            </a:pPr>
            <a:r>
              <a:rPr lang="en-US" sz="2800" dirty="0" smtClean="0"/>
              <a:t>Preliminary </a:t>
            </a:r>
            <a:r>
              <a:rPr lang="en-US" sz="2800" dirty="0"/>
              <a:t>Model Based on CQ and Fluid Model</a:t>
            </a:r>
          </a:p>
          <a:p>
            <a:pPr marL="1371600" lvl="2" indent="-457200">
              <a:buFont typeface="Wingdings" panose="05000000000000000000" pitchFamily="2" charset="2"/>
              <a:buChar char="Ø"/>
            </a:pPr>
            <a:r>
              <a:rPr lang="en-US" altLang="zh-CN" sz="2400" dirty="0"/>
              <a:t>Notation</a:t>
            </a:r>
          </a:p>
          <a:p>
            <a:pPr marL="1371600" lvl="2" indent="-457200">
              <a:buFont typeface="Wingdings" panose="05000000000000000000" pitchFamily="2" charset="2"/>
              <a:buChar char="Ø"/>
            </a:pPr>
            <a:r>
              <a:rPr lang="en-US" altLang="zh-CN" sz="2400" dirty="0" smtClean="0"/>
              <a:t>Assumption</a:t>
            </a:r>
          </a:p>
          <a:p>
            <a:pPr marL="1828800" lvl="3" indent="-457200">
              <a:buFont typeface="+mj-lt"/>
              <a:buAutoNum type="arabicPeriod"/>
            </a:pPr>
            <a:r>
              <a:rPr lang="en-US" sz="2000" dirty="0" smtClean="0"/>
              <a:t>Static Shaping Rate of CQ</a:t>
            </a:r>
            <a:endParaRPr lang="en-US" sz="2000" dirty="0"/>
          </a:p>
          <a:p>
            <a:pPr marL="1828800" lvl="3" indent="-457200">
              <a:buFont typeface="+mj-lt"/>
              <a:buAutoNum type="arabicPeriod"/>
            </a:pPr>
            <a:r>
              <a:rPr lang="en-US" sz="2000" dirty="0" smtClean="0"/>
              <a:t>Static </a:t>
            </a:r>
            <a:r>
              <a:rPr lang="en-US" sz="2000" dirty="0"/>
              <a:t>PFC Threshold</a:t>
            </a:r>
          </a:p>
          <a:p>
            <a:pPr marL="914400" lvl="1" indent="-457200">
              <a:buFont typeface="Wingdings" panose="05000000000000000000" pitchFamily="2" charset="2"/>
              <a:buChar char="q"/>
            </a:pPr>
            <a:r>
              <a:rPr lang="en-US" altLang="zh-CN" sz="2800" dirty="0">
                <a:solidFill>
                  <a:schemeClr val="bg1">
                    <a:lumMod val="65000"/>
                  </a:schemeClr>
                </a:solidFill>
              </a:rPr>
              <a:t>Sufficient </a:t>
            </a:r>
            <a:r>
              <a:rPr lang="en-US" altLang="zh-CN" sz="2800" dirty="0" smtClean="0">
                <a:solidFill>
                  <a:schemeClr val="bg1">
                    <a:lumMod val="65000"/>
                  </a:schemeClr>
                </a:solidFill>
              </a:rPr>
              <a:t>Condition for </a:t>
            </a:r>
            <a:r>
              <a:rPr lang="en-US" altLang="zh-CN" sz="2800" dirty="0">
                <a:solidFill>
                  <a:schemeClr val="bg1">
                    <a:lumMod val="65000"/>
                  </a:schemeClr>
                </a:solidFill>
              </a:rPr>
              <a:t>D</a:t>
            </a:r>
            <a:r>
              <a:rPr lang="en-US" altLang="zh-CN" sz="2800" dirty="0" smtClean="0">
                <a:solidFill>
                  <a:schemeClr val="bg1">
                    <a:lumMod val="65000"/>
                  </a:schemeClr>
                </a:solidFill>
              </a:rPr>
              <a:t>eadlock Creation</a:t>
            </a:r>
            <a:endParaRPr lang="en-US" altLang="zh-CN" sz="2800" dirty="0">
              <a:solidFill>
                <a:schemeClr val="bg1">
                  <a:lumMod val="65000"/>
                </a:schemeClr>
              </a:solidFill>
            </a:endParaRPr>
          </a:p>
          <a:p>
            <a:pPr marL="1371600" lvl="2" indent="-457200">
              <a:buFont typeface="Wingdings" panose="05000000000000000000" pitchFamily="2" charset="2"/>
              <a:buChar char="Ø"/>
            </a:pPr>
            <a:r>
              <a:rPr lang="en-US" sz="2400" dirty="0">
                <a:solidFill>
                  <a:schemeClr val="bg1">
                    <a:lumMod val="65000"/>
                  </a:schemeClr>
                </a:solidFill>
              </a:rPr>
              <a:t>Dependency Graph of </a:t>
            </a:r>
            <a:r>
              <a:rPr lang="en-US" sz="2400" dirty="0" smtClean="0">
                <a:solidFill>
                  <a:schemeClr val="bg1">
                    <a:lumMod val="65000"/>
                  </a:schemeClr>
                </a:solidFill>
              </a:rPr>
              <a:t>CQ</a:t>
            </a:r>
            <a:endParaRPr lang="en-US" sz="24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Iterative Computation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Construction of Dependent Edges between CQs</a:t>
            </a:r>
            <a:endParaRPr lang="en-US" sz="2000" dirty="0">
              <a:solidFill>
                <a:schemeClr val="bg1">
                  <a:lumMod val="65000"/>
                </a:schemeClr>
              </a:solidFill>
            </a:endParaRPr>
          </a:p>
        </p:txBody>
      </p:sp>
    </p:spTree>
    <p:extLst>
      <p:ext uri="{BB962C8B-B14F-4D97-AF65-F5344CB8AC3E}">
        <p14:creationId xmlns:p14="http://schemas.microsoft.com/office/powerpoint/2010/main" val="241815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575732" y="274849"/>
            <a:ext cx="10622845" cy="707886"/>
          </a:xfrm>
          <a:prstGeom prst="rect">
            <a:avLst/>
          </a:prstGeom>
        </p:spPr>
        <p:txBody>
          <a:bodyPr wrap="square">
            <a:spAutoFit/>
          </a:bodyPr>
          <a:lstStyle/>
          <a:p>
            <a:pPr algn="ctr"/>
            <a:r>
              <a:rPr lang="en-US" sz="4000" dirty="0"/>
              <a:t>F</a:t>
            </a:r>
            <a:r>
              <a:rPr lang="en-US" sz="4000" dirty="0" smtClean="0"/>
              <a:t>luid model - Notation</a:t>
            </a: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1204635928"/>
              </p:ext>
            </p:extLst>
          </p:nvPr>
        </p:nvGraphicFramePr>
        <p:xfrm>
          <a:off x="2033342" y="1496932"/>
          <a:ext cx="7238111" cy="2449119"/>
        </p:xfrm>
        <a:graphic>
          <a:graphicData uri="http://schemas.openxmlformats.org/drawingml/2006/table">
            <a:tbl>
              <a:tblPr firstRow="1" bandRow="1">
                <a:tableStyleId>{5C22544A-7EE6-4342-B048-85BDC9FD1C3A}</a:tableStyleId>
              </a:tblPr>
              <a:tblGrid>
                <a:gridCol w="1978047">
                  <a:extLst>
                    <a:ext uri="{9D8B030D-6E8A-4147-A177-3AD203B41FA5}">
                      <a16:colId xmlns:a16="http://schemas.microsoft.com/office/drawing/2014/main" xmlns="" val="20000"/>
                    </a:ext>
                  </a:extLst>
                </a:gridCol>
                <a:gridCol w="5260064">
                  <a:extLst>
                    <a:ext uri="{9D8B030D-6E8A-4147-A177-3AD203B41FA5}">
                      <a16:colId xmlns:a16="http://schemas.microsoft.com/office/drawing/2014/main" xmlns="" val="20001"/>
                    </a:ext>
                  </a:extLst>
                </a:gridCol>
              </a:tblGrid>
              <a:tr h="714787">
                <a:tc>
                  <a:txBody>
                    <a:bodyPr/>
                    <a:lstStyle/>
                    <a:p>
                      <a:r>
                        <a:rPr lang="en-US" sz="2000" b="1" dirty="0" smtClean="0">
                          <a:solidFill>
                            <a:schemeClr val="tx1"/>
                          </a:solidFill>
                        </a:rPr>
                        <a:t>N </a:t>
                      </a:r>
                      <a:r>
                        <a:rPr lang="en-US" sz="2000" b="0" dirty="0" smtClean="0">
                          <a:solidFill>
                            <a:schemeClr val="tx1"/>
                          </a:solidFill>
                        </a:rPr>
                        <a:t>= (</a:t>
                      </a:r>
                      <a:r>
                        <a:rPr lang="en-US" sz="2000" b="1" dirty="0" smtClean="0">
                          <a:solidFill>
                            <a:schemeClr val="tx1"/>
                          </a:solidFill>
                        </a:rPr>
                        <a:t>V</a:t>
                      </a:r>
                      <a:r>
                        <a:rPr lang="en-US" sz="2000" b="0" dirty="0" smtClean="0">
                          <a:solidFill>
                            <a:schemeClr val="tx1"/>
                          </a:solidFill>
                        </a:rPr>
                        <a:t>, </a:t>
                      </a:r>
                      <a:r>
                        <a:rPr lang="en-US" sz="2000" b="1" dirty="0" smtClean="0">
                          <a:solidFill>
                            <a:schemeClr val="tx1"/>
                          </a:solidFill>
                        </a:rPr>
                        <a:t>E</a:t>
                      </a:r>
                      <a:r>
                        <a:rPr lang="en-US" sz="2000" b="0" dirty="0" smtClean="0">
                          <a:solidFill>
                            <a:schemeClr val="tx1"/>
                          </a:solidFill>
                        </a:rPr>
                        <a:t>)</a:t>
                      </a:r>
                      <a:endParaRPr lang="en-US" sz="2000" b="0" dirty="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A lossless output-queued network, where </a:t>
                      </a:r>
                      <a:r>
                        <a:rPr lang="en-US" sz="2000" b="1" dirty="0" smtClean="0">
                          <a:solidFill>
                            <a:schemeClr val="tx1"/>
                          </a:solidFill>
                        </a:rPr>
                        <a:t>V</a:t>
                      </a:r>
                      <a:r>
                        <a:rPr lang="en-US" sz="2000" b="0" dirty="0" smtClean="0">
                          <a:solidFill>
                            <a:schemeClr val="tx1"/>
                          </a:solidFill>
                        </a:rPr>
                        <a:t> is the set of switches and </a:t>
                      </a:r>
                      <a:r>
                        <a:rPr lang="en-US" sz="2000" b="1" dirty="0" smtClean="0">
                          <a:solidFill>
                            <a:schemeClr val="tx1"/>
                          </a:solidFill>
                        </a:rPr>
                        <a:t>E</a:t>
                      </a:r>
                      <a:r>
                        <a:rPr lang="en-US" sz="2000" b="0" dirty="0" smtClean="0">
                          <a:solidFill>
                            <a:schemeClr val="tx1"/>
                          </a:solidFill>
                        </a:rPr>
                        <a:t> is the set of links</a:t>
                      </a:r>
                      <a:r>
                        <a:rPr lang="en-US" sz="2000" b="0" baseline="0" dirty="0" smtClean="0">
                          <a:solidFill>
                            <a:schemeClr val="tx1"/>
                          </a:solidFill>
                        </a:rPr>
                        <a:t> </a:t>
                      </a:r>
                      <a:r>
                        <a:rPr lang="en-US" sz="2000" b="0" dirty="0" smtClean="0">
                          <a:solidFill>
                            <a:schemeClr val="tx1"/>
                          </a:solidFill>
                        </a:rPr>
                        <a:t>. </a:t>
                      </a:r>
                    </a:p>
                  </a:txBody>
                  <a:tcPr>
                    <a:solidFill>
                      <a:schemeClr val="bg1">
                        <a:lumMod val="75000"/>
                      </a:schemeClr>
                    </a:solidFill>
                  </a:tcPr>
                </a:tc>
                <a:extLst>
                  <a:ext uri="{0D108BD9-81ED-4DB2-BD59-A6C34878D82A}">
                    <a16:rowId xmlns:a16="http://schemas.microsoft.com/office/drawing/2014/main" xmlns="" val="10000"/>
                  </a:ext>
                </a:extLst>
              </a:tr>
              <a:tr h="409650">
                <a:tc>
                  <a:txBody>
                    <a:bodyPr/>
                    <a:lstStyle/>
                    <a:p>
                      <a:r>
                        <a:rPr lang="en-US" sz="2000" b="1" dirty="0" smtClean="0"/>
                        <a:t>F </a:t>
                      </a:r>
                      <a:r>
                        <a:rPr lang="en-US" sz="2000" dirty="0" smtClean="0"/>
                        <a:t>= </a:t>
                      </a:r>
                      <a:r>
                        <a:rPr lang="en-US" sz="2000" b="0" dirty="0" smtClean="0"/>
                        <a:t>{</a:t>
                      </a:r>
                      <a:r>
                        <a:rPr lang="en-US" sz="2000" dirty="0" smtClean="0"/>
                        <a:t>f</a:t>
                      </a:r>
                      <a:r>
                        <a:rPr lang="en-US" sz="2000" baseline="-25000" dirty="0" smtClean="0"/>
                        <a:t>1</a:t>
                      </a:r>
                      <a:r>
                        <a:rPr lang="en-US" sz="2000" dirty="0" smtClean="0"/>
                        <a:t>, f</a:t>
                      </a:r>
                      <a:r>
                        <a:rPr lang="en-US" sz="2000" baseline="-25000" dirty="0" smtClean="0"/>
                        <a:t>2</a:t>
                      </a:r>
                      <a:r>
                        <a:rPr lang="en-US" sz="2000" dirty="0" smtClean="0"/>
                        <a:t>,  …,  </a:t>
                      </a:r>
                      <a:r>
                        <a:rPr lang="en-US" sz="2000" dirty="0" err="1" smtClean="0"/>
                        <a:t>f</a:t>
                      </a:r>
                      <a:r>
                        <a:rPr lang="en-US" sz="2000" baseline="-25000" dirty="0" err="1" smtClean="0"/>
                        <a:t>n</a:t>
                      </a:r>
                      <a:r>
                        <a:rPr lang="en-US" sz="2000" dirty="0" smtClean="0"/>
                        <a:t>} </a:t>
                      </a:r>
                      <a:endParaRPr lang="en-US" sz="2000" dirty="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The set of flows traversing</a:t>
                      </a:r>
                      <a:r>
                        <a:rPr lang="en-US" sz="2000" baseline="0" dirty="0" smtClean="0"/>
                        <a:t> </a:t>
                      </a:r>
                      <a:r>
                        <a:rPr lang="en-US" sz="2000" b="1" baseline="0" dirty="0" smtClean="0"/>
                        <a:t>N</a:t>
                      </a:r>
                      <a:r>
                        <a:rPr lang="en-US" sz="2000" dirty="0" smtClean="0"/>
                        <a:t>.</a:t>
                      </a:r>
                    </a:p>
                  </a:txBody>
                  <a:tcPr>
                    <a:solidFill>
                      <a:schemeClr val="bg1">
                        <a:lumMod val="75000"/>
                      </a:schemeClr>
                    </a:solidFill>
                  </a:tcPr>
                </a:tc>
                <a:extLst>
                  <a:ext uri="{0D108BD9-81ED-4DB2-BD59-A6C34878D82A}">
                    <a16:rowId xmlns:a16="http://schemas.microsoft.com/office/drawing/2014/main" xmlns="" val="10001"/>
                  </a:ext>
                </a:extLst>
              </a:tr>
              <a:tr h="4689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R </a:t>
                      </a:r>
                      <a:r>
                        <a:rPr lang="en-US" sz="2000" dirty="0" smtClean="0"/>
                        <a:t>= </a:t>
                      </a:r>
                      <a:r>
                        <a:rPr lang="en-US" sz="2000" b="0" dirty="0" smtClean="0"/>
                        <a:t>{</a:t>
                      </a:r>
                      <a:r>
                        <a:rPr lang="en-US" sz="2000" dirty="0" smtClean="0"/>
                        <a:t>r</a:t>
                      </a:r>
                      <a:r>
                        <a:rPr lang="en-US" sz="2000" baseline="-25000" dirty="0" smtClean="0"/>
                        <a:t>f1</a:t>
                      </a:r>
                      <a:r>
                        <a:rPr lang="en-US" sz="2000" dirty="0" smtClean="0"/>
                        <a:t>, r</a:t>
                      </a:r>
                      <a:r>
                        <a:rPr lang="en-US" sz="2000" baseline="-25000" dirty="0" smtClean="0"/>
                        <a:t>f2</a:t>
                      </a:r>
                      <a:r>
                        <a:rPr lang="en-US" sz="2000" dirty="0" smtClean="0"/>
                        <a:t>,</a:t>
                      </a:r>
                      <a:r>
                        <a:rPr lang="en-US" sz="2000" baseline="0" dirty="0" smtClean="0"/>
                        <a:t> </a:t>
                      </a:r>
                      <a:r>
                        <a:rPr lang="en-US" sz="2000" dirty="0" smtClean="0"/>
                        <a:t>…, </a:t>
                      </a:r>
                      <a:r>
                        <a:rPr lang="en-US" sz="2000" dirty="0" err="1" smtClean="0"/>
                        <a:t>r</a:t>
                      </a:r>
                      <a:r>
                        <a:rPr lang="en-US" sz="2000" baseline="-25000" dirty="0" err="1" smtClean="0"/>
                        <a:t>fn</a:t>
                      </a:r>
                      <a:r>
                        <a:rPr lang="en-US" sz="2000" dirty="0" smtClean="0"/>
                        <a:t>} </a:t>
                      </a:r>
                      <a:endParaRPr lang="en-US" sz="2000" dirty="0" smtClean="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Here </a:t>
                      </a:r>
                      <a:r>
                        <a:rPr lang="en-US" sz="2000" dirty="0" err="1" smtClean="0"/>
                        <a:t>r</a:t>
                      </a:r>
                      <a:r>
                        <a:rPr lang="en-US" sz="2000" baseline="-25000" dirty="0" err="1" smtClean="0"/>
                        <a:t>fi</a:t>
                      </a:r>
                      <a:r>
                        <a:rPr lang="en-US" sz="2000" baseline="-25000" dirty="0" smtClean="0"/>
                        <a:t> </a:t>
                      </a:r>
                      <a:r>
                        <a:rPr lang="en-US" sz="2000" baseline="0" dirty="0" smtClean="0"/>
                        <a:t>is the injection rate of flow f</a:t>
                      </a:r>
                      <a:r>
                        <a:rPr lang="en-US" sz="2000" baseline="-25000" dirty="0" smtClean="0"/>
                        <a:t>i</a:t>
                      </a:r>
                      <a:r>
                        <a:rPr lang="en-US" sz="2000" baseline="0" dirty="0" smtClean="0"/>
                        <a:t>.</a:t>
                      </a:r>
                      <a:endParaRPr lang="en-US" sz="2000" dirty="0" smtClean="0"/>
                    </a:p>
                  </a:txBody>
                  <a:tcPr>
                    <a:solidFill>
                      <a:schemeClr val="bg1">
                        <a:lumMod val="75000"/>
                      </a:schemeClr>
                    </a:solidFill>
                  </a:tcPr>
                </a:tc>
              </a:tr>
              <a:tr h="417338">
                <a:tc>
                  <a:txBody>
                    <a:bodyPr/>
                    <a:lstStyle/>
                    <a:p>
                      <a:r>
                        <a:rPr lang="en-US" sz="2000" b="1" dirty="0" smtClean="0"/>
                        <a:t>Q</a:t>
                      </a:r>
                      <a:r>
                        <a:rPr lang="en-US" sz="2000" dirty="0" smtClean="0"/>
                        <a:t> = {q</a:t>
                      </a:r>
                      <a:r>
                        <a:rPr lang="en-US" sz="2000" baseline="-25000" dirty="0" smtClean="0"/>
                        <a:t>1</a:t>
                      </a:r>
                      <a:r>
                        <a:rPr lang="en-US" sz="2000" dirty="0" smtClean="0"/>
                        <a:t>,q</a:t>
                      </a:r>
                      <a:r>
                        <a:rPr lang="en-US" sz="2000" baseline="-25000" dirty="0" smtClean="0"/>
                        <a:t>2</a:t>
                      </a:r>
                      <a:r>
                        <a:rPr lang="en-US" sz="2000" dirty="0" smtClean="0"/>
                        <a:t>,… ,</a:t>
                      </a:r>
                      <a:r>
                        <a:rPr lang="en-US" sz="2000" dirty="0" err="1" smtClean="0"/>
                        <a:t>q</a:t>
                      </a:r>
                      <a:r>
                        <a:rPr lang="en-US" sz="2000" baseline="-25000" dirty="0" err="1" smtClean="0"/>
                        <a:t>m</a:t>
                      </a:r>
                      <a:r>
                        <a:rPr lang="en-US" sz="2000" baseline="0" dirty="0" smtClean="0"/>
                        <a:t>}</a:t>
                      </a:r>
                      <a:r>
                        <a:rPr lang="en-US" sz="2000" dirty="0" smtClean="0"/>
                        <a:t> </a:t>
                      </a:r>
                      <a:endParaRPr lang="en-US" sz="2000" dirty="0">
                        <a:solidFill>
                          <a:schemeClr val="tx1"/>
                        </a:solidFill>
                      </a:endParaRPr>
                    </a:p>
                  </a:txBody>
                  <a:tcPr>
                    <a:solidFill>
                      <a:schemeClr val="bg1">
                        <a:lumMod val="75000"/>
                      </a:schemeClr>
                    </a:solidFill>
                  </a:tcPr>
                </a:tc>
                <a:tc>
                  <a:txBody>
                    <a:bodyPr/>
                    <a:lstStyle/>
                    <a:p>
                      <a:r>
                        <a:rPr lang="en-US" sz="2000" dirty="0" smtClean="0">
                          <a:solidFill>
                            <a:schemeClr val="tx1"/>
                          </a:solidFill>
                        </a:rPr>
                        <a:t>The set of egress queues of </a:t>
                      </a:r>
                      <a:r>
                        <a:rPr lang="en-US" sz="2000" dirty="0" smtClean="0">
                          <a:solidFill>
                            <a:schemeClr val="tx1"/>
                          </a:solidFill>
                        </a:rPr>
                        <a:t>all </a:t>
                      </a:r>
                      <a:r>
                        <a:rPr lang="en-US" sz="2000" dirty="0" smtClean="0">
                          <a:solidFill>
                            <a:schemeClr val="tx1"/>
                          </a:solidFill>
                        </a:rPr>
                        <a:t>switches in </a:t>
                      </a:r>
                      <a:r>
                        <a:rPr lang="en-US" sz="2000" b="1" dirty="0" smtClean="0">
                          <a:solidFill>
                            <a:schemeClr val="tx1"/>
                          </a:solidFill>
                        </a:rPr>
                        <a:t>V</a:t>
                      </a:r>
                      <a:r>
                        <a:rPr lang="en-US" sz="2000" dirty="0" smtClean="0">
                          <a:solidFill>
                            <a:schemeClr val="tx1"/>
                          </a:solidFill>
                        </a:rPr>
                        <a:t>.</a:t>
                      </a:r>
                      <a:endParaRPr lang="en-US" sz="2000" dirty="0">
                        <a:solidFill>
                          <a:schemeClr val="tx1"/>
                        </a:solidFill>
                      </a:endParaRPr>
                    </a:p>
                  </a:txBody>
                  <a:tcPr>
                    <a:solidFill>
                      <a:schemeClr val="bg1">
                        <a:lumMod val="75000"/>
                      </a:schemeClr>
                    </a:solidFill>
                  </a:tcPr>
                </a:tc>
                <a:extLst>
                  <a:ext uri="{0D108BD9-81ED-4DB2-BD59-A6C34878D82A}">
                    <a16:rowId xmlns:a16="http://schemas.microsoft.com/office/drawing/2014/main" xmlns="" val="10002"/>
                  </a:ext>
                </a:extLst>
              </a:tr>
              <a:tr h="438371">
                <a:tc>
                  <a:txBody>
                    <a:bodyPr/>
                    <a:lstStyle/>
                    <a:p>
                      <a:r>
                        <a:rPr lang="en-US" sz="2000" b="1" dirty="0" smtClean="0"/>
                        <a:t>Q</a:t>
                      </a:r>
                      <a:r>
                        <a:rPr lang="en-US" sz="2000" b="0" baseline="-25000" dirty="0" smtClean="0"/>
                        <a:t>c</a:t>
                      </a:r>
                      <a:r>
                        <a:rPr lang="en-US" sz="2000" dirty="0" smtClean="0"/>
                        <a:t>= {q</a:t>
                      </a:r>
                      <a:r>
                        <a:rPr lang="en-US" sz="2000" baseline="-25000" dirty="0" smtClean="0"/>
                        <a:t>1</a:t>
                      </a:r>
                      <a:r>
                        <a:rPr lang="en-US" sz="2000" dirty="0" smtClean="0"/>
                        <a:t>,q</a:t>
                      </a:r>
                      <a:r>
                        <a:rPr lang="en-US" sz="2000" baseline="-25000" dirty="0" smtClean="0"/>
                        <a:t>2</a:t>
                      </a:r>
                      <a:r>
                        <a:rPr lang="en-US" sz="2000" dirty="0" smtClean="0"/>
                        <a:t>,… ,</a:t>
                      </a:r>
                      <a:r>
                        <a:rPr lang="en-US" sz="2000" dirty="0" err="1" smtClean="0"/>
                        <a:t>q</a:t>
                      </a:r>
                      <a:r>
                        <a:rPr lang="en-US" sz="2000" baseline="-25000" dirty="0" err="1" smtClean="0"/>
                        <a:t>k</a:t>
                      </a:r>
                      <a:r>
                        <a:rPr lang="en-US" sz="2000" baseline="0" dirty="0" smtClean="0"/>
                        <a:t>}</a:t>
                      </a:r>
                      <a:r>
                        <a:rPr lang="en-US" sz="2000" dirty="0" smtClean="0"/>
                        <a:t> </a:t>
                      </a:r>
                      <a:endParaRPr lang="en-US" sz="2000" dirty="0">
                        <a:solidFill>
                          <a:schemeClr val="tx1"/>
                        </a:solidFill>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The set</a:t>
                      </a:r>
                      <a:r>
                        <a:rPr lang="en-US" sz="2000" baseline="0" dirty="0" smtClean="0">
                          <a:solidFill>
                            <a:schemeClr val="tx1"/>
                          </a:solidFill>
                        </a:rPr>
                        <a:t> of congestion queues, </a:t>
                      </a:r>
                      <a:r>
                        <a:rPr lang="en-US" sz="2000" b="1" dirty="0" err="1" smtClean="0"/>
                        <a:t>Q</a:t>
                      </a:r>
                      <a:r>
                        <a:rPr lang="en-US" sz="2000" b="0" baseline="-25000" dirty="0" err="1" smtClean="0"/>
                        <a:t>c</a:t>
                      </a:r>
                      <a:r>
                        <a:rPr lang="en-US" sz="2000" b="0" baseline="0" dirty="0" err="1" smtClean="0">
                          <a:solidFill>
                            <a:schemeClr val="tx1"/>
                          </a:solidFill>
                        </a:rPr>
                        <a:t>⊆</a:t>
                      </a:r>
                      <a:r>
                        <a:rPr lang="en-US" sz="2000" b="1" dirty="0" err="1" smtClean="0"/>
                        <a:t>Q</a:t>
                      </a:r>
                      <a:r>
                        <a:rPr lang="en-US" sz="2000" baseline="0" dirty="0" smtClean="0">
                          <a:solidFill>
                            <a:schemeClr val="tx1"/>
                          </a:solidFill>
                        </a:rPr>
                        <a:t>. </a:t>
                      </a:r>
                      <a:endParaRPr lang="en-US" sz="2000" dirty="0">
                        <a:solidFill>
                          <a:schemeClr val="tx1"/>
                        </a:solidFill>
                      </a:endParaRPr>
                    </a:p>
                  </a:txBody>
                  <a:tcPr>
                    <a:solidFill>
                      <a:schemeClr val="bg1">
                        <a:lumMod val="75000"/>
                      </a:schemeClr>
                    </a:solidFill>
                  </a:tcPr>
                </a:tc>
                <a:extLst>
                  <a:ext uri="{0D108BD9-81ED-4DB2-BD59-A6C34878D82A}">
                    <a16:rowId xmlns:a16="http://schemas.microsoft.com/office/drawing/2014/main" xmlns="" val="10003"/>
                  </a:ext>
                </a:extLst>
              </a:tr>
            </a:tbl>
          </a:graphicData>
        </a:graphic>
      </p:graphicFrame>
      <p:sp>
        <p:nvSpPr>
          <p:cNvPr id="18" name="Rectangle 17"/>
          <p:cNvSpPr/>
          <p:nvPr/>
        </p:nvSpPr>
        <p:spPr>
          <a:xfrm>
            <a:off x="3827850" y="4415729"/>
            <a:ext cx="870585" cy="7719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A</a:t>
            </a:r>
            <a:endParaRPr lang="en-US" sz="1600" b="1" dirty="0">
              <a:solidFill>
                <a:schemeClr val="tx1"/>
              </a:solidFill>
            </a:endParaRPr>
          </a:p>
        </p:txBody>
      </p:sp>
      <p:sp>
        <p:nvSpPr>
          <p:cNvPr id="19" name="TextBox 18"/>
          <p:cNvSpPr txBox="1"/>
          <p:nvPr/>
        </p:nvSpPr>
        <p:spPr>
          <a:xfrm>
            <a:off x="5418052" y="5922530"/>
            <a:ext cx="325730" cy="307777"/>
          </a:xfrm>
          <a:prstGeom prst="rect">
            <a:avLst/>
          </a:prstGeom>
          <a:noFill/>
        </p:spPr>
        <p:txBody>
          <a:bodyPr wrap="none" rtlCol="0">
            <a:spAutoFit/>
          </a:bodyPr>
          <a:lstStyle/>
          <a:p>
            <a:r>
              <a:rPr lang="en-US" sz="1400" dirty="0" err="1"/>
              <a:t>r</a:t>
            </a:r>
            <a:r>
              <a:rPr lang="en-US" sz="1400" dirty="0" err="1" smtClean="0"/>
              <a:t>x</a:t>
            </a:r>
            <a:endParaRPr lang="en-US" sz="1400" dirty="0"/>
          </a:p>
        </p:txBody>
      </p:sp>
      <p:sp>
        <p:nvSpPr>
          <p:cNvPr id="20" name="TextBox 19"/>
          <p:cNvSpPr txBox="1"/>
          <p:nvPr/>
        </p:nvSpPr>
        <p:spPr>
          <a:xfrm>
            <a:off x="5102867" y="6115413"/>
            <a:ext cx="324128" cy="307777"/>
          </a:xfrm>
          <a:prstGeom prst="rect">
            <a:avLst/>
          </a:prstGeom>
          <a:noFill/>
        </p:spPr>
        <p:txBody>
          <a:bodyPr wrap="none" rtlCol="0">
            <a:spAutoFit/>
          </a:bodyPr>
          <a:lstStyle/>
          <a:p>
            <a:r>
              <a:rPr lang="en-US" sz="1400" dirty="0" err="1" smtClean="0"/>
              <a:t>tx</a:t>
            </a:r>
            <a:endParaRPr lang="en-US" sz="1400" dirty="0"/>
          </a:p>
        </p:txBody>
      </p:sp>
      <p:cxnSp>
        <p:nvCxnSpPr>
          <p:cNvPr id="21" name="Straight Arrow Connector 20"/>
          <p:cNvCxnSpPr/>
          <p:nvPr/>
        </p:nvCxnSpPr>
        <p:spPr>
          <a:xfrm>
            <a:off x="3111451" y="4926732"/>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rot="16200000">
            <a:off x="4655286" y="4695267"/>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7" idx="0"/>
            <a:endCxn id="31" idx="2"/>
          </p:cNvCxnSpPr>
          <p:nvPr/>
        </p:nvCxnSpPr>
        <p:spPr>
          <a:xfrm flipH="1">
            <a:off x="2916319" y="4799915"/>
            <a:ext cx="796450" cy="985245"/>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81026" y="5875245"/>
            <a:ext cx="870585" cy="7719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B</a:t>
            </a:r>
            <a:endParaRPr lang="en-US" sz="1600" b="1" dirty="0">
              <a:solidFill>
                <a:schemeClr val="tx1"/>
              </a:solidFill>
            </a:endParaRPr>
          </a:p>
        </p:txBody>
      </p:sp>
      <p:sp>
        <p:nvSpPr>
          <p:cNvPr id="25" name="Rectangle 24"/>
          <p:cNvSpPr/>
          <p:nvPr/>
        </p:nvSpPr>
        <p:spPr>
          <a:xfrm>
            <a:off x="5040622" y="5875245"/>
            <a:ext cx="870585" cy="7719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a:t>
            </a:r>
            <a:endParaRPr lang="en-US" sz="1600" b="1" dirty="0">
              <a:solidFill>
                <a:schemeClr val="tx1"/>
              </a:solidFill>
            </a:endParaRPr>
          </a:p>
        </p:txBody>
      </p:sp>
      <p:cxnSp>
        <p:nvCxnSpPr>
          <p:cNvPr id="26" name="Straight Connector 25"/>
          <p:cNvCxnSpPr>
            <a:stCxn id="22" idx="2"/>
          </p:cNvCxnSpPr>
          <p:nvPr/>
        </p:nvCxnSpPr>
        <p:spPr>
          <a:xfrm>
            <a:off x="4819404" y="4805343"/>
            <a:ext cx="660459" cy="9884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3768803" y="468983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16200000">
            <a:off x="4996409" y="615114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10800000">
            <a:off x="5469660" y="5785159"/>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16200000">
            <a:off x="3297569" y="615114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10800000">
            <a:off x="2859993" y="5785159"/>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0" idx="2"/>
            <a:endCxn id="28" idx="0"/>
          </p:cNvCxnSpPr>
          <p:nvPr/>
        </p:nvCxnSpPr>
        <p:spPr>
          <a:xfrm>
            <a:off x="3461687" y="6261225"/>
            <a:ext cx="147868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113036" y="4926732"/>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308880" y="6037091"/>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385812" y="4926732"/>
            <a:ext cx="1" cy="1931268"/>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469474" y="4708117"/>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471253" y="4241751"/>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52399" y="4697881"/>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311558" y="6405028"/>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78653" y="4706281"/>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3164615" y="6152581"/>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3164615" y="4705740"/>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92962" y="5957844"/>
            <a:ext cx="324128" cy="307777"/>
          </a:xfrm>
          <a:prstGeom prst="rect">
            <a:avLst/>
          </a:prstGeom>
          <a:noFill/>
        </p:spPr>
        <p:txBody>
          <a:bodyPr wrap="none" rtlCol="0">
            <a:spAutoFit/>
          </a:bodyPr>
          <a:lstStyle/>
          <a:p>
            <a:r>
              <a:rPr lang="en-US" sz="1400" dirty="0" err="1" smtClean="0"/>
              <a:t>tx</a:t>
            </a:r>
            <a:endParaRPr lang="en-US" sz="1400" dirty="0"/>
          </a:p>
        </p:txBody>
      </p:sp>
      <p:sp>
        <p:nvSpPr>
          <p:cNvPr id="44" name="TextBox 43"/>
          <p:cNvSpPr txBox="1"/>
          <p:nvPr/>
        </p:nvSpPr>
        <p:spPr>
          <a:xfrm>
            <a:off x="4342106" y="4643205"/>
            <a:ext cx="324128" cy="307777"/>
          </a:xfrm>
          <a:prstGeom prst="rect">
            <a:avLst/>
          </a:prstGeom>
          <a:noFill/>
        </p:spPr>
        <p:txBody>
          <a:bodyPr wrap="none" rtlCol="0">
            <a:spAutoFit/>
          </a:bodyPr>
          <a:lstStyle/>
          <a:p>
            <a:r>
              <a:rPr lang="en-US" sz="1400" dirty="0" err="1" smtClean="0"/>
              <a:t>tx</a:t>
            </a:r>
            <a:endParaRPr lang="en-US" sz="1400" dirty="0"/>
          </a:p>
        </p:txBody>
      </p:sp>
      <p:sp>
        <p:nvSpPr>
          <p:cNvPr id="45" name="TextBox 44"/>
          <p:cNvSpPr txBox="1"/>
          <p:nvPr/>
        </p:nvSpPr>
        <p:spPr>
          <a:xfrm>
            <a:off x="3880121" y="4645641"/>
            <a:ext cx="325730" cy="307777"/>
          </a:xfrm>
          <a:prstGeom prst="rect">
            <a:avLst/>
          </a:prstGeom>
          <a:noFill/>
        </p:spPr>
        <p:txBody>
          <a:bodyPr wrap="none" rtlCol="0">
            <a:spAutoFit/>
          </a:bodyPr>
          <a:lstStyle/>
          <a:p>
            <a:r>
              <a:rPr lang="en-US" sz="1400" dirty="0" err="1"/>
              <a:t>r</a:t>
            </a:r>
            <a:r>
              <a:rPr lang="en-US" sz="1400" dirty="0" err="1" smtClean="0"/>
              <a:t>x</a:t>
            </a:r>
            <a:endParaRPr lang="en-US" sz="1400" dirty="0"/>
          </a:p>
        </p:txBody>
      </p:sp>
      <p:sp>
        <p:nvSpPr>
          <p:cNvPr id="46" name="TextBox 45"/>
          <p:cNvSpPr txBox="1"/>
          <p:nvPr/>
        </p:nvSpPr>
        <p:spPr>
          <a:xfrm>
            <a:off x="2975208" y="6089463"/>
            <a:ext cx="325730" cy="307777"/>
          </a:xfrm>
          <a:prstGeom prst="rect">
            <a:avLst/>
          </a:prstGeom>
          <a:noFill/>
        </p:spPr>
        <p:txBody>
          <a:bodyPr wrap="none" rtlCol="0">
            <a:spAutoFit/>
          </a:bodyPr>
          <a:lstStyle/>
          <a:p>
            <a:r>
              <a:rPr lang="en-US" sz="1400" dirty="0" err="1"/>
              <a:t>r</a:t>
            </a:r>
            <a:r>
              <a:rPr lang="en-US" sz="1400" dirty="0" err="1" smtClean="0"/>
              <a:t>x</a:t>
            </a:r>
            <a:endParaRPr lang="en-US" sz="1400" dirty="0"/>
          </a:p>
        </p:txBody>
      </p:sp>
      <p:sp>
        <p:nvSpPr>
          <p:cNvPr id="47" name="Oval 46"/>
          <p:cNvSpPr/>
          <p:nvPr/>
        </p:nvSpPr>
        <p:spPr>
          <a:xfrm>
            <a:off x="2903809" y="5641615"/>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50497" y="5760895"/>
            <a:ext cx="383438" cy="461665"/>
          </a:xfrm>
          <a:prstGeom prst="rect">
            <a:avLst/>
          </a:prstGeom>
        </p:spPr>
        <p:txBody>
          <a:bodyPr wrap="none">
            <a:spAutoFit/>
          </a:bodyPr>
          <a:lstStyle/>
          <a:p>
            <a:r>
              <a:rPr lang="en-US" sz="2400" dirty="0" smtClean="0">
                <a:solidFill>
                  <a:schemeClr val="accent2">
                    <a:lumMod val="75000"/>
                  </a:schemeClr>
                </a:solidFill>
              </a:rPr>
              <a:t>f</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49" name="Rectangle 48"/>
          <p:cNvSpPr/>
          <p:nvPr/>
        </p:nvSpPr>
        <p:spPr>
          <a:xfrm>
            <a:off x="4476254" y="3983182"/>
            <a:ext cx="383438" cy="461665"/>
          </a:xfrm>
          <a:prstGeom prst="rect">
            <a:avLst/>
          </a:prstGeom>
        </p:spPr>
        <p:txBody>
          <a:bodyPr wrap="none">
            <a:spAutoFit/>
          </a:bodyPr>
          <a:lstStyle/>
          <a:p>
            <a:r>
              <a:rPr lang="en-US" sz="2400" dirty="0" smtClean="0">
                <a:solidFill>
                  <a:srgbClr val="00B050"/>
                </a:solidFill>
              </a:rPr>
              <a:t>f</a:t>
            </a:r>
            <a:r>
              <a:rPr lang="en-US" sz="2400" baseline="-25000" dirty="0" smtClean="0">
                <a:solidFill>
                  <a:srgbClr val="00B050"/>
                </a:solidFill>
              </a:rPr>
              <a:t>2</a:t>
            </a:r>
            <a:endParaRPr lang="en-US" sz="2400" baseline="-25000" dirty="0">
              <a:solidFill>
                <a:srgbClr val="00B050"/>
              </a:solidFill>
            </a:endParaRPr>
          </a:p>
        </p:txBody>
      </p:sp>
      <p:cxnSp>
        <p:nvCxnSpPr>
          <p:cNvPr id="58" name="Straight Arrow Connector 57"/>
          <p:cNvCxnSpPr/>
          <p:nvPr/>
        </p:nvCxnSpPr>
        <p:spPr>
          <a:xfrm>
            <a:off x="4146512" y="4241751"/>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170178" y="5875245"/>
            <a:ext cx="383438" cy="461665"/>
          </a:xfrm>
          <a:prstGeom prst="rect">
            <a:avLst/>
          </a:prstGeom>
        </p:spPr>
        <p:txBody>
          <a:bodyPr wrap="none">
            <a:spAutoFit/>
          </a:bodyPr>
          <a:lstStyle/>
          <a:p>
            <a:r>
              <a:rPr lang="en-US" sz="2400" dirty="0" smtClean="0">
                <a:solidFill>
                  <a:srgbClr val="7030A0"/>
                </a:solidFill>
              </a:rPr>
              <a:t>f</a:t>
            </a:r>
            <a:r>
              <a:rPr lang="en-US" sz="2400" baseline="-25000" dirty="0" smtClean="0">
                <a:solidFill>
                  <a:srgbClr val="7030A0"/>
                </a:solidFill>
              </a:rPr>
              <a:t>3</a:t>
            </a:r>
            <a:endParaRPr lang="en-US" sz="2400" baseline="-25000" dirty="0">
              <a:solidFill>
                <a:srgbClr val="7030A0"/>
              </a:solidFill>
            </a:endParaRPr>
          </a:p>
        </p:txBody>
      </p:sp>
      <p:sp>
        <p:nvSpPr>
          <p:cNvPr id="61" name="Rectangle 60"/>
          <p:cNvSpPr/>
          <p:nvPr/>
        </p:nvSpPr>
        <p:spPr>
          <a:xfrm>
            <a:off x="2484605" y="5405777"/>
            <a:ext cx="450764" cy="461665"/>
          </a:xfrm>
          <a:prstGeom prst="rect">
            <a:avLst/>
          </a:prstGeom>
        </p:spPr>
        <p:txBody>
          <a:bodyPr wrap="none">
            <a:spAutoFit/>
          </a:bodyPr>
          <a:lstStyle/>
          <a:p>
            <a:r>
              <a:rPr lang="en-US" sz="2400" dirty="0" smtClean="0"/>
              <a:t>q</a:t>
            </a:r>
            <a:r>
              <a:rPr lang="en-US" sz="2400" baseline="-25000" dirty="0" smtClean="0"/>
              <a:t>1</a:t>
            </a:r>
            <a:endParaRPr lang="en-US" sz="2400" baseline="-25000" dirty="0"/>
          </a:p>
        </p:txBody>
      </p:sp>
      <p:sp>
        <p:nvSpPr>
          <p:cNvPr id="62" name="Rectangle 61"/>
          <p:cNvSpPr/>
          <p:nvPr/>
        </p:nvSpPr>
        <p:spPr>
          <a:xfrm>
            <a:off x="4635036" y="5711642"/>
            <a:ext cx="450764" cy="461665"/>
          </a:xfrm>
          <a:prstGeom prst="rect">
            <a:avLst/>
          </a:prstGeom>
        </p:spPr>
        <p:txBody>
          <a:bodyPr wrap="none">
            <a:spAutoFit/>
          </a:bodyPr>
          <a:lstStyle/>
          <a:p>
            <a:r>
              <a:rPr lang="en-US" sz="2400" dirty="0" smtClean="0"/>
              <a:t>q</a:t>
            </a:r>
            <a:r>
              <a:rPr lang="en-US" sz="2400" baseline="-25000" dirty="0" smtClean="0"/>
              <a:t>2</a:t>
            </a:r>
            <a:endParaRPr lang="en-US" sz="2400" baseline="-25000" dirty="0"/>
          </a:p>
        </p:txBody>
      </p:sp>
      <p:sp>
        <p:nvSpPr>
          <p:cNvPr id="63" name="Rectangle 62"/>
          <p:cNvSpPr/>
          <p:nvPr/>
        </p:nvSpPr>
        <p:spPr>
          <a:xfrm>
            <a:off x="4610172" y="4788853"/>
            <a:ext cx="450764" cy="461665"/>
          </a:xfrm>
          <a:prstGeom prst="rect">
            <a:avLst/>
          </a:prstGeom>
        </p:spPr>
        <p:txBody>
          <a:bodyPr wrap="none">
            <a:spAutoFit/>
          </a:bodyPr>
          <a:lstStyle/>
          <a:p>
            <a:r>
              <a:rPr lang="en-US" sz="2400" dirty="0" smtClean="0"/>
              <a:t>q</a:t>
            </a:r>
            <a:r>
              <a:rPr lang="en-US" sz="2400" baseline="-25000" dirty="0" smtClean="0"/>
              <a:t>3</a:t>
            </a:r>
            <a:endParaRPr lang="en-US" sz="2400" baseline="-25000" dirty="0"/>
          </a:p>
        </p:txBody>
      </p:sp>
      <p:sp>
        <p:nvSpPr>
          <p:cNvPr id="64" name="Rectangle 63"/>
          <p:cNvSpPr/>
          <p:nvPr/>
        </p:nvSpPr>
        <p:spPr>
          <a:xfrm>
            <a:off x="2050890" y="5527764"/>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65" name="Rectangle 64"/>
          <p:cNvSpPr/>
          <p:nvPr/>
        </p:nvSpPr>
        <p:spPr>
          <a:xfrm>
            <a:off x="4678492" y="4264966"/>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66" name="Rectangle 65"/>
          <p:cNvSpPr/>
          <p:nvPr/>
        </p:nvSpPr>
        <p:spPr>
          <a:xfrm>
            <a:off x="5860195" y="6078320"/>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60" name="Rectangle 59"/>
          <p:cNvSpPr/>
          <p:nvPr/>
        </p:nvSpPr>
        <p:spPr>
          <a:xfrm>
            <a:off x="6629385" y="4436281"/>
            <a:ext cx="4094582" cy="1938992"/>
          </a:xfrm>
          <a:prstGeom prst="rect">
            <a:avLst/>
          </a:prstGeom>
        </p:spPr>
        <p:txBody>
          <a:bodyPr wrap="none">
            <a:spAutoFit/>
          </a:bodyPr>
          <a:lstStyle/>
          <a:p>
            <a:pPr marL="285750" indent="-285750">
              <a:buFont typeface="Arial" panose="020B0604020202020204" pitchFamily="34" charset="0"/>
              <a:buChar char="•"/>
            </a:pPr>
            <a:r>
              <a:rPr lang="en-US" sz="2400" b="1" dirty="0" smtClean="0"/>
              <a:t>V</a:t>
            </a:r>
            <a:r>
              <a:rPr lang="en-US" sz="2400" dirty="0" smtClean="0"/>
              <a:t>={A, B, C}, </a:t>
            </a:r>
            <a:r>
              <a:rPr lang="en-US" sz="2400" b="1" dirty="0" smtClean="0"/>
              <a:t>E</a:t>
            </a:r>
            <a:r>
              <a:rPr lang="en-US" sz="2400" dirty="0" smtClean="0"/>
              <a:t>= {</a:t>
            </a:r>
            <a:r>
              <a:rPr lang="en-US" sz="2400" dirty="0" err="1" smtClean="0"/>
              <a:t>e</a:t>
            </a:r>
            <a:r>
              <a:rPr lang="en-US" sz="2400" baseline="-25000" dirty="0" err="1" smtClean="0"/>
              <a:t>A,B</a:t>
            </a:r>
            <a:r>
              <a:rPr lang="en-US" sz="2400" dirty="0" smtClean="0"/>
              <a:t>, </a:t>
            </a:r>
            <a:r>
              <a:rPr lang="en-US" sz="2400" dirty="0" err="1" smtClean="0"/>
              <a:t>e</a:t>
            </a:r>
            <a:r>
              <a:rPr lang="en-US" sz="2400" baseline="-25000" dirty="0" err="1" smtClean="0"/>
              <a:t>B,C</a:t>
            </a:r>
            <a:r>
              <a:rPr lang="en-US" sz="2400" dirty="0" smtClean="0"/>
              <a:t>, </a:t>
            </a:r>
            <a:r>
              <a:rPr lang="en-US" sz="2400" dirty="0" err="1" smtClean="0"/>
              <a:t>e</a:t>
            </a:r>
            <a:r>
              <a:rPr lang="en-US" sz="2400" baseline="-25000" dirty="0" err="1" smtClean="0"/>
              <a:t>C,A</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b="1" dirty="0" smtClean="0"/>
              <a:t>F </a:t>
            </a:r>
            <a:r>
              <a:rPr lang="en-US" sz="2400" dirty="0"/>
              <a:t>= </a:t>
            </a:r>
            <a:r>
              <a:rPr lang="en-US" sz="2400" dirty="0" smtClean="0"/>
              <a:t> {</a:t>
            </a:r>
            <a:r>
              <a:rPr lang="en-US" sz="2400" dirty="0"/>
              <a:t>f</a:t>
            </a:r>
            <a:r>
              <a:rPr lang="en-US" sz="2400" baseline="-25000" dirty="0"/>
              <a:t>1</a:t>
            </a:r>
            <a:r>
              <a:rPr lang="en-US" sz="2400" dirty="0"/>
              <a:t>, f</a:t>
            </a:r>
            <a:r>
              <a:rPr lang="en-US" sz="2400" baseline="-25000" dirty="0"/>
              <a:t>2</a:t>
            </a:r>
            <a:r>
              <a:rPr lang="en-US" sz="2400" dirty="0"/>
              <a:t>, </a:t>
            </a:r>
            <a:r>
              <a:rPr lang="en-US" sz="2400" dirty="0" smtClean="0"/>
              <a:t>f</a:t>
            </a:r>
            <a:r>
              <a:rPr lang="en-US" sz="2400" baseline="-25000" dirty="0" smtClean="0"/>
              <a:t>3</a:t>
            </a:r>
            <a:r>
              <a:rPr lang="en-US" sz="2400" dirty="0" smtClean="0"/>
              <a:t>}, </a:t>
            </a:r>
            <a:r>
              <a:rPr lang="en-US" sz="2400" b="1" dirty="0" smtClean="0"/>
              <a:t>R </a:t>
            </a:r>
            <a:r>
              <a:rPr lang="en-US" sz="2400" dirty="0"/>
              <a:t>= </a:t>
            </a:r>
            <a:r>
              <a:rPr lang="en-US" sz="2400" dirty="0" smtClean="0"/>
              <a:t>{r</a:t>
            </a:r>
            <a:r>
              <a:rPr lang="en-US" sz="2400" baseline="-25000" dirty="0" smtClean="0"/>
              <a:t>1</a:t>
            </a:r>
            <a:r>
              <a:rPr lang="en-US" sz="2400" dirty="0"/>
              <a:t>, </a:t>
            </a:r>
            <a:r>
              <a:rPr lang="en-US" sz="2400" dirty="0" smtClean="0"/>
              <a:t>r</a:t>
            </a:r>
            <a:r>
              <a:rPr lang="en-US" sz="2400" baseline="-25000" dirty="0" smtClean="0"/>
              <a:t>2</a:t>
            </a:r>
            <a:r>
              <a:rPr lang="en-US" sz="2400" dirty="0" smtClean="0"/>
              <a:t>, r</a:t>
            </a:r>
            <a:r>
              <a:rPr lang="en-US" sz="2400" baseline="-25000" dirty="0"/>
              <a:t>3</a:t>
            </a:r>
            <a:r>
              <a:rPr lang="en-US" sz="2400" dirty="0" smtClean="0"/>
              <a:t>} </a:t>
            </a:r>
          </a:p>
          <a:p>
            <a:pPr marL="285750" indent="-285750">
              <a:buFont typeface="Arial" panose="020B0604020202020204" pitchFamily="34" charset="0"/>
              <a:buChar char="•"/>
            </a:pPr>
            <a:endParaRPr lang="en-US" sz="2400" b="1" dirty="0" smtClean="0"/>
          </a:p>
          <a:p>
            <a:pPr marL="285750" indent="-285750">
              <a:buFont typeface="Arial" panose="020B0604020202020204" pitchFamily="34" charset="0"/>
              <a:buChar char="•"/>
            </a:pPr>
            <a:r>
              <a:rPr lang="en-US" sz="2400" b="1" dirty="0" smtClean="0"/>
              <a:t>Q</a:t>
            </a:r>
            <a:r>
              <a:rPr lang="en-US" sz="2400" dirty="0" smtClean="0"/>
              <a:t> </a:t>
            </a:r>
            <a:r>
              <a:rPr lang="en-US" sz="2400" dirty="0"/>
              <a:t>= </a:t>
            </a:r>
            <a:r>
              <a:rPr lang="en-US" sz="2400" dirty="0" smtClean="0"/>
              <a:t>{</a:t>
            </a:r>
            <a:r>
              <a:rPr lang="en-US" sz="2400" dirty="0"/>
              <a:t>q</a:t>
            </a:r>
            <a:r>
              <a:rPr lang="en-US" sz="2400" baseline="-25000" dirty="0"/>
              <a:t>1</a:t>
            </a:r>
            <a:r>
              <a:rPr lang="en-US" sz="2400" dirty="0" smtClean="0"/>
              <a:t>, q</a:t>
            </a:r>
            <a:r>
              <a:rPr lang="en-US" sz="2400" baseline="-25000" dirty="0" smtClean="0"/>
              <a:t>2</a:t>
            </a:r>
            <a:r>
              <a:rPr lang="en-US" sz="2400" dirty="0" smtClean="0"/>
              <a:t>, q</a:t>
            </a:r>
            <a:r>
              <a:rPr lang="en-US" sz="2400" baseline="-25000" dirty="0" smtClean="0"/>
              <a:t>3</a:t>
            </a:r>
            <a:r>
              <a:rPr lang="en-US" sz="2400" dirty="0" smtClean="0"/>
              <a:t>}, </a:t>
            </a:r>
            <a:r>
              <a:rPr lang="en-US" sz="2400" b="1" dirty="0" smtClean="0"/>
              <a:t>Q</a:t>
            </a:r>
            <a:r>
              <a:rPr lang="en-US" sz="2400" baseline="-25000" dirty="0" smtClean="0"/>
              <a:t>c</a:t>
            </a:r>
            <a:r>
              <a:rPr lang="en-US" sz="2400" dirty="0" smtClean="0"/>
              <a:t> = {q</a:t>
            </a:r>
            <a:r>
              <a:rPr lang="en-US" sz="2400" baseline="-25000" dirty="0" smtClean="0"/>
              <a:t>1</a:t>
            </a:r>
            <a:r>
              <a:rPr lang="en-US" sz="2400" dirty="0" smtClean="0"/>
              <a:t>}</a:t>
            </a:r>
            <a:endParaRPr lang="en-US" sz="2400" dirty="0"/>
          </a:p>
        </p:txBody>
      </p:sp>
    </p:spTree>
    <p:extLst>
      <p:ext uri="{BB962C8B-B14F-4D97-AF65-F5344CB8AC3E}">
        <p14:creationId xmlns:p14="http://schemas.microsoft.com/office/powerpoint/2010/main" val="2469728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16763" y="1572128"/>
                <a:ext cx="8758474" cy="4351338"/>
              </a:xfrm>
            </p:spPr>
            <p:txBody>
              <a:bodyPr>
                <a:normAutofit/>
              </a:bodyPr>
              <a:lstStyle/>
              <a:p>
                <a:pPr marL="800100" lvl="1" indent="-342900">
                  <a:buFont typeface="+mj-lt"/>
                  <a:buAutoNum type="arabicPeriod"/>
                </a:pPr>
                <a:r>
                  <a:rPr lang="en-US" sz="2800" dirty="0" smtClean="0"/>
                  <a:t>CQ has a static </a:t>
                </a:r>
                <a:r>
                  <a:rPr lang="en-US" sz="2800" dirty="0"/>
                  <a:t>shaping </a:t>
                </a:r>
                <a:r>
                  <a:rPr lang="en-US" sz="2800" dirty="0" smtClean="0"/>
                  <a:t>rate </a:t>
                </a:r>
                <a14:m>
                  <m:oMath xmlns:m="http://schemas.openxmlformats.org/officeDocument/2006/math">
                    <m:sSubSup>
                      <m:sSubSupPr>
                        <m:ctrlPr>
                          <a:rPr lang="en-US" sz="2800" i="1">
                            <a:solidFill>
                              <a:prstClr val="black"/>
                            </a:solidFill>
                            <a:latin typeface="Cambria Math" panose="02040503050406030204" pitchFamily="18" charset="0"/>
                          </a:rPr>
                        </m:ctrlPr>
                      </m:sSubSupPr>
                      <m:e>
                        <m:r>
                          <a:rPr lang="en-US" sz="2800" b="0" i="1">
                            <a:solidFill>
                              <a:prstClr val="black"/>
                            </a:solidFill>
                            <a:latin typeface="Cambria Math" panose="02040503050406030204" pitchFamily="18" charset="0"/>
                          </a:rPr>
                          <m:t>𝑟</m:t>
                        </m:r>
                      </m:e>
                      <m:sub>
                        <m:r>
                          <a:rPr lang="en-US" sz="2800" b="0" i="1">
                            <a:solidFill>
                              <a:prstClr val="black"/>
                            </a:solidFill>
                            <a:latin typeface="Cambria Math" panose="02040503050406030204" pitchFamily="18" charset="0"/>
                          </a:rPr>
                          <m:t>𝑞</m:t>
                        </m:r>
                      </m:sub>
                      <m:sup>
                        <m:r>
                          <a:rPr lang="en-US" sz="2800" b="0" i="1">
                            <a:solidFill>
                              <a:prstClr val="black"/>
                            </a:solidFill>
                            <a:latin typeface="Cambria Math" panose="02040503050406030204" pitchFamily="18" charset="0"/>
                          </a:rPr>
                          <m:t>𝑐</m:t>
                        </m:r>
                      </m:sup>
                    </m:sSubSup>
                  </m:oMath>
                </a14:m>
                <a:r>
                  <a:rPr lang="en-US" sz="2800" dirty="0" smtClean="0"/>
                  <a:t>: </a:t>
                </a:r>
                <a:r>
                  <a:rPr lang="en-US" sz="2800" dirty="0">
                    <a:solidFill>
                      <a:prstClr val="black"/>
                    </a:solidFill>
                  </a:rPr>
                  <a:t>The rate of </a:t>
                </a:r>
                <a:r>
                  <a:rPr lang="en-US" sz="2800" dirty="0" smtClean="0">
                    <a:solidFill>
                      <a:prstClr val="black"/>
                    </a:solidFill>
                  </a:rPr>
                  <a:t>any flow f traversing CQ q will </a:t>
                </a:r>
                <a:r>
                  <a:rPr lang="en-US" sz="2800" dirty="0">
                    <a:solidFill>
                      <a:prstClr val="black"/>
                    </a:solidFill>
                  </a:rPr>
                  <a:t>be shaped into </a:t>
                </a:r>
                <a:r>
                  <a:rPr lang="en-US" sz="2800" dirty="0" smtClean="0">
                    <a:solidFill>
                      <a:prstClr val="black"/>
                    </a:solidFill>
                  </a:rPr>
                  <a:t>min{</a:t>
                </a:r>
                <a:r>
                  <a:rPr lang="en-US" sz="2800" dirty="0" err="1" smtClean="0">
                    <a:solidFill>
                      <a:prstClr val="black"/>
                    </a:solidFill>
                  </a:rPr>
                  <a:t>r</a:t>
                </a:r>
                <a:r>
                  <a:rPr lang="en-US" sz="2800" baseline="-25000" dirty="0" err="1" smtClean="0">
                    <a:solidFill>
                      <a:prstClr val="black"/>
                    </a:solidFill>
                  </a:rPr>
                  <a:t>f</a:t>
                </a:r>
                <a:r>
                  <a:rPr lang="en-US" sz="2800" b="1" dirty="0" smtClean="0">
                    <a:solidFill>
                      <a:prstClr val="black"/>
                    </a:solidFill>
                  </a:rPr>
                  <a:t>, </a:t>
                </a:r>
                <a14:m>
                  <m:oMath xmlns:m="http://schemas.openxmlformats.org/officeDocument/2006/math">
                    <m:sSubSup>
                      <m:sSubSupPr>
                        <m:ctrlPr>
                          <a:rPr lang="en-US" sz="2800" i="1">
                            <a:solidFill>
                              <a:prstClr val="black"/>
                            </a:solidFill>
                            <a:latin typeface="Cambria Math" panose="02040503050406030204" pitchFamily="18" charset="0"/>
                          </a:rPr>
                        </m:ctrlPr>
                      </m:sSubSupPr>
                      <m:e>
                        <m:r>
                          <a:rPr lang="en-US" sz="2800" i="1">
                            <a:solidFill>
                              <a:prstClr val="black"/>
                            </a:solidFill>
                            <a:latin typeface="Cambria Math" panose="02040503050406030204" pitchFamily="18" charset="0"/>
                          </a:rPr>
                          <m:t>𝑟</m:t>
                        </m:r>
                      </m:e>
                      <m:sub>
                        <m:r>
                          <a:rPr lang="en-US" sz="2800" i="1">
                            <a:solidFill>
                              <a:prstClr val="black"/>
                            </a:solidFill>
                            <a:latin typeface="Cambria Math" panose="02040503050406030204" pitchFamily="18" charset="0"/>
                          </a:rPr>
                          <m:t>𝑞</m:t>
                        </m:r>
                      </m:sub>
                      <m:sup>
                        <m:r>
                          <a:rPr lang="en-US" sz="2800" i="1">
                            <a:solidFill>
                              <a:prstClr val="black"/>
                            </a:solidFill>
                            <a:latin typeface="Cambria Math" panose="02040503050406030204" pitchFamily="18" charset="0"/>
                          </a:rPr>
                          <m:t>𝑐</m:t>
                        </m:r>
                      </m:sup>
                    </m:sSubSup>
                  </m:oMath>
                </a14:m>
                <a:r>
                  <a:rPr lang="en-US" sz="2800" dirty="0" smtClean="0">
                    <a:solidFill>
                      <a:prstClr val="black"/>
                    </a:solidFill>
                  </a:rPr>
                  <a:t>}.</a:t>
                </a:r>
              </a:p>
              <a:p>
                <a:pPr lvl="2">
                  <a:buFont typeface="Wingdings" panose="05000000000000000000" pitchFamily="2" charset="2"/>
                  <a:buChar char="Ø"/>
                </a:pPr>
                <a:r>
                  <a:rPr lang="en-US" sz="2200" dirty="0" smtClean="0">
                    <a:solidFill>
                      <a:schemeClr val="tx1"/>
                    </a:solidFill>
                  </a:rPr>
                  <a:t>For type-1 CQ, </a:t>
                </a:r>
                <a14:m>
                  <m:oMath xmlns:m="http://schemas.openxmlformats.org/officeDocument/2006/math">
                    <m:sSubSup>
                      <m:sSubSupPr>
                        <m:ctrlPr>
                          <a:rPr lang="en-US" sz="2200" i="1">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𝑟</m:t>
                        </m:r>
                      </m:e>
                      <m:sub>
                        <m:r>
                          <a:rPr lang="en-US" sz="2200" i="1">
                            <a:solidFill>
                              <a:schemeClr val="tx1"/>
                            </a:solidFill>
                            <a:latin typeface="Cambria Math" panose="02040503050406030204" pitchFamily="18" charset="0"/>
                          </a:rPr>
                          <m:t>𝑞</m:t>
                        </m:r>
                      </m:sub>
                      <m:sup>
                        <m:r>
                          <a:rPr lang="en-US" sz="2200" i="1">
                            <a:solidFill>
                              <a:schemeClr val="tx1"/>
                            </a:solidFill>
                            <a:latin typeface="Cambria Math" panose="02040503050406030204" pitchFamily="18" charset="0"/>
                          </a:rPr>
                          <m:t>𝑐</m:t>
                        </m:r>
                      </m:sup>
                    </m:sSubSup>
                  </m:oMath>
                </a14:m>
                <a:r>
                  <a:rPr lang="en-US" sz="2200" dirty="0" smtClean="0">
                    <a:solidFill>
                      <a:schemeClr val="tx1"/>
                    </a:solidFill>
                  </a:rPr>
                  <a:t> can be computed according to max-min fair sharing policy. </a:t>
                </a:r>
              </a:p>
              <a:p>
                <a:pPr lvl="2">
                  <a:buFont typeface="Wingdings" panose="05000000000000000000" pitchFamily="2" charset="2"/>
                  <a:buChar char="Ø"/>
                </a:pPr>
                <a:r>
                  <a:rPr lang="en-US" sz="2200" dirty="0"/>
                  <a:t>For </a:t>
                </a:r>
                <a:r>
                  <a:rPr lang="en-US" sz="2200" dirty="0" smtClean="0"/>
                  <a:t>type-2 </a:t>
                </a:r>
                <a:r>
                  <a:rPr lang="en-US" sz="2200" dirty="0"/>
                  <a:t>CQ, </a:t>
                </a:r>
                <a14:m>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𝑟</m:t>
                        </m:r>
                      </m:e>
                      <m:sub>
                        <m:r>
                          <a:rPr lang="en-US" sz="2200" i="1">
                            <a:latin typeface="Cambria Math" panose="02040503050406030204" pitchFamily="18" charset="0"/>
                          </a:rPr>
                          <m:t>𝑞</m:t>
                        </m:r>
                      </m:sub>
                      <m:sup>
                        <m:r>
                          <a:rPr lang="en-US" sz="2200" i="1">
                            <a:latin typeface="Cambria Math" panose="02040503050406030204" pitchFamily="18" charset="0"/>
                          </a:rPr>
                          <m:t>𝑐</m:t>
                        </m:r>
                      </m:sup>
                    </m:sSubSup>
                  </m:oMath>
                </a14:m>
                <a:r>
                  <a:rPr lang="en-US" sz="2200" dirty="0"/>
                  <a:t> </a:t>
                </a:r>
                <a:r>
                  <a:rPr lang="en-US" sz="2200" dirty="0" smtClean="0"/>
                  <a:t>is determined by the bottleneck flow(s) whose rate is shaped at some downstream CQs.</a:t>
                </a:r>
              </a:p>
              <a:p>
                <a:pPr marL="914400" lvl="2" indent="0">
                  <a:buNone/>
                </a:pPr>
                <a:endParaRPr lang="en-US" dirty="0" smtClean="0"/>
              </a:p>
              <a:p>
                <a:pPr marL="800100" lvl="1" indent="-342900">
                  <a:buFont typeface="+mj-lt"/>
                  <a:buAutoNum type="arabicPeriod"/>
                </a:pPr>
                <a:r>
                  <a:rPr lang="en-US" sz="2800" dirty="0"/>
                  <a:t>PFC </a:t>
                </a:r>
                <a:r>
                  <a:rPr lang="en-US" sz="2800" dirty="0" smtClean="0"/>
                  <a:t>threshold is static.</a:t>
                </a:r>
                <a:endParaRPr lang="en-US" sz="2800" dirty="0"/>
              </a:p>
              <a:p>
                <a:pPr marL="800100" lvl="1" indent="-34290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16763" y="1572128"/>
                <a:ext cx="8758474" cy="4351338"/>
              </a:xfrm>
              <a:blipFill rotWithShape="0">
                <a:blip r:embed="rId2"/>
                <a:stretch>
                  <a:fillRect t="-2241" r="-557"/>
                </a:stretch>
              </a:blipFill>
            </p:spPr>
            <p:txBody>
              <a:bodyPr/>
              <a:lstStyle/>
              <a:p>
                <a:r>
                  <a:rPr lang="en-US">
                    <a:noFill/>
                  </a:rPr>
                  <a:t> </a:t>
                </a:r>
              </a:p>
            </p:txBody>
          </p:sp>
        </mc:Fallback>
      </mc:AlternateContent>
      <p:sp>
        <p:nvSpPr>
          <p:cNvPr id="12" name="Rectangle 11"/>
          <p:cNvSpPr/>
          <p:nvPr/>
        </p:nvSpPr>
        <p:spPr>
          <a:xfrm>
            <a:off x="575732" y="274849"/>
            <a:ext cx="10622845" cy="707886"/>
          </a:xfrm>
          <a:prstGeom prst="rect">
            <a:avLst/>
          </a:prstGeom>
        </p:spPr>
        <p:txBody>
          <a:bodyPr wrap="square">
            <a:spAutoFit/>
          </a:bodyPr>
          <a:lstStyle/>
          <a:p>
            <a:pPr algn="ctr"/>
            <a:r>
              <a:rPr lang="en-US" sz="4000" dirty="0"/>
              <a:t>F</a:t>
            </a:r>
            <a:r>
              <a:rPr lang="en-US" sz="4000" dirty="0" smtClean="0"/>
              <a:t>luid model - </a:t>
            </a:r>
            <a:r>
              <a:rPr lang="en-US" sz="4000" dirty="0"/>
              <a:t>Assumption</a:t>
            </a:r>
            <a:endParaRPr lang="en-US" sz="4000" dirty="0"/>
          </a:p>
        </p:txBody>
      </p:sp>
    </p:spTree>
    <p:extLst>
      <p:ext uri="{BB962C8B-B14F-4D97-AF65-F5344CB8AC3E}">
        <p14:creationId xmlns:p14="http://schemas.microsoft.com/office/powerpoint/2010/main" val="423147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13</a:t>
            </a:fld>
            <a:endParaRPr lang="en-US" dirty="0"/>
          </a:p>
        </p:txBody>
      </p:sp>
      <p:sp>
        <p:nvSpPr>
          <p:cNvPr id="159" name="TextBox 158"/>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
        <p:nvSpPr>
          <p:cNvPr id="19" name="TextBox 18"/>
          <p:cNvSpPr txBox="1"/>
          <p:nvPr/>
        </p:nvSpPr>
        <p:spPr>
          <a:xfrm>
            <a:off x="1259356" y="912212"/>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solidFill>
                  <a:schemeClr val="bg1">
                    <a:lumMod val="65000"/>
                  </a:schemeClr>
                </a:solidFill>
              </a:rPr>
              <a:t>Congestion Queue (CQ)</a:t>
            </a:r>
          </a:p>
          <a:p>
            <a:pPr marL="1371600" lvl="2" indent="-457200">
              <a:buFont typeface="Wingdings" panose="05000000000000000000" pitchFamily="2" charset="2"/>
              <a:buChar char="Ø"/>
            </a:pPr>
            <a:r>
              <a:rPr lang="en-US" sz="2400" dirty="0" smtClean="0">
                <a:solidFill>
                  <a:schemeClr val="bg1">
                    <a:lumMod val="65000"/>
                  </a:schemeClr>
                </a:solidFill>
              </a:rPr>
              <a:t>Definition</a:t>
            </a:r>
          </a:p>
          <a:p>
            <a:pPr marL="1371600" lvl="2" indent="-457200">
              <a:buFont typeface="Wingdings" panose="05000000000000000000" pitchFamily="2" charset="2"/>
              <a:buChar char="Ø"/>
            </a:pPr>
            <a:r>
              <a:rPr lang="en-US" sz="2400" dirty="0" smtClean="0">
                <a:solidFill>
                  <a:schemeClr val="bg1">
                    <a:lumMod val="65000"/>
                  </a:schemeClr>
                </a:solidFill>
              </a:rPr>
              <a:t>Cascade Effect</a:t>
            </a:r>
          </a:p>
          <a:p>
            <a:pPr marL="1371600" lvl="2" indent="-457200">
              <a:buFont typeface="Wingdings" panose="05000000000000000000" pitchFamily="2" charset="2"/>
              <a:buChar char="Ø"/>
            </a:pPr>
            <a:r>
              <a:rPr lang="en-US" sz="2400" dirty="0" smtClean="0">
                <a:solidFill>
                  <a:schemeClr val="bg1">
                    <a:lumMod val="65000"/>
                  </a:schemeClr>
                </a:solidFill>
              </a:rPr>
              <a:t>Classification:</a:t>
            </a:r>
          </a:p>
          <a:p>
            <a:pPr marL="1828800" lvl="3" indent="-457200">
              <a:buFont typeface="+mj-lt"/>
              <a:buAutoNum type="arabicPeriod"/>
            </a:pPr>
            <a:r>
              <a:rPr lang="en-US" sz="2000" dirty="0">
                <a:solidFill>
                  <a:schemeClr val="bg1">
                    <a:lumMod val="65000"/>
                  </a:schemeClr>
                </a:solidFill>
              </a:rPr>
              <a:t>C</a:t>
            </a:r>
            <a:r>
              <a:rPr lang="en-US" sz="2000" dirty="0" smtClean="0">
                <a:solidFill>
                  <a:schemeClr val="bg1">
                    <a:lumMod val="65000"/>
                  </a:schemeClr>
                </a:solidFill>
              </a:rPr>
              <a:t>apacity </a:t>
            </a:r>
            <a:r>
              <a:rPr lang="en-US" sz="2000" dirty="0">
                <a:solidFill>
                  <a:schemeClr val="bg1">
                    <a:lumMod val="65000"/>
                  </a:schemeClr>
                </a:solidFill>
              </a:rPr>
              <a:t>B</a:t>
            </a:r>
            <a:r>
              <a:rPr lang="en-US" sz="2000" dirty="0" smtClean="0">
                <a:solidFill>
                  <a:schemeClr val="bg1">
                    <a:lumMod val="65000"/>
                  </a:schemeClr>
                </a:solidFill>
              </a:rPr>
              <a:t>ounded </a:t>
            </a:r>
          </a:p>
          <a:p>
            <a:pPr marL="1828800" lvl="3" indent="-457200">
              <a:buFont typeface="+mj-lt"/>
              <a:buAutoNum type="arabicPeriod"/>
            </a:pPr>
            <a:r>
              <a:rPr lang="en-US" sz="2000" dirty="0" smtClean="0">
                <a:solidFill>
                  <a:schemeClr val="bg1">
                    <a:lumMod val="65000"/>
                  </a:schemeClr>
                </a:solidFill>
              </a:rPr>
              <a:t>Head-Of-Line </a:t>
            </a:r>
            <a:r>
              <a:rPr lang="en-US" sz="2000" dirty="0">
                <a:solidFill>
                  <a:schemeClr val="bg1">
                    <a:lumMod val="65000"/>
                  </a:schemeClr>
                </a:solidFill>
              </a:rPr>
              <a:t>(HOL) </a:t>
            </a:r>
            <a:r>
              <a:rPr lang="en-US" sz="2000" dirty="0" smtClean="0">
                <a:solidFill>
                  <a:schemeClr val="bg1">
                    <a:lumMod val="65000"/>
                  </a:schemeClr>
                </a:solidFill>
              </a:rPr>
              <a:t>blocking bounded </a:t>
            </a:r>
            <a:endParaRPr lang="en-US" sz="2000" dirty="0" smtClean="0">
              <a:solidFill>
                <a:schemeClr val="bg1">
                  <a:lumMod val="65000"/>
                </a:schemeClr>
              </a:solidFill>
            </a:endParaRPr>
          </a:p>
          <a:p>
            <a:pPr marL="914400" lvl="1" indent="-457200">
              <a:buFont typeface="Wingdings" panose="05000000000000000000" pitchFamily="2" charset="2"/>
              <a:buChar char="q"/>
            </a:pPr>
            <a:r>
              <a:rPr lang="en-US" sz="2800" dirty="0" smtClean="0">
                <a:solidFill>
                  <a:schemeClr val="bg1">
                    <a:lumMod val="65000"/>
                  </a:schemeClr>
                </a:solidFill>
              </a:rPr>
              <a:t>Preliminary </a:t>
            </a:r>
            <a:r>
              <a:rPr lang="en-US" sz="2800" dirty="0">
                <a:solidFill>
                  <a:schemeClr val="bg1">
                    <a:lumMod val="65000"/>
                  </a:schemeClr>
                </a:solidFill>
              </a:rPr>
              <a:t>Model Based on CQ and Fluid Model</a:t>
            </a:r>
          </a:p>
          <a:p>
            <a:pPr marL="1371600" lvl="2" indent="-457200">
              <a:buFont typeface="Wingdings" panose="05000000000000000000" pitchFamily="2" charset="2"/>
              <a:buChar char="Ø"/>
            </a:pPr>
            <a:r>
              <a:rPr lang="en-US" altLang="zh-CN" sz="2400" dirty="0">
                <a:solidFill>
                  <a:schemeClr val="bg1">
                    <a:lumMod val="65000"/>
                  </a:schemeClr>
                </a:solidFill>
              </a:rPr>
              <a:t>Notation</a:t>
            </a:r>
          </a:p>
          <a:p>
            <a:pPr marL="1371600" lvl="2" indent="-457200">
              <a:buFont typeface="Wingdings" panose="05000000000000000000" pitchFamily="2" charset="2"/>
              <a:buChar char="Ø"/>
            </a:pPr>
            <a:r>
              <a:rPr lang="en-US" altLang="zh-CN" sz="2400" dirty="0" smtClean="0">
                <a:solidFill>
                  <a:schemeClr val="bg1">
                    <a:lumMod val="65000"/>
                  </a:schemeClr>
                </a:solidFill>
              </a:rPr>
              <a:t>Assumption</a:t>
            </a:r>
          </a:p>
          <a:p>
            <a:pPr marL="1828800" lvl="3" indent="-457200">
              <a:buFont typeface="+mj-lt"/>
              <a:buAutoNum type="arabicPeriod"/>
            </a:pPr>
            <a:r>
              <a:rPr lang="en-US" sz="2000" dirty="0" smtClean="0">
                <a:solidFill>
                  <a:schemeClr val="bg1">
                    <a:lumMod val="65000"/>
                  </a:schemeClr>
                </a:solidFill>
              </a:rPr>
              <a:t>Static Shaping Rate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Static </a:t>
            </a:r>
            <a:r>
              <a:rPr lang="en-US" sz="2000" dirty="0">
                <a:solidFill>
                  <a:schemeClr val="bg1">
                    <a:lumMod val="65000"/>
                  </a:schemeClr>
                </a:solidFill>
              </a:rPr>
              <a:t>PFC Threshold</a:t>
            </a:r>
          </a:p>
          <a:p>
            <a:pPr marL="914400" lvl="1" indent="-457200">
              <a:buFont typeface="Wingdings" panose="05000000000000000000" pitchFamily="2" charset="2"/>
              <a:buChar char="q"/>
            </a:pPr>
            <a:r>
              <a:rPr lang="en-US" altLang="zh-CN" sz="2800" dirty="0"/>
              <a:t>Sufficient </a:t>
            </a:r>
            <a:r>
              <a:rPr lang="en-US" altLang="zh-CN" sz="2800" dirty="0" smtClean="0"/>
              <a:t>Condition for </a:t>
            </a:r>
            <a:r>
              <a:rPr lang="en-US" altLang="zh-CN" sz="2800" dirty="0"/>
              <a:t>D</a:t>
            </a:r>
            <a:r>
              <a:rPr lang="en-US" altLang="zh-CN" sz="2800" dirty="0" smtClean="0"/>
              <a:t>eadlock Creation</a:t>
            </a:r>
            <a:endParaRPr lang="en-US" altLang="zh-CN" sz="2800" dirty="0"/>
          </a:p>
          <a:p>
            <a:pPr marL="1371600" lvl="2" indent="-457200">
              <a:buFont typeface="Wingdings" panose="05000000000000000000" pitchFamily="2" charset="2"/>
              <a:buChar char="Ø"/>
            </a:pPr>
            <a:r>
              <a:rPr lang="en-US" sz="2400" dirty="0"/>
              <a:t>Dependency Graph of </a:t>
            </a:r>
            <a:r>
              <a:rPr lang="en-US" sz="2400" dirty="0" smtClean="0"/>
              <a:t>CQ</a:t>
            </a:r>
            <a:endParaRPr lang="en-US" sz="2400" dirty="0"/>
          </a:p>
          <a:p>
            <a:pPr marL="1828800" lvl="3" indent="-457200">
              <a:buFont typeface="+mj-lt"/>
              <a:buAutoNum type="arabicPeriod"/>
            </a:pPr>
            <a:r>
              <a:rPr lang="en-US" sz="2000" dirty="0" smtClean="0"/>
              <a:t>Iterative Computation of CQ</a:t>
            </a:r>
            <a:endParaRPr lang="en-US" sz="2000" dirty="0"/>
          </a:p>
          <a:p>
            <a:pPr marL="1828800" lvl="3" indent="-457200">
              <a:buFont typeface="+mj-lt"/>
              <a:buAutoNum type="arabicPeriod"/>
            </a:pPr>
            <a:r>
              <a:rPr lang="en-US" sz="2000" dirty="0" smtClean="0"/>
              <a:t>Construction of Dependent Edges between CQs</a:t>
            </a:r>
            <a:endParaRPr lang="en-US" sz="2000" dirty="0"/>
          </a:p>
        </p:txBody>
      </p:sp>
    </p:spTree>
    <p:extLst>
      <p:ext uri="{BB962C8B-B14F-4D97-AF65-F5344CB8AC3E}">
        <p14:creationId xmlns:p14="http://schemas.microsoft.com/office/powerpoint/2010/main" val="1456564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a:t>
            </a:r>
            <a:r>
              <a:rPr lang="en-US" sz="2400" dirty="0" smtClean="0"/>
              <a:t>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a:t>
            </a:r>
            <a:r>
              <a:rPr lang="en-US" sz="2400" dirty="0" smtClean="0"/>
              <a:t>iterative </a:t>
            </a:r>
            <a:r>
              <a:rPr lang="en-US" sz="2400" dirty="0" smtClean="0"/>
              <a:t>computation </a:t>
            </a:r>
            <a:r>
              <a:rPr lang="en-US" sz="2400" dirty="0" smtClean="0"/>
              <a:t>as below:</a:t>
            </a:r>
          </a:p>
        </p:txBody>
      </p:sp>
      <p:sp>
        <p:nvSpPr>
          <p:cNvPr id="9" name="Rectangle 8"/>
          <p:cNvSpPr/>
          <p:nvPr/>
        </p:nvSpPr>
        <p:spPr>
          <a:xfrm>
            <a:off x="4957611" y="1883070"/>
            <a:ext cx="6214367" cy="584775"/>
          </a:xfrm>
          <a:prstGeom prst="rect">
            <a:avLst/>
          </a:prstGeom>
          <a:ln w="19050">
            <a:solidFill>
              <a:srgbClr val="FF000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0" name="Rectangle 9"/>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a:t>
            </a:r>
            <a:r>
              <a:rPr lang="en-US" sz="1600" dirty="0" smtClean="0"/>
              <a:t>q.</a:t>
            </a:r>
            <a:endParaRPr lang="en-US" sz="1600" dirty="0" smtClean="0"/>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a:t>
            </a:r>
            <a:r>
              <a:rPr lang="en-US" sz="1600" dirty="0" smtClean="0"/>
              <a:t>for </a:t>
            </a:r>
            <a:r>
              <a:rPr lang="en-US" sz="1600" dirty="0" smtClean="0"/>
              <a:t>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19" name="Straight Arrow Connector 18"/>
          <p:cNvCxnSpPr>
            <a:stCxn id="9" idx="2"/>
            <a:endCxn id="10"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1" idx="0"/>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67" name="Rectangle 66"/>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68" name="Rectangle 67"/>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69" name="Rectangle 68"/>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0" name="Rectangle 69"/>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1" name="Rectangle 70"/>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2" name="Rectangle 71"/>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2" name="Rectangle 1"/>
          <p:cNvSpPr/>
          <p:nvPr/>
        </p:nvSpPr>
        <p:spPr>
          <a:xfrm>
            <a:off x="630129" y="5590428"/>
            <a:ext cx="1354858"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dirty="0" smtClean="0"/>
              <a:t>}; </a:t>
            </a:r>
            <a:endParaRPr lang="en-US" sz="2000" dirty="0"/>
          </a:p>
        </p:txBody>
      </p:sp>
      <p:sp>
        <p:nvSpPr>
          <p:cNvPr id="74" name="Rectangle 73"/>
          <p:cNvSpPr/>
          <p:nvPr/>
        </p:nvSpPr>
        <p:spPr>
          <a:xfrm>
            <a:off x="996122" y="372532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5" name="Rectangle 74"/>
          <p:cNvSpPr/>
          <p:nvPr/>
        </p:nvSpPr>
        <p:spPr>
          <a:xfrm>
            <a:off x="1425536" y="3719811"/>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6" name="Rectangle 75"/>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80" name="Rectangle 79"/>
          <p:cNvSpPr/>
          <p:nvPr/>
        </p:nvSpPr>
        <p:spPr>
          <a:xfrm>
            <a:off x="575732" y="274849"/>
            <a:ext cx="10622845" cy="707886"/>
          </a:xfrm>
          <a:prstGeom prst="rect">
            <a:avLst/>
          </a:prstGeom>
        </p:spPr>
        <p:txBody>
          <a:bodyPr wrap="square">
            <a:spAutoFit/>
          </a:bodyPr>
          <a:lstStyle/>
          <a:p>
            <a:pPr algn="ctr"/>
            <a:r>
              <a:rPr lang="en-US" sz="4000" dirty="0" smtClean="0"/>
              <a:t>Iterative Computation </a:t>
            </a:r>
            <a:r>
              <a:rPr lang="en-US" sz="4000" dirty="0" smtClean="0"/>
              <a:t>of </a:t>
            </a:r>
            <a:r>
              <a:rPr lang="en-US" sz="4000" dirty="0" smtClean="0"/>
              <a:t>Congestion Queue</a:t>
            </a:r>
            <a:endParaRPr lang="en-US" sz="4000" dirty="0"/>
          </a:p>
        </p:txBody>
      </p:sp>
    </p:spTree>
    <p:extLst>
      <p:ext uri="{BB962C8B-B14F-4D97-AF65-F5344CB8AC3E}">
        <p14:creationId xmlns:p14="http://schemas.microsoft.com/office/powerpoint/2010/main" val="704221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a:t>
            </a:r>
            <a:r>
              <a:rPr lang="en-US" sz="1600" dirty="0" smtClean="0"/>
              <a:t>for </a:t>
            </a:r>
            <a:r>
              <a:rPr lang="en-US" sz="1600" dirty="0" smtClean="0"/>
              <a:t>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1" name="Rectangle 70"/>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2" name="Rectangle 71"/>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3" name="Rectangle 72"/>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4" name="Rectangle 73"/>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5" name="Rectangle 74"/>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6" name="Rectangle 75"/>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78" name="Rectangle 77"/>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79" name="Rectangle 78"/>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81" name="Rectangle 80"/>
          <p:cNvSpPr/>
          <p:nvPr/>
        </p:nvSpPr>
        <p:spPr>
          <a:xfrm>
            <a:off x="630129" y="5590428"/>
            <a:ext cx="1354858"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dirty="0" smtClean="0"/>
              <a:t>}; </a:t>
            </a:r>
            <a:endParaRPr lang="en-US" sz="2000" dirty="0"/>
          </a:p>
        </p:txBody>
      </p:sp>
      <p:sp>
        <p:nvSpPr>
          <p:cNvPr id="82" name="Rectangle 81"/>
          <p:cNvSpPr/>
          <p:nvPr/>
        </p:nvSpPr>
        <p:spPr>
          <a:xfrm>
            <a:off x="4957612" y="2991792"/>
            <a:ext cx="6214366" cy="338554"/>
          </a:xfrm>
          <a:prstGeom prst="rect">
            <a:avLst/>
          </a:prstGeom>
          <a:ln w="19050">
            <a:solidFill>
              <a:srgbClr val="FF000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a:t>
            </a:r>
            <a:r>
              <a:rPr lang="en-US" sz="1600" dirty="0" smtClean="0"/>
              <a:t>q.</a:t>
            </a:r>
            <a:endParaRPr lang="en-US" sz="1600" dirty="0" smtClean="0"/>
          </a:p>
        </p:txBody>
      </p:sp>
      <p:cxnSp>
        <p:nvCxnSpPr>
          <p:cNvPr id="83" name="Straight Arrow Connector 82"/>
          <p:cNvCxnSpPr>
            <a:endCxn id="82"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82"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89" name="Rectangle 88"/>
          <p:cNvSpPr/>
          <p:nvPr/>
        </p:nvSpPr>
        <p:spPr>
          <a:xfrm>
            <a:off x="575732" y="274849"/>
            <a:ext cx="10622845" cy="707886"/>
          </a:xfrm>
          <a:prstGeom prst="rect">
            <a:avLst/>
          </a:prstGeom>
        </p:spPr>
        <p:txBody>
          <a:bodyPr wrap="square">
            <a:spAutoFit/>
          </a:bodyPr>
          <a:lstStyle/>
          <a:p>
            <a:pPr algn="ctr"/>
            <a:r>
              <a:rPr lang="en-US" sz="4000" dirty="0" smtClean="0"/>
              <a:t>Iterative Computation </a:t>
            </a:r>
            <a:r>
              <a:rPr lang="en-US" sz="4000" dirty="0" smtClean="0"/>
              <a:t>of </a:t>
            </a:r>
            <a:r>
              <a:rPr lang="en-US" sz="4000" dirty="0" smtClean="0"/>
              <a:t>Congestion Queue</a:t>
            </a:r>
            <a:endParaRPr lang="en-US" sz="4000" dirty="0"/>
          </a:p>
        </p:txBody>
      </p:sp>
      <p:sp>
        <p:nvSpPr>
          <p:cNvPr id="90" name="Rectangle 89"/>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a:t>
            </a:r>
            <a:r>
              <a:rPr lang="en-US" sz="2400" dirty="0" smtClean="0"/>
              <a:t>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a:t>
            </a:r>
            <a:r>
              <a:rPr lang="en-US" sz="2400" dirty="0" smtClean="0"/>
              <a:t>iterative </a:t>
            </a:r>
            <a:r>
              <a:rPr lang="en-US" sz="2400" dirty="0" smtClean="0"/>
              <a:t>computation </a:t>
            </a:r>
            <a:r>
              <a:rPr lang="en-US" sz="2400" dirty="0" smtClean="0"/>
              <a:t>as below:</a:t>
            </a:r>
          </a:p>
        </p:txBody>
      </p:sp>
    </p:spTree>
    <p:extLst>
      <p:ext uri="{BB962C8B-B14F-4D97-AF65-F5344CB8AC3E}">
        <p14:creationId xmlns:p14="http://schemas.microsoft.com/office/powerpoint/2010/main" val="396174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FF0000"/>
            </a:solidFill>
          </a:ln>
        </p:spPr>
        <p:txBody>
          <a:bodyPr wrap="square">
            <a:spAutoFit/>
          </a:bodyPr>
          <a:lstStyle/>
          <a:p>
            <a:r>
              <a:rPr lang="en-US" sz="1600" b="1" dirty="0" smtClean="0"/>
              <a:t>Step-2</a:t>
            </a:r>
            <a:r>
              <a:rPr lang="en-US" sz="1600" dirty="0" smtClean="0"/>
              <a:t>: compute static shaping rates </a:t>
            </a:r>
            <a:r>
              <a:rPr lang="en-US" sz="1600" dirty="0" smtClean="0"/>
              <a:t>for </a:t>
            </a:r>
            <a:r>
              <a:rPr lang="en-US" sz="1600" dirty="0" smtClean="0"/>
              <a:t>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061013" y="4759032"/>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a:t>
            </a:r>
            <a:r>
              <a:rPr lang="en-US" sz="1600" dirty="0" smtClean="0"/>
              <a:t>q.</a:t>
            </a:r>
            <a:endParaRPr lang="en-US" sz="1600" dirty="0" smtClean="0"/>
          </a:p>
        </p:txBody>
      </p:sp>
      <p:cxnSp>
        <p:nvCxnSpPr>
          <p:cNvPr id="70" name="Straight Arrow Connector 69"/>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9"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2"/>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5" name="Rectangle 74"/>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6" name="Rectangle 75"/>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7" name="Rectangle 76"/>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9" name="Rectangle 78"/>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0" name="Rectangle 79"/>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1" name="Rectangle 80"/>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82" name="Rectangle 81"/>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83" name="Rectangle 82"/>
          <p:cNvSpPr/>
          <p:nvPr/>
        </p:nvSpPr>
        <p:spPr>
          <a:xfrm>
            <a:off x="630129" y="5590428"/>
            <a:ext cx="1899879"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b="1" dirty="0" smtClean="0"/>
              <a:t>, C-</a:t>
            </a:r>
            <a:r>
              <a:rPr lang="en-US" sz="2000" b="1" dirty="0" err="1" smtClean="0"/>
              <a:t>tx</a:t>
            </a:r>
            <a:r>
              <a:rPr lang="en-US" sz="2000" dirty="0" smtClean="0"/>
              <a:t>}; </a:t>
            </a:r>
            <a:endParaRPr lang="en-US" sz="2000" dirty="0"/>
          </a:p>
        </p:txBody>
      </p:sp>
      <p:sp>
        <p:nvSpPr>
          <p:cNvPr id="84" name="Rectangle 83"/>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86" name="Rectangle 85"/>
          <p:cNvSpPr/>
          <p:nvPr/>
        </p:nvSpPr>
        <p:spPr>
          <a:xfrm>
            <a:off x="575732" y="274849"/>
            <a:ext cx="10622845" cy="707886"/>
          </a:xfrm>
          <a:prstGeom prst="rect">
            <a:avLst/>
          </a:prstGeom>
        </p:spPr>
        <p:txBody>
          <a:bodyPr wrap="square">
            <a:spAutoFit/>
          </a:bodyPr>
          <a:lstStyle/>
          <a:p>
            <a:pPr algn="ctr"/>
            <a:r>
              <a:rPr lang="en-US" sz="4000" dirty="0" smtClean="0"/>
              <a:t>Iterative Computation </a:t>
            </a:r>
            <a:r>
              <a:rPr lang="en-US" sz="4000" dirty="0" smtClean="0"/>
              <a:t>of </a:t>
            </a:r>
            <a:r>
              <a:rPr lang="en-US" sz="4000" dirty="0" smtClean="0"/>
              <a:t>Congestion Queue</a:t>
            </a:r>
            <a:endParaRPr lang="en-US" sz="4000" dirty="0"/>
          </a:p>
        </p:txBody>
      </p:sp>
      <p:sp>
        <p:nvSpPr>
          <p:cNvPr id="87" name="Rectangle 86"/>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89" name="Rectangle 88"/>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a:t>
            </a:r>
            <a:r>
              <a:rPr lang="en-US" sz="2400" dirty="0" smtClean="0"/>
              <a:t>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a:t>
            </a:r>
            <a:r>
              <a:rPr lang="en-US" sz="2400" dirty="0" smtClean="0"/>
              <a:t>iterative </a:t>
            </a:r>
            <a:r>
              <a:rPr lang="en-US" sz="2400" dirty="0" smtClean="0"/>
              <a:t>computation </a:t>
            </a:r>
            <a:r>
              <a:rPr lang="en-US" sz="2400" dirty="0" smtClean="0"/>
              <a:t>as below:</a:t>
            </a:r>
          </a:p>
        </p:txBody>
      </p:sp>
    </p:spTree>
    <p:extLst>
      <p:ext uri="{BB962C8B-B14F-4D97-AF65-F5344CB8AC3E}">
        <p14:creationId xmlns:p14="http://schemas.microsoft.com/office/powerpoint/2010/main" val="592031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a:t>
            </a:r>
            <a:r>
              <a:rPr lang="en-US" sz="1600" dirty="0" smtClean="0"/>
              <a:t>for </a:t>
            </a:r>
            <a:r>
              <a:rPr lang="en-US" sz="1600" dirty="0" smtClean="0"/>
              <a:t>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0070C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solidFill>
                  <a:srgbClr val="FF0000"/>
                </a:solidFill>
              </a:rPr>
              <a:t>Yes</a:t>
            </a:r>
            <a:endParaRPr lang="en-US" dirty="0">
              <a:solidFill>
                <a:srgbClr val="FF0000"/>
              </a:solidFill>
            </a:endParaRPr>
          </a:p>
        </p:txBody>
      </p:sp>
      <p:sp>
        <p:nvSpPr>
          <p:cNvPr id="18" name="Rectangle 17"/>
          <p:cNvSpPr/>
          <p:nvPr/>
        </p:nvSpPr>
        <p:spPr>
          <a:xfrm>
            <a:off x="8159721" y="5825152"/>
            <a:ext cx="455574" cy="369332"/>
          </a:xfrm>
          <a:prstGeom prst="rect">
            <a:avLst/>
          </a:prstGeom>
        </p:spPr>
        <p:txBody>
          <a:bodyPr wrap="none">
            <a:spAutoFit/>
          </a:bodyPr>
          <a:lstStyle/>
          <a:p>
            <a:r>
              <a:rPr lang="en-US" dirty="0" smtClean="0"/>
              <a:t>No</a:t>
            </a:r>
            <a:endParaRPr lang="en-US" dirty="0"/>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061013" y="4759032"/>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a:t>
            </a:r>
            <a:r>
              <a:rPr lang="en-US" sz="1600" dirty="0" smtClean="0"/>
              <a:t>q.</a:t>
            </a:r>
            <a:endParaRPr lang="en-US" sz="1600" dirty="0" smtClean="0"/>
          </a:p>
        </p:txBody>
      </p:sp>
      <p:cxnSp>
        <p:nvCxnSpPr>
          <p:cNvPr id="70" name="Straight Arrow Connector 69"/>
          <p:cNvCxnSpPr/>
          <p:nvPr/>
        </p:nvCxnSpPr>
        <p:spPr>
          <a:xfrm flipV="1">
            <a:off x="11932468" y="3161069"/>
            <a:ext cx="0" cy="2194075"/>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9" idx="3"/>
          </p:cNvCxnSpPr>
          <p:nvPr/>
        </p:nvCxnSpPr>
        <p:spPr>
          <a:xfrm flipH="1">
            <a:off x="11171978" y="3161069"/>
            <a:ext cx="7604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2"/>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24887" y="4198553"/>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5" name="Rectangle 74"/>
          <p:cNvSpPr/>
          <p:nvPr/>
        </p:nvSpPr>
        <p:spPr>
          <a:xfrm>
            <a:off x="3319903" y="3542349"/>
            <a:ext cx="360996" cy="400110"/>
          </a:xfrm>
          <a:prstGeom prst="rect">
            <a:avLst/>
          </a:prstGeom>
        </p:spPr>
        <p:txBody>
          <a:bodyPr wrap="none">
            <a:spAutoFit/>
          </a:bodyPr>
          <a:lstStyle/>
          <a:p>
            <a:r>
              <a:rPr lang="en-US" sz="2000" dirty="0" smtClean="0">
                <a:solidFill>
                  <a:schemeClr val="accent2">
                    <a:lumMod val="75000"/>
                  </a:schemeClr>
                </a:solidFill>
              </a:rPr>
              <a:t>r</a:t>
            </a:r>
            <a:r>
              <a:rPr lang="en-US" sz="2000" baseline="-25000" dirty="0" smtClean="0">
                <a:solidFill>
                  <a:schemeClr val="accent2">
                    <a:lumMod val="75000"/>
                  </a:schemeClr>
                </a:solidFill>
              </a:rPr>
              <a:t>1</a:t>
            </a:r>
            <a:endParaRPr lang="en-US" sz="2000" baseline="-25000" dirty="0">
              <a:solidFill>
                <a:schemeClr val="accent2">
                  <a:lumMod val="75000"/>
                </a:schemeClr>
              </a:solidFill>
            </a:endParaRPr>
          </a:p>
        </p:txBody>
      </p:sp>
      <p:sp>
        <p:nvSpPr>
          <p:cNvPr id="76" name="Rectangle 75"/>
          <p:cNvSpPr/>
          <p:nvPr/>
        </p:nvSpPr>
        <p:spPr>
          <a:xfrm>
            <a:off x="2932667" y="2662795"/>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7" name="Rectangle 76"/>
          <p:cNvSpPr/>
          <p:nvPr/>
        </p:nvSpPr>
        <p:spPr>
          <a:xfrm>
            <a:off x="3956279" y="3595929"/>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79" name="Rectangle 78"/>
          <p:cNvSpPr/>
          <p:nvPr/>
        </p:nvSpPr>
        <p:spPr>
          <a:xfrm>
            <a:off x="4159935"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0" name="Rectangle 79"/>
          <p:cNvSpPr/>
          <p:nvPr/>
        </p:nvSpPr>
        <p:spPr>
          <a:xfrm>
            <a:off x="2438399" y="4328432"/>
            <a:ext cx="360996" cy="400110"/>
          </a:xfrm>
          <a:prstGeom prst="rect">
            <a:avLst/>
          </a:prstGeom>
        </p:spPr>
        <p:txBody>
          <a:bodyPr wrap="none">
            <a:spAutoFit/>
          </a:bodyPr>
          <a:lstStyle/>
          <a:p>
            <a:r>
              <a:rPr lang="en-US" sz="2000" dirty="0" smtClean="0">
                <a:solidFill>
                  <a:srgbClr val="7030A0"/>
                </a:solidFill>
              </a:rPr>
              <a:t>r</a:t>
            </a:r>
            <a:r>
              <a:rPr lang="en-US" sz="2000" baseline="-25000" dirty="0" smtClean="0">
                <a:solidFill>
                  <a:srgbClr val="7030A0"/>
                </a:solidFill>
              </a:rPr>
              <a:t>3</a:t>
            </a:r>
            <a:endParaRPr lang="en-US" sz="2000" baseline="-25000" dirty="0">
              <a:solidFill>
                <a:srgbClr val="7030A0"/>
              </a:solidFill>
            </a:endParaRPr>
          </a:p>
        </p:txBody>
      </p:sp>
      <p:sp>
        <p:nvSpPr>
          <p:cNvPr id="81" name="Rectangle 80"/>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82" name="Rectangle 81"/>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83" name="Rectangle 82"/>
          <p:cNvSpPr/>
          <p:nvPr/>
        </p:nvSpPr>
        <p:spPr>
          <a:xfrm>
            <a:off x="630129" y="5590428"/>
            <a:ext cx="1899879"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b="1" dirty="0" smtClean="0"/>
              <a:t>, C-</a:t>
            </a:r>
            <a:r>
              <a:rPr lang="en-US" sz="2000" b="1" dirty="0" err="1" smtClean="0"/>
              <a:t>tx</a:t>
            </a:r>
            <a:r>
              <a:rPr lang="en-US" sz="2000" dirty="0" smtClean="0"/>
              <a:t>}; </a:t>
            </a:r>
            <a:endParaRPr lang="en-US" sz="2000" dirty="0"/>
          </a:p>
        </p:txBody>
      </p:sp>
      <p:sp>
        <p:nvSpPr>
          <p:cNvPr id="84" name="Rectangle 83"/>
          <p:cNvSpPr/>
          <p:nvPr/>
        </p:nvSpPr>
        <p:spPr>
          <a:xfrm>
            <a:off x="2160586" y="4882363"/>
            <a:ext cx="360996" cy="400110"/>
          </a:xfrm>
          <a:prstGeom prst="rect">
            <a:avLst/>
          </a:prstGeom>
        </p:spPr>
        <p:txBody>
          <a:bodyPr wrap="none">
            <a:spAutoFit/>
          </a:bodyPr>
          <a:lstStyle/>
          <a:p>
            <a:r>
              <a:rPr lang="en-US" sz="2000" dirty="0" smtClean="0">
                <a:solidFill>
                  <a:srgbClr val="00B050"/>
                </a:solidFill>
              </a:rPr>
              <a:t>r</a:t>
            </a:r>
            <a:r>
              <a:rPr lang="en-US" sz="2000" baseline="-25000" dirty="0" smtClean="0">
                <a:solidFill>
                  <a:srgbClr val="00B050"/>
                </a:solidFill>
              </a:rPr>
              <a:t>2</a:t>
            </a:r>
            <a:endParaRPr lang="en-US" sz="2000" baseline="-25000" dirty="0">
              <a:solidFill>
                <a:srgbClr val="00B050"/>
              </a:solidFill>
            </a:endParaRPr>
          </a:p>
        </p:txBody>
      </p:sp>
      <p:sp>
        <p:nvSpPr>
          <p:cNvPr id="66" name="Rectangle 65"/>
          <p:cNvSpPr/>
          <p:nvPr/>
        </p:nvSpPr>
        <p:spPr>
          <a:xfrm>
            <a:off x="575732" y="274849"/>
            <a:ext cx="10622845" cy="707886"/>
          </a:xfrm>
          <a:prstGeom prst="rect">
            <a:avLst/>
          </a:prstGeom>
        </p:spPr>
        <p:txBody>
          <a:bodyPr wrap="square">
            <a:spAutoFit/>
          </a:bodyPr>
          <a:lstStyle/>
          <a:p>
            <a:pPr algn="ctr"/>
            <a:r>
              <a:rPr lang="en-US" sz="4000" dirty="0" smtClean="0"/>
              <a:t>Iterative Computation </a:t>
            </a:r>
            <a:r>
              <a:rPr lang="en-US" sz="4000" dirty="0" smtClean="0"/>
              <a:t>of </a:t>
            </a:r>
            <a:r>
              <a:rPr lang="en-US" sz="4000" dirty="0" smtClean="0"/>
              <a:t>Congestion Queue</a:t>
            </a:r>
            <a:endParaRPr lang="en-US" sz="4000" dirty="0"/>
          </a:p>
        </p:txBody>
      </p:sp>
      <p:sp>
        <p:nvSpPr>
          <p:cNvPr id="67" name="Rectangle 66"/>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78" name="Rectangle 77"/>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a:t>
            </a:r>
            <a:r>
              <a:rPr lang="en-US" sz="2400" dirty="0" smtClean="0"/>
              <a:t>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a:t>
            </a:r>
            <a:r>
              <a:rPr lang="en-US" sz="2400" dirty="0" smtClean="0"/>
              <a:t>iterative </a:t>
            </a:r>
            <a:r>
              <a:rPr lang="en-US" sz="2400" dirty="0" smtClean="0"/>
              <a:t>computation </a:t>
            </a:r>
            <a:r>
              <a:rPr lang="en-US" sz="2400" dirty="0" smtClean="0"/>
              <a:t>as below:</a:t>
            </a:r>
          </a:p>
        </p:txBody>
      </p:sp>
    </p:spTree>
    <p:extLst>
      <p:ext uri="{BB962C8B-B14F-4D97-AF65-F5344CB8AC3E}">
        <p14:creationId xmlns:p14="http://schemas.microsoft.com/office/powerpoint/2010/main" val="34480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57611" y="1883070"/>
            <a:ext cx="6214367" cy="584775"/>
          </a:xfrm>
          <a:prstGeom prst="rect">
            <a:avLst/>
          </a:prstGeom>
          <a:ln w="19050">
            <a:solidFill>
              <a:srgbClr val="0070C0"/>
            </a:solidFill>
          </a:ln>
        </p:spPr>
        <p:txBody>
          <a:bodyPr wrap="square">
            <a:spAutoFit/>
          </a:bodyPr>
          <a:lstStyle/>
          <a:p>
            <a:r>
              <a:rPr lang="en-US" sz="1600" b="1" dirty="0" smtClean="0"/>
              <a:t>Initialization</a:t>
            </a:r>
            <a:r>
              <a:rPr lang="en-US" sz="1600" dirty="0" smtClean="0"/>
              <a:t>:</a:t>
            </a:r>
            <a:r>
              <a:rPr lang="en-US" sz="1600" b="1" dirty="0" smtClean="0"/>
              <a:t> </a:t>
            </a:r>
            <a:r>
              <a:rPr lang="en-US" sz="1600" dirty="0" smtClean="0"/>
              <a:t>(1) </a:t>
            </a:r>
            <a:r>
              <a:rPr lang="en-US" sz="1600" b="1" dirty="0" smtClean="0"/>
              <a:t>Q</a:t>
            </a:r>
            <a:r>
              <a:rPr lang="en-US" sz="1600" baseline="-25000" dirty="0" smtClean="0"/>
              <a:t>c </a:t>
            </a:r>
            <a:r>
              <a:rPr lang="en-US" sz="1600" dirty="0" smtClean="0"/>
              <a:t>=</a:t>
            </a:r>
            <a:r>
              <a:rPr lang="en-US" sz="1600" baseline="-25000" dirty="0" smtClean="0"/>
              <a:t> </a:t>
            </a:r>
            <a:r>
              <a:rPr lang="en-US" sz="1600" dirty="0" smtClean="0"/>
              <a:t>{</a:t>
            </a:r>
            <a:r>
              <a:rPr lang="en-US" sz="1600" b="1" dirty="0" smtClean="0"/>
              <a:t>q</a:t>
            </a:r>
            <a:r>
              <a:rPr lang="en-US" sz="1600" b="1" baseline="-25000" dirty="0" smtClean="0"/>
              <a:t>0</a:t>
            </a:r>
            <a:r>
              <a:rPr lang="en-US" sz="1600" dirty="0" smtClean="0"/>
              <a:t>}; </a:t>
            </a:r>
            <a:r>
              <a:rPr lang="en-US" sz="1600" dirty="0"/>
              <a:t> </a:t>
            </a:r>
            <a:r>
              <a:rPr lang="en-US" sz="1600" dirty="0" smtClean="0"/>
              <a:t>(2</a:t>
            </a:r>
            <a:r>
              <a:rPr lang="en-US" sz="1600" dirty="0"/>
              <a:t>) ∀𝑓∈</a:t>
            </a:r>
            <a:r>
              <a:rPr lang="en-US" sz="1600" b="1" dirty="0" smtClean="0"/>
              <a:t>𝐹</a:t>
            </a:r>
            <a:r>
              <a:rPr lang="en-US" sz="1600" dirty="0" smtClean="0"/>
              <a:t>, set f’s output rate </a:t>
            </a:r>
            <a:r>
              <a:rPr lang="en-US" sz="1600" dirty="0"/>
              <a:t>at all </a:t>
            </a:r>
            <a:r>
              <a:rPr lang="en-US" sz="1600" dirty="0" smtClean="0"/>
              <a:t>traversing egress </a:t>
            </a:r>
            <a:r>
              <a:rPr lang="en-US" sz="1600" dirty="0"/>
              <a:t>queues </a:t>
            </a:r>
            <a:r>
              <a:rPr lang="en-US" sz="1600" dirty="0" smtClean="0"/>
              <a:t>as its injection rate.</a:t>
            </a:r>
          </a:p>
        </p:txBody>
      </p:sp>
      <p:sp>
        <p:nvSpPr>
          <p:cNvPr id="11" name="Rectangle 10"/>
          <p:cNvSpPr/>
          <p:nvPr/>
        </p:nvSpPr>
        <p:spPr>
          <a:xfrm>
            <a:off x="4957611" y="3854111"/>
            <a:ext cx="6214367" cy="584775"/>
          </a:xfrm>
          <a:prstGeom prst="rect">
            <a:avLst/>
          </a:prstGeom>
          <a:ln w="19050">
            <a:solidFill>
              <a:srgbClr val="0070C0"/>
            </a:solidFill>
          </a:ln>
        </p:spPr>
        <p:txBody>
          <a:bodyPr wrap="square">
            <a:spAutoFit/>
          </a:bodyPr>
          <a:lstStyle/>
          <a:p>
            <a:r>
              <a:rPr lang="en-US" sz="1600" b="1" dirty="0" smtClean="0"/>
              <a:t>Step-2</a:t>
            </a:r>
            <a:r>
              <a:rPr lang="en-US" sz="1600" dirty="0" smtClean="0"/>
              <a:t>: compute static shaping rates </a:t>
            </a:r>
            <a:r>
              <a:rPr lang="en-US" sz="1600" dirty="0" smtClean="0"/>
              <a:t>for </a:t>
            </a:r>
            <a:r>
              <a:rPr lang="en-US" sz="1600" dirty="0" smtClean="0"/>
              <a:t>new congestion queues, and add them into </a:t>
            </a:r>
            <a:r>
              <a:rPr lang="en-US" sz="1600" b="1" dirty="0" smtClean="0"/>
              <a:t>Q</a:t>
            </a:r>
            <a:r>
              <a:rPr lang="en-US" sz="1600" baseline="-25000" dirty="0" smtClean="0"/>
              <a:t>c ;</a:t>
            </a:r>
            <a:r>
              <a:rPr lang="en-US" sz="1600" dirty="0" smtClean="0"/>
              <a:t> </a:t>
            </a:r>
            <a:endParaRPr lang="en-US" sz="1600" dirty="0"/>
          </a:p>
        </p:txBody>
      </p:sp>
      <p:sp>
        <p:nvSpPr>
          <p:cNvPr id="12" name="Flowchart: Decision 11"/>
          <p:cNvSpPr/>
          <p:nvPr/>
        </p:nvSpPr>
        <p:spPr>
          <a:xfrm>
            <a:off x="6100192" y="4870334"/>
            <a:ext cx="3929205" cy="969613"/>
          </a:xfrm>
          <a:prstGeom prst="flowChartDecision">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∃𝑞∈</a:t>
            </a:r>
            <a:r>
              <a:rPr lang="en-US" sz="1600" b="1" dirty="0" smtClean="0">
                <a:solidFill>
                  <a:schemeClr val="tx1"/>
                </a:solidFill>
              </a:rPr>
              <a:t>Q</a:t>
            </a:r>
            <a:r>
              <a:rPr lang="en-US" sz="1600" baseline="-25000" dirty="0" smtClean="0">
                <a:solidFill>
                  <a:schemeClr val="tx1"/>
                </a:solidFill>
              </a:rPr>
              <a:t>c</a:t>
            </a:r>
            <a:r>
              <a:rPr lang="en-US" sz="1600" dirty="0" smtClean="0">
                <a:solidFill>
                  <a:schemeClr val="tx1"/>
                </a:solidFill>
              </a:rPr>
              <a:t>, q has some flows to shape? </a:t>
            </a:r>
            <a:endParaRPr lang="en-US" sz="1600" dirty="0">
              <a:solidFill>
                <a:schemeClr val="tx1"/>
              </a:solidFill>
            </a:endParaRPr>
          </a:p>
        </p:txBody>
      </p:sp>
      <p:cxnSp>
        <p:nvCxnSpPr>
          <p:cNvPr id="13" name="Straight Arrow Connector 12"/>
          <p:cNvCxnSpPr>
            <a:stCxn id="12" idx="3"/>
          </p:cNvCxnSpPr>
          <p:nvPr/>
        </p:nvCxnSpPr>
        <p:spPr>
          <a:xfrm flipV="1">
            <a:off x="10029397" y="5344028"/>
            <a:ext cx="1903071" cy="1111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27293" y="6296256"/>
            <a:ext cx="2096798" cy="338554"/>
          </a:xfrm>
          <a:prstGeom prst="rect">
            <a:avLst/>
          </a:prstGeom>
          <a:ln w="19050">
            <a:solidFill>
              <a:srgbClr val="FF0000"/>
            </a:solidFill>
          </a:ln>
        </p:spPr>
        <p:txBody>
          <a:bodyPr wrap="square">
            <a:spAutoFit/>
          </a:bodyPr>
          <a:lstStyle/>
          <a:p>
            <a:pPr algn="ctr"/>
            <a:r>
              <a:rPr lang="en-US" sz="1600" dirty="0"/>
              <a:t>O</a:t>
            </a:r>
            <a:r>
              <a:rPr lang="en-US" sz="1600" dirty="0" smtClean="0"/>
              <a:t>utput </a:t>
            </a:r>
            <a:r>
              <a:rPr lang="en-US" sz="1600" b="1" dirty="0" smtClean="0"/>
              <a:t>Q</a:t>
            </a:r>
            <a:r>
              <a:rPr lang="en-US" sz="1600" baseline="-25000" dirty="0" smtClean="0"/>
              <a:t>c</a:t>
            </a:r>
            <a:r>
              <a:rPr lang="en-US" sz="1600" dirty="0" smtClean="0"/>
              <a:t>; </a:t>
            </a:r>
          </a:p>
        </p:txBody>
      </p:sp>
      <p:sp>
        <p:nvSpPr>
          <p:cNvPr id="17" name="Rectangle 16"/>
          <p:cNvSpPr/>
          <p:nvPr/>
        </p:nvSpPr>
        <p:spPr>
          <a:xfrm>
            <a:off x="10326241" y="4941193"/>
            <a:ext cx="485518" cy="369332"/>
          </a:xfrm>
          <a:prstGeom prst="rect">
            <a:avLst/>
          </a:prstGeom>
        </p:spPr>
        <p:txBody>
          <a:bodyPr wrap="none">
            <a:spAutoFit/>
          </a:bodyPr>
          <a:lstStyle/>
          <a:p>
            <a:r>
              <a:rPr lang="en-US" dirty="0" smtClean="0"/>
              <a:t>Yes</a:t>
            </a:r>
            <a:endParaRPr lang="en-US" dirty="0"/>
          </a:p>
        </p:txBody>
      </p:sp>
      <p:sp>
        <p:nvSpPr>
          <p:cNvPr id="18" name="Rectangle 17"/>
          <p:cNvSpPr/>
          <p:nvPr/>
        </p:nvSpPr>
        <p:spPr>
          <a:xfrm>
            <a:off x="8159721" y="5825152"/>
            <a:ext cx="455574" cy="369332"/>
          </a:xfrm>
          <a:prstGeom prst="rect">
            <a:avLst/>
          </a:prstGeom>
          <a:ln>
            <a:noFill/>
          </a:ln>
        </p:spPr>
        <p:txBody>
          <a:bodyPr wrap="none">
            <a:spAutoFit/>
          </a:bodyPr>
          <a:lstStyle/>
          <a:p>
            <a:r>
              <a:rPr lang="en-US" dirty="0" smtClean="0">
                <a:solidFill>
                  <a:srgbClr val="FF0000"/>
                </a:solidFill>
              </a:rPr>
              <a:t>No</a:t>
            </a:r>
            <a:endParaRPr lang="en-US" dirty="0">
              <a:solidFill>
                <a:srgbClr val="FF0000"/>
              </a:solidFill>
            </a:endParaRPr>
          </a:p>
        </p:txBody>
      </p:sp>
      <p:cxnSp>
        <p:nvCxnSpPr>
          <p:cNvPr id="21" name="Straight Arrow Connector 20"/>
          <p:cNvCxnSpPr>
            <a:stCxn id="11" idx="2"/>
          </p:cNvCxnSpPr>
          <p:nvPr/>
        </p:nvCxnSpPr>
        <p:spPr>
          <a:xfrm flipH="1">
            <a:off x="8053897" y="4438886"/>
            <a:ext cx="10898" cy="43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64794" y="5839947"/>
            <a:ext cx="10898" cy="4563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90697" y="2977302"/>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24" name="TextBox 23"/>
          <p:cNvSpPr txBox="1"/>
          <p:nvPr/>
        </p:nvSpPr>
        <p:spPr>
          <a:xfrm>
            <a:off x="3680899" y="448410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25" name="TextBox 24"/>
          <p:cNvSpPr txBox="1"/>
          <p:nvPr/>
        </p:nvSpPr>
        <p:spPr>
          <a:xfrm>
            <a:off x="3365714" y="4676986"/>
            <a:ext cx="324128" cy="307777"/>
          </a:xfrm>
          <a:prstGeom prst="rect">
            <a:avLst/>
          </a:prstGeom>
          <a:noFill/>
        </p:spPr>
        <p:txBody>
          <a:bodyPr wrap="none" rtlCol="0">
            <a:spAutoFit/>
          </a:bodyPr>
          <a:lstStyle/>
          <a:p>
            <a:r>
              <a:rPr lang="en-US" sz="1400" dirty="0" err="1" smtClean="0"/>
              <a:t>tx</a:t>
            </a:r>
            <a:endParaRPr lang="en-US" sz="1400" dirty="0"/>
          </a:p>
        </p:txBody>
      </p:sp>
      <p:cxnSp>
        <p:nvCxnSpPr>
          <p:cNvPr id="26" name="Straight Arrow Connector 25"/>
          <p:cNvCxnSpPr/>
          <p:nvPr/>
        </p:nvCxnSpPr>
        <p:spPr>
          <a:xfrm>
            <a:off x="1374298" y="3488305"/>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2918133" y="3256840"/>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32" idx="0"/>
            <a:endCxn id="36" idx="2"/>
          </p:cNvCxnSpPr>
          <p:nvPr/>
        </p:nvCxnSpPr>
        <p:spPr>
          <a:xfrm flipH="1">
            <a:off x="1179166" y="3361488"/>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43873"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30" name="Rectangle 29"/>
          <p:cNvSpPr/>
          <p:nvPr/>
        </p:nvSpPr>
        <p:spPr>
          <a:xfrm>
            <a:off x="3303469" y="4436818"/>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31" name="Straight Connector 30"/>
          <p:cNvCxnSpPr>
            <a:stCxn id="27" idx="2"/>
            <a:endCxn id="34" idx="2"/>
          </p:cNvCxnSpPr>
          <p:nvPr/>
        </p:nvCxnSpPr>
        <p:spPr>
          <a:xfrm>
            <a:off x="3082252" y="3366916"/>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2031650" y="325141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3259256" y="4712722"/>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10800000">
            <a:off x="3732507" y="4346732"/>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1560416" y="4712722"/>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10800000">
            <a:off x="1122840" y="4346732"/>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a:endCxn id="33" idx="0"/>
          </p:cNvCxnSpPr>
          <p:nvPr/>
        </p:nvCxnSpPr>
        <p:spPr>
          <a:xfrm>
            <a:off x="1724534" y="4822798"/>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75883" y="3488305"/>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71727" y="4598664"/>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648658" y="3488305"/>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32321" y="3269690"/>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734100" y="2803324"/>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15246" y="3259454"/>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4405" y="4966601"/>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41500" y="3267854"/>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1427462" y="4714154"/>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427462" y="3267313"/>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5809" y="4519417"/>
            <a:ext cx="324128" cy="307777"/>
          </a:xfrm>
          <a:prstGeom prst="rect">
            <a:avLst/>
          </a:prstGeom>
          <a:noFill/>
        </p:spPr>
        <p:txBody>
          <a:bodyPr wrap="none" rtlCol="0">
            <a:spAutoFit/>
          </a:bodyPr>
          <a:lstStyle/>
          <a:p>
            <a:r>
              <a:rPr lang="en-US" sz="1400" dirty="0" err="1" smtClean="0"/>
              <a:t>tx</a:t>
            </a:r>
            <a:endParaRPr lang="en-US" sz="1400" dirty="0"/>
          </a:p>
        </p:txBody>
      </p:sp>
      <p:sp>
        <p:nvSpPr>
          <p:cNvPr id="49" name="TextBox 48"/>
          <p:cNvSpPr txBox="1"/>
          <p:nvPr/>
        </p:nvSpPr>
        <p:spPr>
          <a:xfrm>
            <a:off x="2604953" y="3204778"/>
            <a:ext cx="324128" cy="307777"/>
          </a:xfrm>
          <a:prstGeom prst="rect">
            <a:avLst/>
          </a:prstGeom>
          <a:noFill/>
        </p:spPr>
        <p:txBody>
          <a:bodyPr wrap="none" rtlCol="0">
            <a:spAutoFit/>
          </a:bodyPr>
          <a:lstStyle/>
          <a:p>
            <a:r>
              <a:rPr lang="en-US" sz="1400" dirty="0" err="1" smtClean="0"/>
              <a:t>tx</a:t>
            </a:r>
            <a:endParaRPr lang="en-US" sz="1400" dirty="0"/>
          </a:p>
        </p:txBody>
      </p:sp>
      <p:sp>
        <p:nvSpPr>
          <p:cNvPr id="50" name="TextBox 49"/>
          <p:cNvSpPr txBox="1"/>
          <p:nvPr/>
        </p:nvSpPr>
        <p:spPr>
          <a:xfrm>
            <a:off x="2142968" y="3207214"/>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1" name="TextBox 50"/>
          <p:cNvSpPr txBox="1"/>
          <p:nvPr/>
        </p:nvSpPr>
        <p:spPr>
          <a:xfrm>
            <a:off x="1238055" y="4651036"/>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52" name="Oval 51"/>
          <p:cNvSpPr/>
          <p:nvPr/>
        </p:nvSpPr>
        <p:spPr>
          <a:xfrm>
            <a:off x="1166656" y="4203188"/>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8703" y="4002963"/>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55" name="Rectangle 54"/>
          <p:cNvSpPr/>
          <p:nvPr/>
        </p:nvSpPr>
        <p:spPr>
          <a:xfrm>
            <a:off x="4200822" y="4804924"/>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56" name="Rectangle 55"/>
          <p:cNvSpPr/>
          <p:nvPr/>
        </p:nvSpPr>
        <p:spPr>
          <a:xfrm>
            <a:off x="1121143" y="4354536"/>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119446" y="4381438"/>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3223127" y="4750574"/>
            <a:ext cx="105794" cy="14215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a:off x="3221752" y="4784692"/>
            <a:ext cx="101627" cy="7809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061013" y="4759032"/>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084267" y="3390165"/>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a:off x="2950850" y="3290246"/>
            <a:ext cx="105794" cy="14215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5400000">
            <a:off x="2949476" y="3324363"/>
            <a:ext cx="101627" cy="7809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409359" y="2803324"/>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957612" y="2991792"/>
            <a:ext cx="6214366" cy="338554"/>
          </a:xfrm>
          <a:prstGeom prst="rect">
            <a:avLst/>
          </a:prstGeom>
          <a:ln w="19050">
            <a:solidFill>
              <a:srgbClr val="0070C0"/>
            </a:solidFill>
          </a:ln>
        </p:spPr>
        <p:txBody>
          <a:bodyPr wrap="square">
            <a:spAutoFit/>
          </a:bodyPr>
          <a:lstStyle/>
          <a:p>
            <a:r>
              <a:rPr lang="en-US" sz="1600" b="1" dirty="0" smtClean="0"/>
              <a:t>Step-1</a:t>
            </a:r>
            <a:r>
              <a:rPr lang="en-US" sz="1600" dirty="0" smtClean="0"/>
              <a:t>: ∀𝑞∈</a:t>
            </a:r>
            <a:r>
              <a:rPr lang="en-US" sz="1600" b="1" dirty="0" smtClean="0"/>
              <a:t>Q</a:t>
            </a:r>
            <a:r>
              <a:rPr lang="en-US" sz="1600" baseline="-25000" dirty="0" smtClean="0"/>
              <a:t>c</a:t>
            </a:r>
            <a:r>
              <a:rPr lang="en-US" sz="1600" dirty="0" smtClean="0"/>
              <a:t>, perform rate shaping for all flows traversing </a:t>
            </a:r>
            <a:r>
              <a:rPr lang="en-US" sz="1600" dirty="0" smtClean="0"/>
              <a:t>q.</a:t>
            </a:r>
            <a:endParaRPr lang="en-US" sz="1600" dirty="0" smtClean="0"/>
          </a:p>
        </p:txBody>
      </p:sp>
      <p:cxnSp>
        <p:nvCxnSpPr>
          <p:cNvPr id="70" name="Straight Arrow Connector 69"/>
          <p:cNvCxnSpPr/>
          <p:nvPr/>
        </p:nvCxnSpPr>
        <p:spPr>
          <a:xfrm flipV="1">
            <a:off x="11932468" y="3161069"/>
            <a:ext cx="0" cy="219407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9" idx="3"/>
          </p:cNvCxnSpPr>
          <p:nvPr/>
        </p:nvCxnSpPr>
        <p:spPr>
          <a:xfrm flipH="1">
            <a:off x="11171978" y="3161069"/>
            <a:ext cx="760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8064795" y="2467845"/>
            <a:ext cx="0" cy="52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2"/>
          </p:cNvCxnSpPr>
          <p:nvPr/>
        </p:nvCxnSpPr>
        <p:spPr>
          <a:xfrm>
            <a:off x="8064795" y="3330346"/>
            <a:ext cx="0" cy="52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24887" y="4198553"/>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66" name="Rectangle 65"/>
          <p:cNvSpPr/>
          <p:nvPr/>
        </p:nvSpPr>
        <p:spPr>
          <a:xfrm>
            <a:off x="3319903" y="3542349"/>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67" name="Rectangle 66"/>
          <p:cNvSpPr/>
          <p:nvPr/>
        </p:nvSpPr>
        <p:spPr>
          <a:xfrm>
            <a:off x="2932667" y="2662795"/>
            <a:ext cx="342786" cy="400110"/>
          </a:xfrm>
          <a:prstGeom prst="rect">
            <a:avLst/>
          </a:prstGeom>
        </p:spPr>
        <p:txBody>
          <a:bodyPr wrap="none">
            <a:spAutoFit/>
          </a:bodyPr>
          <a:lstStyle/>
          <a:p>
            <a:r>
              <a:rPr lang="en-US" sz="2000" dirty="0" err="1" smtClean="0">
                <a:solidFill>
                  <a:srgbClr val="00B050"/>
                </a:solidFill>
              </a:rPr>
              <a:t>r</a:t>
            </a:r>
            <a:r>
              <a:rPr lang="en-US" sz="2000" baseline="30000" dirty="0" err="1" smtClean="0">
                <a:solidFill>
                  <a:srgbClr val="00B050"/>
                </a:solidFill>
              </a:rPr>
              <a:t>c</a:t>
            </a:r>
            <a:endParaRPr lang="en-US" sz="2000" baseline="30000" dirty="0">
              <a:solidFill>
                <a:srgbClr val="00B050"/>
              </a:solidFill>
            </a:endParaRPr>
          </a:p>
        </p:txBody>
      </p:sp>
      <p:sp>
        <p:nvSpPr>
          <p:cNvPr id="74" name="Rectangle 73"/>
          <p:cNvSpPr/>
          <p:nvPr/>
        </p:nvSpPr>
        <p:spPr>
          <a:xfrm>
            <a:off x="3956279" y="3595929"/>
            <a:ext cx="342786" cy="400110"/>
          </a:xfrm>
          <a:prstGeom prst="rect">
            <a:avLst/>
          </a:prstGeom>
        </p:spPr>
        <p:txBody>
          <a:bodyPr wrap="none">
            <a:spAutoFit/>
          </a:bodyPr>
          <a:lstStyle/>
          <a:p>
            <a:r>
              <a:rPr lang="en-US" sz="2000" dirty="0" err="1" smtClean="0">
                <a:solidFill>
                  <a:srgbClr val="00B050"/>
                </a:solidFill>
              </a:rPr>
              <a:t>r</a:t>
            </a:r>
            <a:r>
              <a:rPr lang="en-US" sz="2000" baseline="30000" dirty="0" err="1" smtClean="0">
                <a:solidFill>
                  <a:srgbClr val="00B050"/>
                </a:solidFill>
              </a:rPr>
              <a:t>c</a:t>
            </a:r>
            <a:endParaRPr lang="en-US" sz="2000" baseline="30000" dirty="0">
              <a:solidFill>
                <a:srgbClr val="00B050"/>
              </a:solidFill>
            </a:endParaRPr>
          </a:p>
        </p:txBody>
      </p:sp>
      <p:sp>
        <p:nvSpPr>
          <p:cNvPr id="75" name="Rectangle 74"/>
          <p:cNvSpPr/>
          <p:nvPr/>
        </p:nvSpPr>
        <p:spPr>
          <a:xfrm>
            <a:off x="4159935" y="4328432"/>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76" name="Rectangle 75"/>
          <p:cNvSpPr/>
          <p:nvPr/>
        </p:nvSpPr>
        <p:spPr>
          <a:xfrm>
            <a:off x="2438399" y="4328432"/>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77" name="Rectangle 76"/>
          <p:cNvSpPr/>
          <p:nvPr/>
        </p:nvSpPr>
        <p:spPr>
          <a:xfrm>
            <a:off x="1031838" y="3761236"/>
            <a:ext cx="342786" cy="400110"/>
          </a:xfrm>
          <a:prstGeom prst="rect">
            <a:avLst/>
          </a:prstGeom>
        </p:spPr>
        <p:txBody>
          <a:bodyPr wrap="none">
            <a:spAutoFit/>
          </a:bodyPr>
          <a:lstStyle/>
          <a:p>
            <a:r>
              <a:rPr lang="en-US" sz="2000" dirty="0" err="1" smtClean="0">
                <a:solidFill>
                  <a:schemeClr val="accent2">
                    <a:lumMod val="75000"/>
                  </a:schemeClr>
                </a:solidFill>
              </a:rPr>
              <a:t>r</a:t>
            </a:r>
            <a:r>
              <a:rPr lang="en-US" sz="2000" baseline="30000" dirty="0" err="1" smtClean="0">
                <a:solidFill>
                  <a:schemeClr val="accent2">
                    <a:lumMod val="75000"/>
                  </a:schemeClr>
                </a:solidFill>
              </a:rPr>
              <a:t>c</a:t>
            </a:r>
            <a:endParaRPr lang="en-US" sz="2000" baseline="30000" dirty="0">
              <a:solidFill>
                <a:schemeClr val="accent2">
                  <a:lumMod val="75000"/>
                </a:schemeClr>
              </a:solidFill>
            </a:endParaRPr>
          </a:p>
        </p:txBody>
      </p:sp>
      <p:sp>
        <p:nvSpPr>
          <p:cNvPr id="78" name="Rectangle 77"/>
          <p:cNvSpPr/>
          <p:nvPr/>
        </p:nvSpPr>
        <p:spPr>
          <a:xfrm>
            <a:off x="1461252" y="3755724"/>
            <a:ext cx="342786" cy="400110"/>
          </a:xfrm>
          <a:prstGeom prst="rect">
            <a:avLst/>
          </a:prstGeom>
        </p:spPr>
        <p:txBody>
          <a:bodyPr wrap="none">
            <a:spAutoFit/>
          </a:bodyPr>
          <a:lstStyle/>
          <a:p>
            <a:r>
              <a:rPr lang="en-US" sz="2000" dirty="0" err="1" smtClean="0">
                <a:solidFill>
                  <a:srgbClr val="7030A0"/>
                </a:solidFill>
              </a:rPr>
              <a:t>r</a:t>
            </a:r>
            <a:r>
              <a:rPr lang="en-US" sz="2000" baseline="30000" dirty="0" err="1" smtClean="0">
                <a:solidFill>
                  <a:srgbClr val="7030A0"/>
                </a:solidFill>
              </a:rPr>
              <a:t>c</a:t>
            </a:r>
            <a:endParaRPr lang="en-US" sz="2000" baseline="30000" dirty="0">
              <a:solidFill>
                <a:srgbClr val="7030A0"/>
              </a:solidFill>
            </a:endParaRPr>
          </a:p>
        </p:txBody>
      </p:sp>
      <p:sp>
        <p:nvSpPr>
          <p:cNvPr id="79" name="Rectangle 78"/>
          <p:cNvSpPr/>
          <p:nvPr/>
        </p:nvSpPr>
        <p:spPr>
          <a:xfrm>
            <a:off x="2160586" y="4882363"/>
            <a:ext cx="342786" cy="400110"/>
          </a:xfrm>
          <a:prstGeom prst="rect">
            <a:avLst/>
          </a:prstGeom>
        </p:spPr>
        <p:txBody>
          <a:bodyPr wrap="none">
            <a:spAutoFit/>
          </a:bodyPr>
          <a:lstStyle/>
          <a:p>
            <a:r>
              <a:rPr lang="en-US" sz="2000" dirty="0" err="1" smtClean="0">
                <a:solidFill>
                  <a:srgbClr val="00B050"/>
                </a:solidFill>
              </a:rPr>
              <a:t>r</a:t>
            </a:r>
            <a:r>
              <a:rPr lang="en-US" sz="2000" baseline="30000" dirty="0" err="1" smtClean="0">
                <a:solidFill>
                  <a:srgbClr val="00B050"/>
                </a:solidFill>
              </a:rPr>
              <a:t>c</a:t>
            </a:r>
            <a:endParaRPr lang="en-US" sz="2000" baseline="30000" dirty="0">
              <a:solidFill>
                <a:srgbClr val="00B050"/>
              </a:solidFill>
            </a:endParaRPr>
          </a:p>
        </p:txBody>
      </p:sp>
      <p:sp>
        <p:nvSpPr>
          <p:cNvPr id="80" name="Rectangle 79"/>
          <p:cNvSpPr/>
          <p:nvPr/>
        </p:nvSpPr>
        <p:spPr>
          <a:xfrm>
            <a:off x="630129" y="5590428"/>
            <a:ext cx="2464136" cy="400110"/>
          </a:xfrm>
          <a:prstGeom prst="rect">
            <a:avLst/>
          </a:prstGeom>
        </p:spPr>
        <p:txBody>
          <a:bodyPr wrap="none">
            <a:spAutoFit/>
          </a:bodyPr>
          <a:lstStyle/>
          <a:p>
            <a:r>
              <a:rPr lang="en-US" sz="2000" b="1" dirty="0"/>
              <a:t>Q</a:t>
            </a:r>
            <a:r>
              <a:rPr lang="en-US" sz="2000" baseline="-25000" dirty="0"/>
              <a:t>c </a:t>
            </a:r>
            <a:r>
              <a:rPr lang="en-US" sz="2000" dirty="0"/>
              <a:t>=</a:t>
            </a:r>
            <a:r>
              <a:rPr lang="en-US" sz="2000" baseline="-25000" dirty="0"/>
              <a:t> </a:t>
            </a:r>
            <a:r>
              <a:rPr lang="en-US" sz="2000" dirty="0" smtClean="0"/>
              <a:t>{</a:t>
            </a:r>
            <a:r>
              <a:rPr lang="en-US" sz="2000" b="1" dirty="0" smtClean="0"/>
              <a:t>B-</a:t>
            </a:r>
            <a:r>
              <a:rPr lang="en-US" sz="2000" b="1" dirty="0" err="1" smtClean="0"/>
              <a:t>tx</a:t>
            </a:r>
            <a:r>
              <a:rPr lang="en-US" sz="2000" b="1" dirty="0" smtClean="0"/>
              <a:t>, C-</a:t>
            </a:r>
            <a:r>
              <a:rPr lang="en-US" sz="2000" b="1" dirty="0" err="1" smtClean="0"/>
              <a:t>tx</a:t>
            </a:r>
            <a:r>
              <a:rPr lang="en-US" sz="2000" b="1" dirty="0" smtClean="0"/>
              <a:t>, A-</a:t>
            </a:r>
            <a:r>
              <a:rPr lang="en-US" sz="2000" b="1" dirty="0" err="1" smtClean="0"/>
              <a:t>tx</a:t>
            </a:r>
            <a:r>
              <a:rPr lang="en-US" sz="2000" dirty="0" smtClean="0"/>
              <a:t>}; </a:t>
            </a:r>
            <a:endParaRPr lang="en-US" sz="2000" dirty="0"/>
          </a:p>
        </p:txBody>
      </p:sp>
      <p:sp>
        <p:nvSpPr>
          <p:cNvPr id="81" name="Rectangle 80"/>
          <p:cNvSpPr/>
          <p:nvPr/>
        </p:nvSpPr>
        <p:spPr>
          <a:xfrm>
            <a:off x="575732" y="274849"/>
            <a:ext cx="10622845" cy="707886"/>
          </a:xfrm>
          <a:prstGeom prst="rect">
            <a:avLst/>
          </a:prstGeom>
        </p:spPr>
        <p:txBody>
          <a:bodyPr wrap="square">
            <a:spAutoFit/>
          </a:bodyPr>
          <a:lstStyle/>
          <a:p>
            <a:pPr algn="ctr"/>
            <a:r>
              <a:rPr lang="en-US" sz="4000" dirty="0" smtClean="0"/>
              <a:t>Iterative Computation </a:t>
            </a:r>
            <a:r>
              <a:rPr lang="en-US" sz="4000" dirty="0" smtClean="0"/>
              <a:t>of </a:t>
            </a:r>
            <a:r>
              <a:rPr lang="en-US" sz="4000" dirty="0" smtClean="0"/>
              <a:t>Congestion Queue</a:t>
            </a:r>
            <a:endParaRPr lang="en-US" sz="4000" dirty="0"/>
          </a:p>
        </p:txBody>
      </p:sp>
      <p:sp>
        <p:nvSpPr>
          <p:cNvPr id="82" name="Rectangle 81"/>
          <p:cNvSpPr/>
          <p:nvPr/>
        </p:nvSpPr>
        <p:spPr>
          <a:xfrm>
            <a:off x="2446120" y="241993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83" name="Rectangle 82"/>
          <p:cNvSpPr/>
          <p:nvPr/>
        </p:nvSpPr>
        <p:spPr>
          <a:xfrm>
            <a:off x="385609" y="1231052"/>
            <a:ext cx="10193785" cy="461665"/>
          </a:xfrm>
          <a:prstGeom prst="rect">
            <a:avLst/>
          </a:prstGeom>
        </p:spPr>
        <p:txBody>
          <a:bodyPr wrap="square">
            <a:spAutoFit/>
          </a:bodyPr>
          <a:lstStyle/>
          <a:p>
            <a:r>
              <a:rPr lang="en-US" sz="2400" dirty="0"/>
              <a:t>Given </a:t>
            </a:r>
            <a:r>
              <a:rPr lang="en-US" sz="2400" b="1" dirty="0" smtClean="0"/>
              <a:t>N</a:t>
            </a:r>
            <a:r>
              <a:rPr lang="en-US" sz="2400" dirty="0" smtClean="0"/>
              <a:t>, </a:t>
            </a:r>
            <a:r>
              <a:rPr lang="en-US" sz="2400" b="1" dirty="0" smtClean="0"/>
              <a:t>F, Q</a:t>
            </a:r>
            <a:r>
              <a:rPr lang="en-US" sz="2400" dirty="0" smtClean="0"/>
              <a:t> and a </a:t>
            </a:r>
            <a:r>
              <a:rPr lang="en-US" sz="2400" dirty="0" smtClean="0"/>
              <a:t>CQ </a:t>
            </a:r>
            <a:r>
              <a:rPr lang="en-US" sz="2400" b="1" dirty="0" smtClean="0"/>
              <a:t>q</a:t>
            </a:r>
            <a:r>
              <a:rPr lang="en-US" sz="2400" b="1" baseline="-25000" dirty="0" smtClean="0"/>
              <a:t>0</a:t>
            </a:r>
            <a:r>
              <a:rPr lang="en-US" sz="2400" dirty="0" smtClean="0"/>
              <a:t>,  </a:t>
            </a:r>
            <a:r>
              <a:rPr lang="en-US" sz="2400" dirty="0"/>
              <a:t>we </a:t>
            </a:r>
            <a:r>
              <a:rPr lang="en-US" sz="2400" dirty="0" smtClean="0"/>
              <a:t>can get </a:t>
            </a:r>
            <a:r>
              <a:rPr lang="en-US" sz="2400" b="1" dirty="0" smtClean="0"/>
              <a:t>Q</a:t>
            </a:r>
            <a:r>
              <a:rPr lang="en-US" sz="2400" baseline="-25000" dirty="0" smtClean="0"/>
              <a:t>c </a:t>
            </a:r>
            <a:r>
              <a:rPr lang="en-US" sz="2400" dirty="0" smtClean="0"/>
              <a:t>with a </a:t>
            </a:r>
            <a:r>
              <a:rPr lang="en-US" sz="2400" dirty="0" smtClean="0"/>
              <a:t>iterative </a:t>
            </a:r>
            <a:r>
              <a:rPr lang="en-US" sz="2400" dirty="0" smtClean="0"/>
              <a:t>computation </a:t>
            </a:r>
            <a:r>
              <a:rPr lang="en-US" sz="2400" dirty="0" smtClean="0"/>
              <a:t>as below:</a:t>
            </a:r>
          </a:p>
        </p:txBody>
      </p:sp>
    </p:spTree>
    <p:extLst>
      <p:ext uri="{BB962C8B-B14F-4D97-AF65-F5344CB8AC3E}">
        <p14:creationId xmlns:p14="http://schemas.microsoft.com/office/powerpoint/2010/main" val="126315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575732" y="274849"/>
            <a:ext cx="10622845" cy="707886"/>
          </a:xfrm>
          <a:prstGeom prst="rect">
            <a:avLst/>
          </a:prstGeom>
        </p:spPr>
        <p:txBody>
          <a:bodyPr wrap="square">
            <a:spAutoFit/>
          </a:bodyPr>
          <a:lstStyle/>
          <a:p>
            <a:pPr algn="ctr"/>
            <a:r>
              <a:rPr lang="en-US" sz="4000" dirty="0"/>
              <a:t>D</a:t>
            </a:r>
            <a:r>
              <a:rPr lang="en-US" sz="4000" dirty="0" smtClean="0"/>
              <a:t>ependency </a:t>
            </a:r>
            <a:r>
              <a:rPr lang="en-US" sz="4000" dirty="0"/>
              <a:t>G</a:t>
            </a:r>
            <a:r>
              <a:rPr lang="en-US" sz="4000" dirty="0" smtClean="0"/>
              <a:t>raph of Congestion </a:t>
            </a:r>
            <a:r>
              <a:rPr lang="en-US" sz="4000" dirty="0" smtClean="0"/>
              <a:t>Queue</a:t>
            </a:r>
            <a:endParaRPr lang="en-US" sz="4000" dirty="0"/>
          </a:p>
        </p:txBody>
      </p:sp>
      <p:sp>
        <p:nvSpPr>
          <p:cNvPr id="3" name="Oval 2"/>
          <p:cNvSpPr/>
          <p:nvPr/>
        </p:nvSpPr>
        <p:spPr>
          <a:xfrm>
            <a:off x="7209290" y="2943334"/>
            <a:ext cx="446638" cy="4255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9369745" y="2963485"/>
            <a:ext cx="446638" cy="4255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289809" y="1685751"/>
            <a:ext cx="446638" cy="4255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28376" y="1636911"/>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A</a:t>
            </a:r>
            <a:endParaRPr lang="en-US" sz="1600" b="1" dirty="0">
              <a:solidFill>
                <a:schemeClr val="bg1">
                  <a:lumMod val="75000"/>
                </a:schemeClr>
              </a:solidFill>
            </a:endParaRPr>
          </a:p>
        </p:txBody>
      </p:sp>
      <p:sp>
        <p:nvSpPr>
          <p:cNvPr id="16" name="TextBox 15"/>
          <p:cNvSpPr txBox="1"/>
          <p:nvPr/>
        </p:nvSpPr>
        <p:spPr>
          <a:xfrm>
            <a:off x="4218578" y="3143712"/>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17" name="TextBox 16"/>
          <p:cNvSpPr txBox="1"/>
          <p:nvPr/>
        </p:nvSpPr>
        <p:spPr>
          <a:xfrm>
            <a:off x="3903393" y="3336595"/>
            <a:ext cx="324128" cy="307777"/>
          </a:xfrm>
          <a:prstGeom prst="rect">
            <a:avLst/>
          </a:prstGeom>
          <a:noFill/>
        </p:spPr>
        <p:txBody>
          <a:bodyPr wrap="none" rtlCol="0">
            <a:spAutoFit/>
          </a:bodyPr>
          <a:lstStyle/>
          <a:p>
            <a:r>
              <a:rPr lang="en-US" sz="1400" dirty="0" err="1" smtClean="0"/>
              <a:t>tx</a:t>
            </a:r>
            <a:endParaRPr lang="en-US" sz="1400" dirty="0"/>
          </a:p>
        </p:txBody>
      </p:sp>
      <p:cxnSp>
        <p:nvCxnSpPr>
          <p:cNvPr id="18" name="Straight Arrow Connector 17"/>
          <p:cNvCxnSpPr/>
          <p:nvPr/>
        </p:nvCxnSpPr>
        <p:spPr>
          <a:xfrm>
            <a:off x="1911977" y="2147914"/>
            <a:ext cx="2274360"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rot="16200000">
            <a:off x="3455812" y="1916449"/>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24" idx="0"/>
            <a:endCxn id="28" idx="2"/>
          </p:cNvCxnSpPr>
          <p:nvPr/>
        </p:nvCxnSpPr>
        <p:spPr>
          <a:xfrm flipH="1">
            <a:off x="1716845" y="2021097"/>
            <a:ext cx="796450" cy="985245"/>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81552" y="3096427"/>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B</a:t>
            </a:r>
            <a:endParaRPr lang="en-US" sz="1600" b="1" dirty="0">
              <a:solidFill>
                <a:schemeClr val="bg1">
                  <a:lumMod val="75000"/>
                </a:schemeClr>
              </a:solidFill>
            </a:endParaRPr>
          </a:p>
        </p:txBody>
      </p:sp>
      <p:sp>
        <p:nvSpPr>
          <p:cNvPr id="22" name="Rectangle 21"/>
          <p:cNvSpPr/>
          <p:nvPr/>
        </p:nvSpPr>
        <p:spPr>
          <a:xfrm>
            <a:off x="3841148" y="3096427"/>
            <a:ext cx="870585" cy="771961"/>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lumMod val="75000"/>
                  </a:schemeClr>
                </a:solidFill>
              </a:rPr>
              <a:t>C</a:t>
            </a:r>
            <a:endParaRPr lang="en-US" sz="1600" b="1" dirty="0">
              <a:solidFill>
                <a:schemeClr val="bg1">
                  <a:lumMod val="75000"/>
                </a:schemeClr>
              </a:solidFill>
            </a:endParaRPr>
          </a:p>
        </p:txBody>
      </p:sp>
      <p:cxnSp>
        <p:nvCxnSpPr>
          <p:cNvPr id="23" name="Straight Connector 22"/>
          <p:cNvCxnSpPr>
            <a:stCxn id="19" idx="2"/>
            <a:endCxn id="26" idx="2"/>
          </p:cNvCxnSpPr>
          <p:nvPr/>
        </p:nvCxnSpPr>
        <p:spPr>
          <a:xfrm>
            <a:off x="3619931" y="2026525"/>
            <a:ext cx="706581" cy="979816"/>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rot="16200000">
            <a:off x="2569329" y="1911021"/>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16200000">
            <a:off x="3796935" y="3372331"/>
            <a:ext cx="108084" cy="220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0800000">
            <a:off x="4270186" y="3006341"/>
            <a:ext cx="112651" cy="211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2098095" y="3372331"/>
            <a:ext cx="108084" cy="22015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10800000">
            <a:off x="1660519" y="3006341"/>
            <a:ext cx="112651" cy="211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7" idx="2"/>
            <a:endCxn id="25" idx="0"/>
          </p:cNvCxnSpPr>
          <p:nvPr/>
        </p:nvCxnSpPr>
        <p:spPr>
          <a:xfrm>
            <a:off x="2262213" y="3482407"/>
            <a:ext cx="1478687" cy="0"/>
          </a:xfrm>
          <a:prstGeom prst="line">
            <a:avLst/>
          </a:prstGeom>
          <a:ln w="190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913562" y="2147914"/>
            <a:ext cx="1" cy="1110358"/>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09406" y="3258273"/>
            <a:ext cx="802571" cy="0"/>
          </a:xfrm>
          <a:prstGeom prst="straightConnector1">
            <a:avLst/>
          </a:prstGeom>
          <a:ln w="1905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186337" y="2147914"/>
            <a:ext cx="1" cy="210150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70000" y="1929299"/>
            <a:ext cx="1182924" cy="1071"/>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271779" y="1462933"/>
            <a:ext cx="1" cy="46743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452925" y="1919063"/>
            <a:ext cx="13760" cy="1707148"/>
          </a:xfrm>
          <a:prstGeom prst="straightConnector1">
            <a:avLst/>
          </a:prstGeom>
          <a:ln w="190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112084" y="3626210"/>
            <a:ext cx="3361275" cy="0"/>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979179" y="1927463"/>
            <a:ext cx="0" cy="1456179"/>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1965141" y="3373763"/>
            <a:ext cx="2971997" cy="19758"/>
          </a:xfrm>
          <a:prstGeom prst="straightConnector1">
            <a:avLst/>
          </a:prstGeom>
          <a:ln w="190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1965141" y="1926922"/>
            <a:ext cx="996873" cy="8177"/>
          </a:xfrm>
          <a:prstGeom prst="straightConnector1">
            <a:avLst/>
          </a:prstGeom>
          <a:ln w="1905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393488" y="3179026"/>
            <a:ext cx="324128" cy="307777"/>
          </a:xfrm>
          <a:prstGeom prst="rect">
            <a:avLst/>
          </a:prstGeom>
          <a:noFill/>
        </p:spPr>
        <p:txBody>
          <a:bodyPr wrap="none" rtlCol="0">
            <a:spAutoFit/>
          </a:bodyPr>
          <a:lstStyle/>
          <a:p>
            <a:r>
              <a:rPr lang="en-US" sz="1400" dirty="0" err="1" smtClean="0"/>
              <a:t>tx</a:t>
            </a:r>
            <a:endParaRPr lang="en-US" sz="1400" dirty="0"/>
          </a:p>
        </p:txBody>
      </p:sp>
      <p:sp>
        <p:nvSpPr>
          <p:cNvPr id="41" name="TextBox 40"/>
          <p:cNvSpPr txBox="1"/>
          <p:nvPr/>
        </p:nvSpPr>
        <p:spPr>
          <a:xfrm>
            <a:off x="3142632" y="1864387"/>
            <a:ext cx="324128" cy="307777"/>
          </a:xfrm>
          <a:prstGeom prst="rect">
            <a:avLst/>
          </a:prstGeom>
          <a:noFill/>
        </p:spPr>
        <p:txBody>
          <a:bodyPr wrap="none" rtlCol="0">
            <a:spAutoFit/>
          </a:bodyPr>
          <a:lstStyle/>
          <a:p>
            <a:r>
              <a:rPr lang="en-US" sz="1400" dirty="0" err="1" smtClean="0"/>
              <a:t>tx</a:t>
            </a:r>
            <a:endParaRPr lang="en-US" sz="1400" dirty="0"/>
          </a:p>
        </p:txBody>
      </p:sp>
      <p:sp>
        <p:nvSpPr>
          <p:cNvPr id="42" name="TextBox 41"/>
          <p:cNvSpPr txBox="1"/>
          <p:nvPr/>
        </p:nvSpPr>
        <p:spPr>
          <a:xfrm>
            <a:off x="2680647" y="1866823"/>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43" name="TextBox 42"/>
          <p:cNvSpPr txBox="1"/>
          <p:nvPr/>
        </p:nvSpPr>
        <p:spPr>
          <a:xfrm>
            <a:off x="1775734" y="3310645"/>
            <a:ext cx="325730" cy="307777"/>
          </a:xfrm>
          <a:prstGeom prst="rect">
            <a:avLst/>
          </a:prstGeom>
          <a:noFill/>
        </p:spPr>
        <p:txBody>
          <a:bodyPr wrap="none" rtlCol="0">
            <a:spAutoFit/>
          </a:bodyPr>
          <a:lstStyle/>
          <a:p>
            <a:r>
              <a:rPr lang="en-US" sz="1400" dirty="0" err="1">
                <a:solidFill>
                  <a:schemeClr val="bg1">
                    <a:lumMod val="75000"/>
                  </a:schemeClr>
                </a:solidFill>
              </a:rPr>
              <a:t>r</a:t>
            </a:r>
            <a:r>
              <a:rPr lang="en-US" sz="1400" dirty="0" err="1" smtClean="0">
                <a:solidFill>
                  <a:schemeClr val="bg1">
                    <a:lumMod val="75000"/>
                  </a:schemeClr>
                </a:solidFill>
              </a:rPr>
              <a:t>x</a:t>
            </a:r>
            <a:endParaRPr lang="en-US" sz="1400" dirty="0">
              <a:solidFill>
                <a:schemeClr val="bg1">
                  <a:lumMod val="75000"/>
                </a:schemeClr>
              </a:solidFill>
            </a:endParaRPr>
          </a:p>
        </p:txBody>
      </p:sp>
      <p:sp>
        <p:nvSpPr>
          <p:cNvPr id="44" name="Oval 43"/>
          <p:cNvSpPr/>
          <p:nvPr/>
        </p:nvSpPr>
        <p:spPr>
          <a:xfrm>
            <a:off x="1704335" y="2862797"/>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82960" y="3037444"/>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46" name="Rectangle 45"/>
          <p:cNvSpPr/>
          <p:nvPr/>
        </p:nvSpPr>
        <p:spPr>
          <a:xfrm>
            <a:off x="2944754" y="1087028"/>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47" name="Rectangle 46"/>
          <p:cNvSpPr/>
          <p:nvPr/>
        </p:nvSpPr>
        <p:spPr>
          <a:xfrm>
            <a:off x="4937016" y="3163325"/>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48" name="Rectangle 47"/>
          <p:cNvSpPr/>
          <p:nvPr/>
        </p:nvSpPr>
        <p:spPr>
          <a:xfrm>
            <a:off x="1658822" y="3014145"/>
            <a:ext cx="112651" cy="13574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657125" y="3041047"/>
            <a:ext cx="114348" cy="7988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5400000">
            <a:off x="3760806" y="3410183"/>
            <a:ext cx="105794" cy="142159"/>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rot="5400000">
            <a:off x="3759431" y="3444301"/>
            <a:ext cx="101627" cy="7809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98692" y="3418641"/>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1946" y="2049774"/>
            <a:ext cx="124398" cy="1252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5400000">
            <a:off x="3488529" y="1949855"/>
            <a:ext cx="105794" cy="14215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5400000">
            <a:off x="3487155" y="1983972"/>
            <a:ext cx="101627" cy="7809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2947038" y="1462933"/>
            <a:ext cx="0" cy="474436"/>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6989276" y="1585750"/>
            <a:ext cx="3132499" cy="2108071"/>
          </a:xfrm>
          <a:custGeom>
            <a:avLst/>
            <a:gdLst>
              <a:gd name="connsiteX0" fmla="*/ 0 w 3132499"/>
              <a:gd name="connsiteY0" fmla="*/ 2108071 h 2108071"/>
              <a:gd name="connsiteX1" fmla="*/ 1023041 w 3132499"/>
              <a:gd name="connsiteY1" fmla="*/ 858693 h 2108071"/>
              <a:gd name="connsiteX2" fmla="*/ 1855960 w 3132499"/>
              <a:gd name="connsiteY2" fmla="*/ 16721 h 2108071"/>
              <a:gd name="connsiteX3" fmla="*/ 3132499 w 3132499"/>
              <a:gd name="connsiteY3" fmla="*/ 378860 h 2108071"/>
            </a:gdLst>
            <a:ahLst/>
            <a:cxnLst>
              <a:cxn ang="0">
                <a:pos x="connsiteX0" y="connsiteY0"/>
              </a:cxn>
              <a:cxn ang="0">
                <a:pos x="connsiteX1" y="connsiteY1"/>
              </a:cxn>
              <a:cxn ang="0">
                <a:pos x="connsiteX2" y="connsiteY2"/>
              </a:cxn>
              <a:cxn ang="0">
                <a:pos x="connsiteX3" y="connsiteY3"/>
              </a:cxn>
            </a:cxnLst>
            <a:rect l="l" t="t" r="r" b="b"/>
            <a:pathLst>
              <a:path w="3132499" h="2108071">
                <a:moveTo>
                  <a:pt x="0" y="2108071"/>
                </a:moveTo>
                <a:cubicBezTo>
                  <a:pt x="356857" y="1657661"/>
                  <a:pt x="713714" y="1207251"/>
                  <a:pt x="1023041" y="858693"/>
                </a:cubicBezTo>
                <a:cubicBezTo>
                  <a:pt x="1332368" y="510135"/>
                  <a:pt x="1504384" y="96693"/>
                  <a:pt x="1855960" y="16721"/>
                </a:cubicBezTo>
                <a:cubicBezTo>
                  <a:pt x="2207536" y="-63251"/>
                  <a:pt x="2670017" y="157804"/>
                  <a:pt x="3132499" y="378860"/>
                </a:cubicBezTo>
              </a:path>
            </a:pathLst>
          </a:custGeom>
          <a:noFill/>
          <a:ln w="28575">
            <a:solidFill>
              <a:schemeClr val="accent2">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7784398" y="1205113"/>
            <a:ext cx="1932832" cy="2876621"/>
          </a:xfrm>
          <a:custGeom>
            <a:avLst/>
            <a:gdLst>
              <a:gd name="connsiteX0" fmla="*/ 0 w 2102049"/>
              <a:gd name="connsiteY0" fmla="*/ 0 h 3322622"/>
              <a:gd name="connsiteX1" fmla="*/ 1602463 w 2102049"/>
              <a:gd name="connsiteY1" fmla="*/ 1611517 h 3322622"/>
              <a:gd name="connsiteX2" fmla="*/ 2091350 w 2102049"/>
              <a:gd name="connsiteY2" fmla="*/ 2716040 h 3322622"/>
              <a:gd name="connsiteX3" fmla="*/ 1892174 w 2102049"/>
              <a:gd name="connsiteY3" fmla="*/ 3322622 h 3322622"/>
            </a:gdLst>
            <a:ahLst/>
            <a:cxnLst>
              <a:cxn ang="0">
                <a:pos x="connsiteX0" y="connsiteY0"/>
              </a:cxn>
              <a:cxn ang="0">
                <a:pos x="connsiteX1" y="connsiteY1"/>
              </a:cxn>
              <a:cxn ang="0">
                <a:pos x="connsiteX2" y="connsiteY2"/>
              </a:cxn>
              <a:cxn ang="0">
                <a:pos x="connsiteX3" y="connsiteY3"/>
              </a:cxn>
            </a:cxnLst>
            <a:rect l="l" t="t" r="r" b="b"/>
            <a:pathLst>
              <a:path w="2102049" h="3322622">
                <a:moveTo>
                  <a:pt x="0" y="0"/>
                </a:moveTo>
                <a:cubicBezTo>
                  <a:pt x="626952" y="579422"/>
                  <a:pt x="1253905" y="1158844"/>
                  <a:pt x="1602463" y="1611517"/>
                </a:cubicBezTo>
                <a:cubicBezTo>
                  <a:pt x="1951021" y="2064190"/>
                  <a:pt x="2043065" y="2430856"/>
                  <a:pt x="2091350" y="2716040"/>
                </a:cubicBezTo>
                <a:cubicBezTo>
                  <a:pt x="2139635" y="3001224"/>
                  <a:pt x="2015904" y="3161923"/>
                  <a:pt x="1892174" y="3322622"/>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1" name="TextBox 70"/>
              <p:cNvSpPr txBox="1"/>
              <p:nvPr/>
            </p:nvSpPr>
            <p:spPr>
              <a:xfrm>
                <a:off x="8189752" y="1205040"/>
                <a:ext cx="973600"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={f2</a:t>
                </a:r>
                <a:r>
                  <a:rPr lang="en-US" sz="2000" dirty="0" smtClean="0"/>
                  <a:t>}</a:t>
                </a:r>
                <a:endParaRPr lang="en-US" sz="2000" dirty="0"/>
              </a:p>
            </p:txBody>
          </p:sp>
        </mc:Choice>
        <mc:Fallback>
          <p:sp>
            <p:nvSpPr>
              <p:cNvPr id="71" name="TextBox 70"/>
              <p:cNvSpPr txBox="1">
                <a:spLocks noRot="1" noChangeAspect="1" noMove="1" noResize="1" noEditPoints="1" noAdjustHandles="1" noChangeArrowheads="1" noChangeShapeType="1" noTextEdit="1"/>
              </p:cNvSpPr>
              <p:nvPr/>
            </p:nvSpPr>
            <p:spPr>
              <a:xfrm>
                <a:off x="8189752" y="1205040"/>
                <a:ext cx="973600" cy="423770"/>
              </a:xfrm>
              <a:prstGeom prst="rect">
                <a:avLst/>
              </a:prstGeom>
              <a:blipFill rotWithShape="0">
                <a:blip r:embed="rId2"/>
                <a:stretch>
                  <a:fillRect t="-7246" r="-5625" b="-217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6401625" y="2551747"/>
                <a:ext cx="1303818"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a:t>
                </a:r>
                <a:r>
                  <a:rPr lang="en-US" sz="2000" dirty="0" smtClean="0"/>
                  <a:t>f1, f3}</a:t>
                </a:r>
                <a:endParaRPr lang="en-US" sz="2000" dirty="0"/>
              </a:p>
            </p:txBody>
          </p:sp>
        </mc:Choice>
        <mc:Fallback>
          <p:sp>
            <p:nvSpPr>
              <p:cNvPr id="72" name="TextBox 71"/>
              <p:cNvSpPr txBox="1">
                <a:spLocks noRot="1" noChangeAspect="1" noMove="1" noResize="1" noEditPoints="1" noAdjustHandles="1" noChangeArrowheads="1" noChangeShapeType="1" noTextEdit="1"/>
              </p:cNvSpPr>
              <p:nvPr/>
            </p:nvSpPr>
            <p:spPr>
              <a:xfrm>
                <a:off x="6401625" y="2551747"/>
                <a:ext cx="1303818" cy="423770"/>
              </a:xfrm>
              <a:prstGeom prst="rect">
                <a:avLst/>
              </a:prstGeom>
              <a:blipFill rotWithShape="0">
                <a:blip r:embed="rId3"/>
                <a:stretch>
                  <a:fillRect t="-7246" r="-3738" b="-217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9882893" y="3220888"/>
                <a:ext cx="1303818" cy="423770"/>
              </a:xfrm>
              <a:prstGeom prst="rect">
                <a:avLst/>
              </a:prstGeom>
              <a:noFill/>
            </p:spPr>
            <p:txBody>
              <a:bodyPr wrap="none" rtlCol="0">
                <a:spAutoFit/>
              </a:bodyPr>
              <a:lstStyle/>
              <a:p>
                <a14:m>
                  <m:oMath xmlns:m="http://schemas.openxmlformats.org/officeDocument/2006/math">
                    <m:sSub>
                      <m:sSubPr>
                        <m:ctrlPr>
                          <a:rPr lang="en-US" sz="2000" i="1">
                            <a:latin typeface="Cambria Math" panose="02040503050406030204" pitchFamily="18" charset="0"/>
                          </a:rPr>
                        </m:ctrlPr>
                      </m:sSubPr>
                      <m:e>
                        <m:r>
                          <a:rPr lang="en-US" sz="2000" b="1" i="1">
                            <a:latin typeface="Cambria Math" panose="02040503050406030204" pitchFamily="18" charset="0"/>
                          </a:rPr>
                          <m:t>𝑭</m:t>
                        </m:r>
                      </m:e>
                      <m:sub>
                        <m:r>
                          <a:rPr lang="en-US" sz="2000" i="1">
                            <a:latin typeface="Cambria Math" panose="02040503050406030204" pitchFamily="18" charset="0"/>
                          </a:rPr>
                          <m:t>𝑞</m:t>
                        </m:r>
                      </m:sub>
                    </m:sSub>
                  </m:oMath>
                </a14:m>
                <a:r>
                  <a:rPr lang="en-US" sz="2000" dirty="0" smtClean="0"/>
                  <a:t>={</a:t>
                </a:r>
                <a:r>
                  <a:rPr lang="en-US" sz="2000" dirty="0" smtClean="0"/>
                  <a:t>f2, f3}</a:t>
                </a:r>
                <a:endParaRPr lang="en-US" sz="2000" dirty="0"/>
              </a:p>
            </p:txBody>
          </p:sp>
        </mc:Choice>
        <mc:Fallback>
          <p:sp>
            <p:nvSpPr>
              <p:cNvPr id="73" name="TextBox 72"/>
              <p:cNvSpPr txBox="1">
                <a:spLocks noRot="1" noChangeAspect="1" noMove="1" noResize="1" noEditPoints="1" noAdjustHandles="1" noChangeArrowheads="1" noChangeShapeType="1" noTextEdit="1"/>
              </p:cNvSpPr>
              <p:nvPr/>
            </p:nvSpPr>
            <p:spPr>
              <a:xfrm>
                <a:off x="9882893" y="3220888"/>
                <a:ext cx="1303818" cy="423770"/>
              </a:xfrm>
              <a:prstGeom prst="rect">
                <a:avLst/>
              </a:prstGeom>
              <a:blipFill rotWithShape="0">
                <a:blip r:embed="rId4"/>
                <a:stretch>
                  <a:fillRect t="-5714" r="-3738" b="-20000"/>
                </a:stretch>
              </a:blipFill>
            </p:spPr>
            <p:txBody>
              <a:bodyPr/>
              <a:lstStyle/>
              <a:p>
                <a:r>
                  <a:rPr lang="en-US">
                    <a:noFill/>
                  </a:rPr>
                  <a:t> </a:t>
                </a:r>
              </a:p>
            </p:txBody>
          </p:sp>
        </mc:Fallback>
      </mc:AlternateContent>
      <p:cxnSp>
        <p:nvCxnSpPr>
          <p:cNvPr id="74" name="Straight Connector 73"/>
          <p:cNvCxnSpPr>
            <a:stCxn id="3" idx="7"/>
            <a:endCxn id="6" idx="4"/>
          </p:cNvCxnSpPr>
          <p:nvPr/>
        </p:nvCxnSpPr>
        <p:spPr>
          <a:xfrm flipV="1">
            <a:off x="7590519" y="2111263"/>
            <a:ext cx="922609" cy="894386"/>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 idx="5"/>
            <a:endCxn id="4" idx="1"/>
          </p:cNvCxnSpPr>
          <p:nvPr/>
        </p:nvCxnSpPr>
        <p:spPr>
          <a:xfrm>
            <a:off x="8671038" y="2048948"/>
            <a:ext cx="764116" cy="976852"/>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 idx="2"/>
            <a:endCxn id="3" idx="6"/>
          </p:cNvCxnSpPr>
          <p:nvPr/>
        </p:nvCxnSpPr>
        <p:spPr>
          <a:xfrm flipH="1" flipV="1">
            <a:off x="7655928" y="3156090"/>
            <a:ext cx="1713817" cy="20151"/>
          </a:xfrm>
          <a:prstGeom prst="line">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5" name="TextBox 84"/>
              <p:cNvSpPr txBox="1"/>
              <p:nvPr/>
            </p:nvSpPr>
            <p:spPr>
              <a:xfrm>
                <a:off x="2207364" y="4897020"/>
                <a:ext cx="7777273" cy="122886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Let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𝑭</m:t>
                        </m:r>
                      </m:e>
                      <m:sub>
                        <m:r>
                          <a:rPr lang="en-US" sz="2400" b="0" i="1" smtClean="0">
                            <a:latin typeface="Cambria Math" panose="02040503050406030204" pitchFamily="18" charset="0"/>
                          </a:rPr>
                          <m:t>𝑞</m:t>
                        </m:r>
                      </m:sub>
                    </m:sSub>
                  </m:oMath>
                </a14:m>
                <a:r>
                  <a:rPr lang="en-US" sz="2400" dirty="0" smtClean="0"/>
                  <a:t> be </a:t>
                </a:r>
                <a:r>
                  <a:rPr lang="en-US" sz="2400" dirty="0" smtClean="0"/>
                  <a:t>the set of flows whose rates are shaped at </a:t>
                </a:r>
                <a:r>
                  <a:rPr lang="en-US" sz="2400" dirty="0" smtClean="0"/>
                  <a:t>CQ q.</a:t>
                </a:r>
                <a:endParaRPr lang="en-US" sz="2400" dirty="0" smtClean="0"/>
              </a:p>
              <a:p>
                <a:pPr marL="342900" indent="-342900">
                  <a:buFont typeface="Arial" panose="020B0604020202020204" pitchFamily="34" charset="0"/>
                  <a:buChar char="•"/>
                </a:pPr>
                <a:r>
                  <a:rPr lang="en-US" sz="2400" b="1" dirty="0"/>
                  <a:t>Construction </a:t>
                </a:r>
                <a:r>
                  <a:rPr lang="en-US" sz="2400" b="1" dirty="0" smtClean="0"/>
                  <a:t>of </a:t>
                </a:r>
                <a:r>
                  <a:rPr lang="en-US" sz="2400" b="1" dirty="0"/>
                  <a:t>dependency </a:t>
                </a:r>
                <a:r>
                  <a:rPr lang="en-US" sz="2400" b="1" dirty="0" smtClean="0"/>
                  <a:t>graph of CQ</a:t>
                </a:r>
                <a:r>
                  <a:rPr lang="en-US" sz="2400" dirty="0" smtClean="0"/>
                  <a:t>: </a:t>
                </a:r>
                <a:r>
                  <a:rPr lang="en-US" sz="2400" dirty="0" smtClean="0"/>
                  <a:t>∀</a:t>
                </a:r>
                <a:r>
                  <a:rPr lang="en-US" sz="2400" dirty="0" smtClean="0"/>
                  <a:t>f ∈ </a:t>
                </a:r>
                <a:r>
                  <a:rPr lang="en-US" sz="2400" b="1" i="1" dirty="0" err="1" smtClean="0"/>
                  <a:t>F</a:t>
                </a:r>
                <a:r>
                  <a:rPr lang="en-US" sz="2400" baseline="-25000" dirty="0" err="1" smtClean="0"/>
                  <a:t>q</a:t>
                </a:r>
                <a:r>
                  <a:rPr lang="en-US" sz="2400" dirty="0" smtClean="0"/>
                  <a:t>, add one directed edge from q to the </a:t>
                </a:r>
                <a:r>
                  <a:rPr lang="en-US" sz="2400" dirty="0" smtClean="0"/>
                  <a:t>next-hop CQ f </a:t>
                </a:r>
                <a:r>
                  <a:rPr lang="en-US" altLang="zh-CN" sz="2400" dirty="0" smtClean="0"/>
                  <a:t>traverses</a:t>
                </a:r>
                <a:r>
                  <a:rPr lang="en-US" sz="2400" dirty="0" smtClean="0"/>
                  <a:t>.</a:t>
                </a:r>
              </a:p>
            </p:txBody>
          </p:sp>
        </mc:Choice>
        <mc:Fallback>
          <p:sp>
            <p:nvSpPr>
              <p:cNvPr id="85" name="TextBox 84"/>
              <p:cNvSpPr txBox="1">
                <a:spLocks noRot="1" noChangeAspect="1" noMove="1" noResize="1" noEditPoints="1" noAdjustHandles="1" noChangeArrowheads="1" noChangeShapeType="1" noTextEdit="1"/>
              </p:cNvSpPr>
              <p:nvPr/>
            </p:nvSpPr>
            <p:spPr>
              <a:xfrm>
                <a:off x="2207364" y="4897020"/>
                <a:ext cx="7777273" cy="1228863"/>
              </a:xfrm>
              <a:prstGeom prst="rect">
                <a:avLst/>
              </a:prstGeom>
              <a:blipFill rotWithShape="0">
                <a:blip r:embed="rId5"/>
                <a:stretch>
                  <a:fillRect l="-1019" t="-3465" r="-470" b="-9901"/>
                </a:stretch>
              </a:blipFill>
            </p:spPr>
            <p:txBody>
              <a:bodyPr/>
              <a:lstStyle/>
              <a:p>
                <a:r>
                  <a:rPr lang="en-US">
                    <a:noFill/>
                  </a:rPr>
                  <a:t> </a:t>
                </a:r>
              </a:p>
            </p:txBody>
          </p:sp>
        </mc:Fallback>
      </mc:AlternateContent>
      <p:sp>
        <p:nvSpPr>
          <p:cNvPr id="86" name="TextBox 85"/>
          <p:cNvSpPr txBox="1"/>
          <p:nvPr/>
        </p:nvSpPr>
        <p:spPr>
          <a:xfrm>
            <a:off x="1678154" y="4167158"/>
            <a:ext cx="2581925" cy="461665"/>
          </a:xfrm>
          <a:prstGeom prst="rect">
            <a:avLst/>
          </a:prstGeom>
          <a:noFill/>
        </p:spPr>
        <p:txBody>
          <a:bodyPr wrap="none" rtlCol="0">
            <a:spAutoFit/>
          </a:bodyPr>
          <a:lstStyle/>
          <a:p>
            <a:r>
              <a:rPr lang="en-US" sz="2400" dirty="0" smtClean="0"/>
              <a:t>Topology and flows</a:t>
            </a:r>
            <a:endParaRPr lang="en-US" sz="2400" dirty="0"/>
          </a:p>
        </p:txBody>
      </p:sp>
      <p:sp>
        <p:nvSpPr>
          <p:cNvPr id="87" name="TextBox 86"/>
          <p:cNvSpPr txBox="1"/>
          <p:nvPr/>
        </p:nvSpPr>
        <p:spPr>
          <a:xfrm>
            <a:off x="6862865" y="4164885"/>
            <a:ext cx="3299942" cy="461665"/>
          </a:xfrm>
          <a:prstGeom prst="rect">
            <a:avLst/>
          </a:prstGeom>
          <a:noFill/>
        </p:spPr>
        <p:txBody>
          <a:bodyPr wrap="none" rtlCol="0">
            <a:spAutoFit/>
          </a:bodyPr>
          <a:lstStyle/>
          <a:p>
            <a:r>
              <a:rPr lang="en-US" sz="2400" dirty="0" smtClean="0"/>
              <a:t>Dependency </a:t>
            </a:r>
            <a:r>
              <a:rPr lang="en-US" sz="2400" dirty="0" smtClean="0"/>
              <a:t>graph of </a:t>
            </a:r>
            <a:r>
              <a:rPr lang="en-US" sz="2400" dirty="0" smtClean="0"/>
              <a:t>CQ</a:t>
            </a:r>
            <a:endParaRPr lang="en-US" sz="2400" dirty="0"/>
          </a:p>
        </p:txBody>
      </p:sp>
      <p:sp>
        <p:nvSpPr>
          <p:cNvPr id="88" name="Right Arrow 87"/>
          <p:cNvSpPr/>
          <p:nvPr/>
        </p:nvSpPr>
        <p:spPr>
          <a:xfrm>
            <a:off x="5338658" y="2419151"/>
            <a:ext cx="675350" cy="35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351555" y="840909"/>
            <a:ext cx="826445" cy="400110"/>
          </a:xfrm>
          <a:prstGeom prst="rect">
            <a:avLst/>
          </a:prstGeom>
        </p:spPr>
        <p:txBody>
          <a:bodyPr wrap="none">
            <a:spAutoFit/>
          </a:bodyPr>
          <a:lstStyle/>
          <a:p>
            <a:r>
              <a:rPr lang="en-US" sz="2000" dirty="0" smtClean="0">
                <a:solidFill>
                  <a:srgbClr val="00B050"/>
                </a:solidFill>
              </a:rPr>
              <a:t>flow 2</a:t>
            </a:r>
            <a:endParaRPr lang="en-US" sz="2000" dirty="0">
              <a:solidFill>
                <a:srgbClr val="00B050"/>
              </a:solidFill>
            </a:endParaRPr>
          </a:p>
        </p:txBody>
      </p:sp>
      <p:sp>
        <p:nvSpPr>
          <p:cNvPr id="62" name="Rectangle 61"/>
          <p:cNvSpPr/>
          <p:nvPr/>
        </p:nvSpPr>
        <p:spPr>
          <a:xfrm>
            <a:off x="6576141" y="3756055"/>
            <a:ext cx="826445" cy="400110"/>
          </a:xfrm>
          <a:prstGeom prst="rect">
            <a:avLst/>
          </a:prstGeom>
        </p:spPr>
        <p:txBody>
          <a:bodyPr wrap="none">
            <a:spAutoFit/>
          </a:bodyPr>
          <a:lstStyle/>
          <a:p>
            <a:r>
              <a:rPr lang="en-US" sz="2000" dirty="0" smtClean="0">
                <a:solidFill>
                  <a:schemeClr val="accent2">
                    <a:lumMod val="75000"/>
                  </a:schemeClr>
                </a:solidFill>
              </a:rPr>
              <a:t>flow 1</a:t>
            </a:r>
            <a:endParaRPr lang="en-US" sz="2000" dirty="0">
              <a:solidFill>
                <a:schemeClr val="accent2">
                  <a:lumMod val="75000"/>
                </a:schemeClr>
              </a:solidFill>
            </a:endParaRPr>
          </a:p>
        </p:txBody>
      </p:sp>
      <p:sp>
        <p:nvSpPr>
          <p:cNvPr id="63" name="Rectangle 62"/>
          <p:cNvSpPr/>
          <p:nvPr/>
        </p:nvSpPr>
        <p:spPr>
          <a:xfrm>
            <a:off x="11130369" y="2785258"/>
            <a:ext cx="826445" cy="400110"/>
          </a:xfrm>
          <a:prstGeom prst="rect">
            <a:avLst/>
          </a:prstGeom>
        </p:spPr>
        <p:txBody>
          <a:bodyPr wrap="none">
            <a:spAutoFit/>
          </a:bodyPr>
          <a:lstStyle/>
          <a:p>
            <a:r>
              <a:rPr lang="en-US" sz="2000" dirty="0" smtClean="0">
                <a:solidFill>
                  <a:srgbClr val="7030A0"/>
                </a:solidFill>
              </a:rPr>
              <a:t>flow 3</a:t>
            </a:r>
            <a:endParaRPr lang="en-US" sz="2000" dirty="0">
              <a:solidFill>
                <a:srgbClr val="7030A0"/>
              </a:solidFill>
            </a:endParaRPr>
          </a:p>
        </p:txBody>
      </p:sp>
      <p:sp>
        <p:nvSpPr>
          <p:cNvPr id="2" name="Freeform 1"/>
          <p:cNvSpPr/>
          <p:nvPr/>
        </p:nvSpPr>
        <p:spPr>
          <a:xfrm>
            <a:off x="6442927" y="2339163"/>
            <a:ext cx="4359752" cy="918329"/>
          </a:xfrm>
          <a:custGeom>
            <a:avLst/>
            <a:gdLst>
              <a:gd name="connsiteX0" fmla="*/ 4359752 w 4359752"/>
              <a:gd name="connsiteY0" fmla="*/ 691116 h 918329"/>
              <a:gd name="connsiteX1" fmla="*/ 2754236 w 4359752"/>
              <a:gd name="connsiteY1" fmla="*/ 914400 h 918329"/>
              <a:gd name="connsiteX2" fmla="*/ 244952 w 4359752"/>
              <a:gd name="connsiteY2" fmla="*/ 765544 h 918329"/>
              <a:gd name="connsiteX3" fmla="*/ 234320 w 4359752"/>
              <a:gd name="connsiteY3" fmla="*/ 0 h 918329"/>
            </a:gdLst>
            <a:ahLst/>
            <a:cxnLst>
              <a:cxn ang="0">
                <a:pos x="connsiteX0" y="connsiteY0"/>
              </a:cxn>
              <a:cxn ang="0">
                <a:pos x="connsiteX1" y="connsiteY1"/>
              </a:cxn>
              <a:cxn ang="0">
                <a:pos x="connsiteX2" y="connsiteY2"/>
              </a:cxn>
              <a:cxn ang="0">
                <a:pos x="connsiteX3" y="connsiteY3"/>
              </a:cxn>
            </a:cxnLst>
            <a:rect l="l" t="t" r="r" b="b"/>
            <a:pathLst>
              <a:path w="4359752" h="918329">
                <a:moveTo>
                  <a:pt x="4359752" y="691116"/>
                </a:moveTo>
                <a:cubicBezTo>
                  <a:pt x="3899894" y="796555"/>
                  <a:pt x="3440036" y="901995"/>
                  <a:pt x="2754236" y="914400"/>
                </a:cubicBezTo>
                <a:cubicBezTo>
                  <a:pt x="2068436" y="926805"/>
                  <a:pt x="664938" y="917944"/>
                  <a:pt x="244952" y="765544"/>
                </a:cubicBezTo>
                <a:cubicBezTo>
                  <a:pt x="-175034" y="613144"/>
                  <a:pt x="29643" y="306572"/>
                  <a:pt x="234320" y="0"/>
                </a:cubicBezTo>
              </a:path>
            </a:pathLst>
          </a:custGeom>
          <a:noFill/>
          <a:ln w="28575">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625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2</a:t>
            </a:fld>
            <a:endParaRPr lang="en-US" dirty="0"/>
          </a:p>
        </p:txBody>
      </p:sp>
      <p:sp>
        <p:nvSpPr>
          <p:cNvPr id="159" name="TextBox 158"/>
          <p:cNvSpPr txBox="1"/>
          <p:nvPr/>
        </p:nvSpPr>
        <p:spPr>
          <a:xfrm>
            <a:off x="1415741" y="81215"/>
            <a:ext cx="9047748" cy="830997"/>
          </a:xfrm>
          <a:prstGeom prst="rect">
            <a:avLst/>
          </a:prstGeom>
          <a:noFill/>
        </p:spPr>
        <p:txBody>
          <a:bodyPr wrap="square" rtlCol="0">
            <a:spAutoFit/>
          </a:bodyPr>
          <a:lstStyle/>
          <a:p>
            <a:pPr algn="ctr"/>
            <a:r>
              <a:rPr lang="en-US" altLang="zh-CN" sz="4800" dirty="0" smtClean="0"/>
              <a:t>Outline</a:t>
            </a:r>
            <a:endParaRPr lang="en-US" sz="4800" dirty="0"/>
          </a:p>
        </p:txBody>
      </p:sp>
      <p:sp>
        <p:nvSpPr>
          <p:cNvPr id="19" name="TextBox 18"/>
          <p:cNvSpPr txBox="1"/>
          <p:nvPr/>
        </p:nvSpPr>
        <p:spPr>
          <a:xfrm>
            <a:off x="1259356" y="912212"/>
            <a:ext cx="9360517" cy="6124754"/>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smtClean="0"/>
              <a:t>Sufficient Condition for Routing Induced Deadlock</a:t>
            </a:r>
          </a:p>
          <a:p>
            <a:pPr marL="914400" lvl="1" indent="-457200">
              <a:buFont typeface="Wingdings" panose="05000000000000000000" pitchFamily="2" charset="2"/>
              <a:buChar char="q"/>
            </a:pPr>
            <a:r>
              <a:rPr lang="en-US" altLang="zh-CN" sz="2800" dirty="0" smtClean="0"/>
              <a:t>Congestion Queue (CQ)</a:t>
            </a:r>
          </a:p>
          <a:p>
            <a:pPr marL="1371600" lvl="2" indent="-457200">
              <a:buFont typeface="Wingdings" panose="05000000000000000000" pitchFamily="2" charset="2"/>
              <a:buChar char="Ø"/>
            </a:pPr>
            <a:r>
              <a:rPr lang="en-US" sz="2400" dirty="0" smtClean="0"/>
              <a:t>Definition</a:t>
            </a:r>
          </a:p>
          <a:p>
            <a:pPr marL="1371600" lvl="2" indent="-457200">
              <a:buFont typeface="Wingdings" panose="05000000000000000000" pitchFamily="2" charset="2"/>
              <a:buChar char="Ø"/>
            </a:pPr>
            <a:r>
              <a:rPr lang="en-US" sz="2400" dirty="0" smtClean="0"/>
              <a:t>Cascade Effect</a:t>
            </a:r>
          </a:p>
          <a:p>
            <a:pPr marL="1371600" lvl="2" indent="-457200">
              <a:buFont typeface="Wingdings" panose="05000000000000000000" pitchFamily="2" charset="2"/>
              <a:buChar char="Ø"/>
            </a:pPr>
            <a:r>
              <a:rPr lang="en-US" sz="2400" dirty="0" smtClean="0"/>
              <a:t>Classification:</a:t>
            </a:r>
          </a:p>
          <a:p>
            <a:pPr marL="1828800" lvl="3" indent="-457200">
              <a:buFont typeface="+mj-lt"/>
              <a:buAutoNum type="arabicPeriod"/>
            </a:pPr>
            <a:r>
              <a:rPr lang="en-US" sz="2000" dirty="0"/>
              <a:t>C</a:t>
            </a:r>
            <a:r>
              <a:rPr lang="en-US" sz="2000" dirty="0" smtClean="0"/>
              <a:t>apacity </a:t>
            </a:r>
            <a:r>
              <a:rPr lang="en-US" sz="2000" dirty="0"/>
              <a:t>B</a:t>
            </a:r>
            <a:r>
              <a:rPr lang="en-US" sz="2000" dirty="0" smtClean="0"/>
              <a:t>ounded </a:t>
            </a:r>
          </a:p>
          <a:p>
            <a:pPr marL="1828800" lvl="3" indent="-457200">
              <a:buFont typeface="+mj-lt"/>
              <a:buAutoNum type="arabicPeriod"/>
            </a:pPr>
            <a:r>
              <a:rPr lang="en-US" sz="2000" dirty="0" smtClean="0"/>
              <a:t>Head-Of-Line </a:t>
            </a:r>
            <a:r>
              <a:rPr lang="en-US" sz="2000" dirty="0"/>
              <a:t>(HOL) </a:t>
            </a:r>
            <a:r>
              <a:rPr lang="en-US" sz="2000" dirty="0" smtClean="0"/>
              <a:t>blocking bounded </a:t>
            </a:r>
            <a:endParaRPr lang="en-US" sz="2000" dirty="0" smtClean="0"/>
          </a:p>
          <a:p>
            <a:pPr marL="914400" lvl="1" indent="-457200">
              <a:buFont typeface="Wingdings" panose="05000000000000000000" pitchFamily="2" charset="2"/>
              <a:buChar char="q"/>
            </a:pPr>
            <a:r>
              <a:rPr lang="en-US" sz="2800" dirty="0" smtClean="0">
                <a:solidFill>
                  <a:schemeClr val="bg1">
                    <a:lumMod val="65000"/>
                  </a:schemeClr>
                </a:solidFill>
              </a:rPr>
              <a:t>Preliminary </a:t>
            </a:r>
            <a:r>
              <a:rPr lang="en-US" sz="2800" dirty="0">
                <a:solidFill>
                  <a:schemeClr val="bg1">
                    <a:lumMod val="65000"/>
                  </a:schemeClr>
                </a:solidFill>
              </a:rPr>
              <a:t>Model Based on CQ and Fluid Model</a:t>
            </a:r>
          </a:p>
          <a:p>
            <a:pPr marL="1371600" lvl="2" indent="-457200">
              <a:buFont typeface="Wingdings" panose="05000000000000000000" pitchFamily="2" charset="2"/>
              <a:buChar char="Ø"/>
            </a:pPr>
            <a:r>
              <a:rPr lang="en-US" altLang="zh-CN" sz="2400" dirty="0">
                <a:solidFill>
                  <a:schemeClr val="bg1">
                    <a:lumMod val="65000"/>
                  </a:schemeClr>
                </a:solidFill>
              </a:rPr>
              <a:t>Notation</a:t>
            </a:r>
          </a:p>
          <a:p>
            <a:pPr marL="1371600" lvl="2" indent="-457200">
              <a:buFont typeface="Wingdings" panose="05000000000000000000" pitchFamily="2" charset="2"/>
              <a:buChar char="Ø"/>
            </a:pPr>
            <a:r>
              <a:rPr lang="en-US" altLang="zh-CN" sz="2400" dirty="0" smtClean="0">
                <a:solidFill>
                  <a:schemeClr val="bg1">
                    <a:lumMod val="65000"/>
                  </a:schemeClr>
                </a:solidFill>
              </a:rPr>
              <a:t>Assumption</a:t>
            </a:r>
          </a:p>
          <a:p>
            <a:pPr marL="1828800" lvl="3" indent="-457200">
              <a:buFont typeface="+mj-lt"/>
              <a:buAutoNum type="arabicPeriod"/>
            </a:pPr>
            <a:r>
              <a:rPr lang="en-US" sz="2000" dirty="0" smtClean="0">
                <a:solidFill>
                  <a:schemeClr val="bg1">
                    <a:lumMod val="65000"/>
                  </a:schemeClr>
                </a:solidFill>
              </a:rPr>
              <a:t>Static Shaping Rate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Static </a:t>
            </a:r>
            <a:r>
              <a:rPr lang="en-US" sz="2000" dirty="0">
                <a:solidFill>
                  <a:schemeClr val="bg1">
                    <a:lumMod val="65000"/>
                  </a:schemeClr>
                </a:solidFill>
              </a:rPr>
              <a:t>PFC Threshold</a:t>
            </a:r>
          </a:p>
          <a:p>
            <a:pPr marL="914400" lvl="1" indent="-457200">
              <a:buFont typeface="Wingdings" panose="05000000000000000000" pitchFamily="2" charset="2"/>
              <a:buChar char="q"/>
            </a:pPr>
            <a:r>
              <a:rPr lang="en-US" altLang="zh-CN" sz="2800" dirty="0">
                <a:solidFill>
                  <a:schemeClr val="bg1">
                    <a:lumMod val="65000"/>
                  </a:schemeClr>
                </a:solidFill>
              </a:rPr>
              <a:t>Sufficient </a:t>
            </a:r>
            <a:r>
              <a:rPr lang="en-US" altLang="zh-CN" sz="2800" dirty="0" smtClean="0">
                <a:solidFill>
                  <a:schemeClr val="bg1">
                    <a:lumMod val="65000"/>
                  </a:schemeClr>
                </a:solidFill>
              </a:rPr>
              <a:t>Condition for </a:t>
            </a:r>
            <a:r>
              <a:rPr lang="en-US" altLang="zh-CN" sz="2800" dirty="0">
                <a:solidFill>
                  <a:schemeClr val="bg1">
                    <a:lumMod val="65000"/>
                  </a:schemeClr>
                </a:solidFill>
              </a:rPr>
              <a:t>D</a:t>
            </a:r>
            <a:r>
              <a:rPr lang="en-US" altLang="zh-CN" sz="2800" dirty="0" smtClean="0">
                <a:solidFill>
                  <a:schemeClr val="bg1">
                    <a:lumMod val="65000"/>
                  </a:schemeClr>
                </a:solidFill>
              </a:rPr>
              <a:t>eadlock Creation</a:t>
            </a:r>
            <a:endParaRPr lang="en-US" altLang="zh-CN" sz="2800" dirty="0">
              <a:solidFill>
                <a:schemeClr val="bg1">
                  <a:lumMod val="65000"/>
                </a:schemeClr>
              </a:solidFill>
            </a:endParaRPr>
          </a:p>
          <a:p>
            <a:pPr marL="1371600" lvl="2" indent="-457200">
              <a:buFont typeface="Wingdings" panose="05000000000000000000" pitchFamily="2" charset="2"/>
              <a:buChar char="Ø"/>
            </a:pPr>
            <a:r>
              <a:rPr lang="en-US" sz="2400" dirty="0">
                <a:solidFill>
                  <a:schemeClr val="bg1">
                    <a:lumMod val="65000"/>
                  </a:schemeClr>
                </a:solidFill>
              </a:rPr>
              <a:t>Dependency Graph of </a:t>
            </a:r>
            <a:r>
              <a:rPr lang="en-US" sz="2400" dirty="0" smtClean="0">
                <a:solidFill>
                  <a:schemeClr val="bg1">
                    <a:lumMod val="65000"/>
                  </a:schemeClr>
                </a:solidFill>
              </a:rPr>
              <a:t>CQ</a:t>
            </a:r>
            <a:endParaRPr lang="en-US" sz="24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Iterative Computation of CQ</a:t>
            </a:r>
            <a:endParaRPr lang="en-US" sz="2000" dirty="0">
              <a:solidFill>
                <a:schemeClr val="bg1">
                  <a:lumMod val="65000"/>
                </a:schemeClr>
              </a:solidFill>
            </a:endParaRPr>
          </a:p>
          <a:p>
            <a:pPr marL="1828800" lvl="3" indent="-457200">
              <a:buFont typeface="+mj-lt"/>
              <a:buAutoNum type="arabicPeriod"/>
            </a:pPr>
            <a:r>
              <a:rPr lang="en-US" sz="2000" dirty="0" smtClean="0">
                <a:solidFill>
                  <a:schemeClr val="bg1">
                    <a:lumMod val="65000"/>
                  </a:schemeClr>
                </a:solidFill>
              </a:rPr>
              <a:t>Construction of Dependent Edges between CQs</a:t>
            </a:r>
            <a:endParaRPr lang="en-US" sz="2000" dirty="0">
              <a:solidFill>
                <a:schemeClr val="bg1">
                  <a:lumMod val="65000"/>
                </a:schemeClr>
              </a:solidFill>
            </a:endParaRPr>
          </a:p>
        </p:txBody>
      </p:sp>
    </p:spTree>
    <p:extLst>
      <p:ext uri="{BB962C8B-B14F-4D97-AF65-F5344CB8AC3E}">
        <p14:creationId xmlns:p14="http://schemas.microsoft.com/office/powerpoint/2010/main" val="2592252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1285" y="1983549"/>
            <a:ext cx="8249832"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Sufficient </a:t>
            </a:r>
            <a:r>
              <a:rPr lang="en-US" sz="2400" b="1" dirty="0" smtClean="0"/>
              <a:t>condition for deadlock creation</a:t>
            </a:r>
            <a:r>
              <a:rPr lang="en-US" sz="2400" dirty="0" smtClean="0"/>
              <a:t>: there is a cycle in the </a:t>
            </a:r>
            <a:r>
              <a:rPr lang="en-US" sz="2400" dirty="0" smtClean="0"/>
              <a:t>dependency </a:t>
            </a:r>
            <a:r>
              <a:rPr lang="en-US" sz="2400" dirty="0" smtClean="0"/>
              <a:t>graph of </a:t>
            </a:r>
            <a:r>
              <a:rPr lang="en-US" sz="2400" dirty="0" smtClean="0"/>
              <a:t>CQ.</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smtClean="0"/>
              <a:t>Proof</a:t>
            </a:r>
            <a:r>
              <a:rPr lang="en-US" sz="2400" dirty="0" smtClean="0"/>
              <a:t>: Suppose there is a cycle in the </a:t>
            </a:r>
            <a:r>
              <a:rPr lang="en-US" sz="2400" dirty="0" smtClean="0"/>
              <a:t>dependency </a:t>
            </a:r>
            <a:r>
              <a:rPr lang="en-US" sz="2400" dirty="0" smtClean="0"/>
              <a:t>graph of </a:t>
            </a:r>
            <a:r>
              <a:rPr lang="en-US" sz="2400" dirty="0" smtClean="0"/>
              <a:t>CQ. </a:t>
            </a:r>
            <a:r>
              <a:rPr lang="en-US" sz="2400" dirty="0" smtClean="0"/>
              <a:t>For any </a:t>
            </a:r>
            <a:r>
              <a:rPr lang="en-US" sz="2400" dirty="0" smtClean="0"/>
              <a:t>CQ in </a:t>
            </a:r>
            <a:r>
              <a:rPr lang="en-US" sz="2400" dirty="0" smtClean="0"/>
              <a:t>the cycle, </a:t>
            </a:r>
            <a:r>
              <a:rPr lang="en-US" sz="2400" dirty="0" smtClean="0"/>
              <a:t>It will pause its upstream CQ in the cycle While at the same time being paused by its downstream CQ in the cycle.  As no packets can get moved in the cycle, </a:t>
            </a:r>
            <a:r>
              <a:rPr lang="en-US" sz="2400" dirty="0" smtClean="0"/>
              <a:t>a deadlock is created.</a:t>
            </a:r>
          </a:p>
        </p:txBody>
      </p:sp>
      <p:sp>
        <p:nvSpPr>
          <p:cNvPr id="5" name="Rectangle 4"/>
          <p:cNvSpPr/>
          <p:nvPr/>
        </p:nvSpPr>
        <p:spPr>
          <a:xfrm>
            <a:off x="575732" y="274849"/>
            <a:ext cx="10622845" cy="707886"/>
          </a:xfrm>
          <a:prstGeom prst="rect">
            <a:avLst/>
          </a:prstGeom>
        </p:spPr>
        <p:txBody>
          <a:bodyPr wrap="square">
            <a:spAutoFit/>
          </a:bodyPr>
          <a:lstStyle/>
          <a:p>
            <a:pPr algn="ctr"/>
            <a:r>
              <a:rPr lang="en-US" sz="4000" dirty="0" smtClean="0"/>
              <a:t>Sufficient </a:t>
            </a:r>
            <a:r>
              <a:rPr lang="en-US" sz="4000" dirty="0" smtClean="0"/>
              <a:t>Condition </a:t>
            </a:r>
            <a:r>
              <a:rPr lang="en-US" sz="4000" dirty="0" smtClean="0"/>
              <a:t>for </a:t>
            </a:r>
            <a:r>
              <a:rPr lang="en-US" sz="4000" dirty="0" smtClean="0"/>
              <a:t>Deadlock Creation</a:t>
            </a:r>
            <a:endParaRPr lang="en-US" sz="4000" dirty="0"/>
          </a:p>
        </p:txBody>
      </p:sp>
    </p:spTree>
    <p:extLst>
      <p:ext uri="{BB962C8B-B14F-4D97-AF65-F5344CB8AC3E}">
        <p14:creationId xmlns:p14="http://schemas.microsoft.com/office/powerpoint/2010/main" val="25878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3</a:t>
            </a:fld>
            <a:endParaRPr lang="en-US" dirty="0"/>
          </a:p>
        </p:txBody>
      </p:sp>
      <p:sp>
        <p:nvSpPr>
          <p:cNvPr id="159" name="TextBox 158"/>
          <p:cNvSpPr txBox="1"/>
          <p:nvPr/>
        </p:nvSpPr>
        <p:spPr>
          <a:xfrm>
            <a:off x="1572126" y="244177"/>
            <a:ext cx="9047748" cy="707886"/>
          </a:xfrm>
          <a:prstGeom prst="rect">
            <a:avLst/>
          </a:prstGeom>
          <a:noFill/>
        </p:spPr>
        <p:txBody>
          <a:bodyPr wrap="square" rtlCol="0">
            <a:spAutoFit/>
          </a:bodyPr>
          <a:lstStyle/>
          <a:p>
            <a:pPr algn="ctr"/>
            <a:r>
              <a:rPr lang="en-US" altLang="zh-CN" sz="4000" dirty="0" smtClean="0"/>
              <a:t>Definition of </a:t>
            </a:r>
            <a:r>
              <a:rPr lang="en-US" altLang="zh-CN" sz="4000" dirty="0" smtClean="0"/>
              <a:t>Congestion Queue</a:t>
            </a:r>
            <a:endParaRPr lang="en-US" sz="4000" dirty="0"/>
          </a:p>
        </p:txBody>
      </p:sp>
      <p:sp>
        <p:nvSpPr>
          <p:cNvPr id="14" name="Oval 13"/>
          <p:cNvSpPr/>
          <p:nvPr/>
        </p:nvSpPr>
        <p:spPr>
          <a:xfrm>
            <a:off x="5830587" y="2146876"/>
            <a:ext cx="681872" cy="688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38587" y="2934042"/>
            <a:ext cx="2711320" cy="461665"/>
          </a:xfrm>
          <a:prstGeom prst="rect">
            <a:avLst/>
          </a:prstGeom>
        </p:spPr>
        <p:txBody>
          <a:bodyPr wrap="none">
            <a:spAutoFit/>
          </a:bodyPr>
          <a:lstStyle/>
          <a:p>
            <a:r>
              <a:rPr lang="en-US" sz="2400" dirty="0" smtClean="0"/>
              <a:t>switch egress queue</a:t>
            </a:r>
            <a:endParaRPr lang="en-US" sz="2400" dirty="0"/>
          </a:p>
        </p:txBody>
      </p:sp>
      <p:sp>
        <p:nvSpPr>
          <p:cNvPr id="24" name="Rectangle 23"/>
          <p:cNvSpPr/>
          <p:nvPr/>
        </p:nvSpPr>
        <p:spPr>
          <a:xfrm>
            <a:off x="5415358" y="2388994"/>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sp>
        <p:nvSpPr>
          <p:cNvPr id="26" name="Rectangle 25"/>
          <p:cNvSpPr/>
          <p:nvPr/>
        </p:nvSpPr>
        <p:spPr>
          <a:xfrm>
            <a:off x="2270911" y="3827230"/>
            <a:ext cx="7650178" cy="1569660"/>
          </a:xfrm>
          <a:prstGeom prst="rect">
            <a:avLst/>
          </a:prstGeom>
        </p:spPr>
        <p:txBody>
          <a:bodyPr wrap="square">
            <a:spAutoFit/>
          </a:bodyPr>
          <a:lstStyle/>
          <a:p>
            <a:pPr marL="285750" indent="-285750">
              <a:buFont typeface="Arial" panose="020B0604020202020204" pitchFamily="34" charset="0"/>
              <a:buChar char="•"/>
            </a:pPr>
            <a:r>
              <a:rPr lang="en-US" sz="2400" b="1" dirty="0" smtClean="0"/>
              <a:t>Definition of congestion </a:t>
            </a:r>
            <a:r>
              <a:rPr lang="en-US" sz="2400" b="1" dirty="0" smtClean="0"/>
              <a:t>queue (CQ)</a:t>
            </a:r>
            <a:r>
              <a:rPr lang="en-US" dirty="0" smtClean="0"/>
              <a:t>: </a:t>
            </a:r>
            <a:r>
              <a:rPr lang="en-US" sz="2400" dirty="0" smtClean="0"/>
              <a:t>if</a:t>
            </a:r>
            <a:r>
              <a:rPr lang="en-US" sz="2400" dirty="0" smtClean="0"/>
              <a:t> a device generates </a:t>
            </a:r>
            <a:r>
              <a:rPr lang="en-US" sz="2400" dirty="0" smtClean="0"/>
              <a:t>PFC </a:t>
            </a:r>
            <a:r>
              <a:rPr lang="en-US" sz="2400" dirty="0" smtClean="0"/>
              <a:t>PAUSE </a:t>
            </a:r>
            <a:r>
              <a:rPr lang="en-US" sz="2400" dirty="0" smtClean="0"/>
              <a:t>frames to pause its upstream devices due to the packet </a:t>
            </a:r>
            <a:r>
              <a:rPr lang="en-US" sz="2400" dirty="0" smtClean="0"/>
              <a:t>queuing in a switch egress queue, we say this </a:t>
            </a:r>
            <a:r>
              <a:rPr lang="en-US" sz="2400" dirty="0" smtClean="0"/>
              <a:t>egress queue </a:t>
            </a:r>
            <a:r>
              <a:rPr lang="en-US" sz="2400" dirty="0" smtClean="0"/>
              <a:t>is a </a:t>
            </a:r>
            <a:r>
              <a:rPr lang="en-US" sz="2400" dirty="0"/>
              <a:t>congestion </a:t>
            </a:r>
            <a:r>
              <a:rPr lang="en-US" sz="2400" dirty="0" smtClean="0"/>
              <a:t>queue.</a:t>
            </a:r>
            <a:endParaRPr lang="en-US" sz="2400" baseline="30000" dirty="0">
              <a:solidFill>
                <a:srgbClr val="00B050"/>
              </a:solidFill>
            </a:endParaRPr>
          </a:p>
        </p:txBody>
      </p:sp>
      <p:sp>
        <p:nvSpPr>
          <p:cNvPr id="3" name="Freeform 2"/>
          <p:cNvSpPr/>
          <p:nvPr/>
        </p:nvSpPr>
        <p:spPr>
          <a:xfrm>
            <a:off x="4888871" y="1959871"/>
            <a:ext cx="2553077"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4906978" y="2457807"/>
            <a:ext cx="2480649" cy="27161"/>
          </a:xfrm>
          <a:custGeom>
            <a:avLst/>
            <a:gdLst>
              <a:gd name="connsiteX0" fmla="*/ 0 w 2480649"/>
              <a:gd name="connsiteY0" fmla="*/ 27161 h 27161"/>
              <a:gd name="connsiteX1" fmla="*/ 1412340 w 2480649"/>
              <a:gd name="connsiteY1" fmla="*/ 9054 h 27161"/>
              <a:gd name="connsiteX2" fmla="*/ 2480649 w 2480649"/>
              <a:gd name="connsiteY2" fmla="*/ 0 h 27161"/>
            </a:gdLst>
            <a:ahLst/>
            <a:cxnLst>
              <a:cxn ang="0">
                <a:pos x="connsiteX0" y="connsiteY0"/>
              </a:cxn>
              <a:cxn ang="0">
                <a:pos x="connsiteX1" y="connsiteY1"/>
              </a:cxn>
              <a:cxn ang="0">
                <a:pos x="connsiteX2" y="connsiteY2"/>
              </a:cxn>
            </a:cxnLst>
            <a:rect l="l" t="t" r="r" b="b"/>
            <a:pathLst>
              <a:path w="2480649" h="27161">
                <a:moveTo>
                  <a:pt x="0" y="27161"/>
                </a:moveTo>
                <a:lnTo>
                  <a:pt x="1412340" y="9054"/>
                </a:lnTo>
                <a:lnTo>
                  <a:pt x="2480649" y="0"/>
                </a:ln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961299" y="2684144"/>
            <a:ext cx="2453489"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80869" y="1536151"/>
            <a:ext cx="847604" cy="461665"/>
          </a:xfrm>
          <a:prstGeom prst="rect">
            <a:avLst/>
          </a:prstGeom>
        </p:spPr>
        <p:txBody>
          <a:bodyPr wrap="none">
            <a:spAutoFit/>
          </a:bodyPr>
          <a:lstStyle/>
          <a:p>
            <a:r>
              <a:rPr lang="en-US" sz="2400" dirty="0" smtClean="0"/>
              <a:t>flows</a:t>
            </a:r>
            <a:endParaRPr lang="en-US" sz="2400" baseline="-25000" dirty="0"/>
          </a:p>
        </p:txBody>
      </p:sp>
      <p:cxnSp>
        <p:nvCxnSpPr>
          <p:cNvPr id="17" name="Straight Connector 16"/>
          <p:cNvCxnSpPr/>
          <p:nvPr/>
        </p:nvCxnSpPr>
        <p:spPr>
          <a:xfrm>
            <a:off x="3533313" y="2496236"/>
            <a:ext cx="1175605" cy="0"/>
          </a:xfrm>
          <a:prstGeom prst="line">
            <a:avLst/>
          </a:prstGeom>
          <a:ln w="19050">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61866" y="2023593"/>
            <a:ext cx="972815" cy="461665"/>
          </a:xfrm>
          <a:prstGeom prst="rect">
            <a:avLst/>
          </a:prstGeom>
        </p:spPr>
        <p:txBody>
          <a:bodyPr wrap="square">
            <a:spAutoFit/>
          </a:bodyPr>
          <a:lstStyle/>
          <a:p>
            <a:r>
              <a:rPr lang="en-US" sz="2400" dirty="0" smtClean="0"/>
              <a:t>pause</a:t>
            </a:r>
            <a:endParaRPr lang="en-US" sz="2400" dirty="0"/>
          </a:p>
        </p:txBody>
      </p:sp>
    </p:spTree>
    <p:extLst>
      <p:ext uri="{BB962C8B-B14F-4D97-AF65-F5344CB8AC3E}">
        <p14:creationId xmlns:p14="http://schemas.microsoft.com/office/powerpoint/2010/main" val="6319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sp>
        <p:nvSpPr>
          <p:cNvPr id="102" name="TextBox 101"/>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103" name="TextBox 102"/>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106" name="TextBox 105"/>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113" name="Rectangle 112"/>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sp>
        <p:nvSpPr>
          <p:cNvPr id="114" name="Rectangle 113"/>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75732" y="1073751"/>
            <a:ext cx="1222771" cy="523220"/>
          </a:xfrm>
          <a:prstGeom prst="rect">
            <a:avLst/>
          </a:prstGeom>
        </p:spPr>
        <p:txBody>
          <a:bodyPr wrap="none">
            <a:spAutoFit/>
          </a:bodyPr>
          <a:lstStyle/>
          <a:p>
            <a:r>
              <a:rPr lang="en-US" sz="2800" dirty="0" smtClean="0"/>
              <a:t>Step-1:</a:t>
            </a:r>
            <a:endParaRPr lang="en-US" sz="2800" dirty="0"/>
          </a:p>
        </p:txBody>
      </p:sp>
      <p:sp>
        <p:nvSpPr>
          <p:cNvPr id="63" name="Rectangle 62"/>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129" name="Rectangle 128"/>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130" name="Rectangle 129"/>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131" name="Rectangle 130"/>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132" name="Rectangle 131"/>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133" name="Rectangle 132"/>
          <p:cNvSpPr/>
          <p:nvPr/>
        </p:nvSpPr>
        <p:spPr>
          <a:xfrm>
            <a:off x="1765966" y="5495453"/>
            <a:ext cx="8168163" cy="830997"/>
          </a:xfrm>
          <a:prstGeom prst="rect">
            <a:avLst/>
          </a:prstGeom>
        </p:spPr>
        <p:txBody>
          <a:bodyPr wrap="square">
            <a:spAutoFit/>
          </a:bodyPr>
          <a:lstStyle/>
          <a:p>
            <a:r>
              <a:rPr lang="en-US" sz="2400" dirty="0" smtClean="0"/>
              <a:t>The </a:t>
            </a:r>
            <a:r>
              <a:rPr lang="en-US" sz="2400" dirty="0" err="1" smtClean="0"/>
              <a:t>tx</a:t>
            </a:r>
            <a:r>
              <a:rPr lang="en-US" sz="2400" dirty="0" smtClean="0"/>
              <a:t> queue of switch B is a </a:t>
            </a:r>
            <a:r>
              <a:rPr lang="en-US" sz="2400" dirty="0" smtClean="0"/>
              <a:t>CQ, </a:t>
            </a:r>
            <a:r>
              <a:rPr lang="en-US" sz="2400" dirty="0" smtClean="0"/>
              <a:t>and rates of flow 1 and flow </a:t>
            </a:r>
            <a:r>
              <a:rPr lang="en-US" sz="2400" dirty="0" smtClean="0"/>
              <a:t>3 </a:t>
            </a:r>
            <a:r>
              <a:rPr lang="en-US" sz="2400" dirty="0" smtClean="0"/>
              <a:t>are shaped </a:t>
            </a:r>
            <a:r>
              <a:rPr lang="en-US" sz="2400" dirty="0" smtClean="0"/>
              <a:t>into </a:t>
            </a:r>
            <a:r>
              <a:rPr lang="en-US" sz="2400" dirty="0" err="1" smtClean="0"/>
              <a:t>r</a:t>
            </a:r>
            <a:r>
              <a:rPr lang="en-US" sz="2400" baseline="30000" dirty="0" err="1" smtClean="0"/>
              <a:t>c</a:t>
            </a:r>
            <a:r>
              <a:rPr lang="en-US" sz="2400" dirty="0" smtClean="0"/>
              <a:t> at switch B</a:t>
            </a:r>
            <a:r>
              <a:rPr lang="en-US" sz="2400" dirty="0" smtClean="0"/>
              <a:t> </a:t>
            </a:r>
            <a:r>
              <a:rPr lang="en-US" sz="2400" dirty="0"/>
              <a:t>(r</a:t>
            </a:r>
            <a:r>
              <a:rPr lang="en-US" sz="2400" baseline="-25000" dirty="0"/>
              <a:t>1, </a:t>
            </a:r>
            <a:r>
              <a:rPr lang="en-US" sz="2400" dirty="0" smtClean="0"/>
              <a:t>r</a:t>
            </a:r>
            <a:r>
              <a:rPr lang="en-US" sz="2400" baseline="-25000" dirty="0" smtClean="0"/>
              <a:t>3 </a:t>
            </a:r>
            <a:r>
              <a:rPr lang="en-US" sz="2400" dirty="0"/>
              <a:t>&gt; </a:t>
            </a:r>
            <a:r>
              <a:rPr lang="en-US" sz="2400" dirty="0" err="1" smtClean="0"/>
              <a:t>r</a:t>
            </a:r>
            <a:r>
              <a:rPr lang="en-US" sz="2400" baseline="-25000" dirty="0" err="1" smtClean="0"/>
              <a:t>c</a:t>
            </a:r>
            <a:r>
              <a:rPr lang="en-US" sz="2400" dirty="0" smtClean="0"/>
              <a:t>).</a:t>
            </a:r>
            <a:endParaRPr lang="en-US" sz="2400" dirty="0"/>
          </a:p>
        </p:txBody>
      </p:sp>
      <p:sp>
        <p:nvSpPr>
          <p:cNvPr id="44" name="TextBox 43"/>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47" name="TextBox 46"/>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50" name="TextBox 49"/>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Tree>
    <p:extLst>
      <p:ext uri="{BB962C8B-B14F-4D97-AF65-F5344CB8AC3E}">
        <p14:creationId xmlns:p14="http://schemas.microsoft.com/office/powerpoint/2010/main" val="89290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107" name="TextBox 106"/>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828776" y="3892358"/>
            <a:ext cx="169578" cy="2129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26221" y="3934566"/>
            <a:ext cx="172133" cy="12533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748939" y="452699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385473" y="4095643"/>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64" name="Rectangle 63"/>
          <p:cNvSpPr/>
          <p:nvPr/>
        </p:nvSpPr>
        <p:spPr>
          <a:xfrm>
            <a:off x="6385472" y="489361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sp>
        <p:nvSpPr>
          <p:cNvPr id="65" name="Rectangle 64"/>
          <p:cNvSpPr/>
          <p:nvPr/>
        </p:nvSpPr>
        <p:spPr>
          <a:xfrm>
            <a:off x="1998214" y="5492561"/>
            <a:ext cx="7703668" cy="1200329"/>
          </a:xfrm>
          <a:prstGeom prst="rect">
            <a:avLst/>
          </a:prstGeom>
        </p:spPr>
        <p:txBody>
          <a:bodyPr wrap="square">
            <a:spAutoFit/>
          </a:bodyPr>
          <a:lstStyle/>
          <a:p>
            <a:r>
              <a:rPr lang="en-US" sz="2400" dirty="0" smtClean="0"/>
              <a:t>The </a:t>
            </a:r>
            <a:r>
              <a:rPr lang="en-US" sz="2400" dirty="0" err="1" smtClean="0"/>
              <a:t>tx</a:t>
            </a:r>
            <a:r>
              <a:rPr lang="en-US" sz="2400" dirty="0" smtClean="0"/>
              <a:t> queue of switch C becomes a new </a:t>
            </a:r>
            <a:r>
              <a:rPr lang="en-US" sz="2400" dirty="0" smtClean="0"/>
              <a:t>CQ due to PFC pause, </a:t>
            </a:r>
            <a:r>
              <a:rPr lang="en-US" sz="2400" dirty="0" smtClean="0"/>
              <a:t>and rates of flow 2 and flow 3 are </a:t>
            </a:r>
            <a:r>
              <a:rPr lang="en-US" sz="2400" dirty="0" smtClean="0"/>
              <a:t>shaped </a:t>
            </a:r>
            <a:r>
              <a:rPr lang="en-US" sz="2400" dirty="0"/>
              <a:t>into </a:t>
            </a:r>
            <a:r>
              <a:rPr lang="en-US" sz="2400" dirty="0" err="1"/>
              <a:t>r</a:t>
            </a:r>
            <a:r>
              <a:rPr lang="en-US" sz="2400" baseline="30000" dirty="0" err="1"/>
              <a:t>c</a:t>
            </a:r>
            <a:r>
              <a:rPr lang="en-US" sz="2400" baseline="30000" dirty="0"/>
              <a:t> </a:t>
            </a:r>
            <a:r>
              <a:rPr lang="en-US" sz="2400" dirty="0" smtClean="0"/>
              <a:t>at </a:t>
            </a:r>
            <a:r>
              <a:rPr lang="en-US" sz="2400" dirty="0"/>
              <a:t>switch C (</a:t>
            </a:r>
            <a:r>
              <a:rPr lang="en-US" sz="2400" dirty="0" smtClean="0"/>
              <a:t>r</a:t>
            </a:r>
            <a:r>
              <a:rPr lang="en-US" sz="2400" baseline="-25000" dirty="0" smtClean="0"/>
              <a:t>2, </a:t>
            </a:r>
            <a:r>
              <a:rPr lang="en-US" sz="2400" dirty="0"/>
              <a:t>r</a:t>
            </a:r>
            <a:r>
              <a:rPr lang="en-US" sz="2400" baseline="-25000" dirty="0"/>
              <a:t>3 </a:t>
            </a:r>
            <a:r>
              <a:rPr lang="en-US" sz="2400" dirty="0"/>
              <a:t>&gt; </a:t>
            </a:r>
            <a:r>
              <a:rPr lang="en-US" sz="2400" dirty="0" err="1"/>
              <a:t>r</a:t>
            </a:r>
            <a:r>
              <a:rPr lang="en-US" sz="2400" baseline="-25000" dirty="0" err="1"/>
              <a:t>c</a:t>
            </a:r>
            <a:r>
              <a:rPr lang="en-US" sz="2400" dirty="0" smtClean="0"/>
              <a:t>).</a:t>
            </a:r>
            <a:endParaRPr lang="en-US" sz="2400" dirty="0"/>
          </a:p>
        </p:txBody>
      </p:sp>
      <p:sp>
        <p:nvSpPr>
          <p:cNvPr id="67" name="Rectangle 66"/>
          <p:cNvSpPr/>
          <p:nvPr/>
        </p:nvSpPr>
        <p:spPr>
          <a:xfrm>
            <a:off x="575732" y="1073751"/>
            <a:ext cx="1222771" cy="523220"/>
          </a:xfrm>
          <a:prstGeom prst="rect">
            <a:avLst/>
          </a:prstGeom>
        </p:spPr>
        <p:txBody>
          <a:bodyPr wrap="none">
            <a:spAutoFit/>
          </a:bodyPr>
          <a:lstStyle/>
          <a:p>
            <a:r>
              <a:rPr lang="en-US" sz="2800" dirty="0" smtClean="0"/>
              <a:t>Step-2:</a:t>
            </a:r>
            <a:endParaRPr lang="en-US" sz="2800" dirty="0"/>
          </a:p>
        </p:txBody>
      </p:sp>
      <p:sp>
        <p:nvSpPr>
          <p:cNvPr id="68" name="TextBox 67"/>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69" name="Rectangle 68"/>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71" name="Rectangle 70"/>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sp>
        <p:nvSpPr>
          <p:cNvPr id="74" name="Rectangle 73"/>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75" name="Rectangle 74"/>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78" name="Rectangle 77"/>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80" name="Rectangle 79"/>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81" name="Rectangle 80"/>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84" name="TextBox 83"/>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85" name="TextBox 84"/>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sp>
        <p:nvSpPr>
          <p:cNvPr id="87" name="TextBox 86"/>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88" name="TextBox 87"/>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89" name="Rectangle 88"/>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cxnSp>
        <p:nvCxnSpPr>
          <p:cNvPr id="90" name="Straight Arrow Connector 89"/>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81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828776" y="3892358"/>
            <a:ext cx="169578" cy="2129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26221" y="3934566"/>
            <a:ext cx="172133" cy="12533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6989611" y="4518243"/>
            <a:ext cx="165986" cy="213998"/>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rot="5400000">
            <a:off x="6987675" y="4569734"/>
            <a:ext cx="159447" cy="11755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748939" y="452699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783945" y="237931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866773" y="5491619"/>
            <a:ext cx="8774745" cy="830997"/>
          </a:xfrm>
          <a:prstGeom prst="rect">
            <a:avLst/>
          </a:prstGeom>
        </p:spPr>
        <p:txBody>
          <a:bodyPr wrap="square">
            <a:spAutoFit/>
          </a:bodyPr>
          <a:lstStyle/>
          <a:p>
            <a:r>
              <a:rPr lang="en-US" sz="2400" dirty="0" smtClean="0"/>
              <a:t>The </a:t>
            </a:r>
            <a:r>
              <a:rPr lang="en-US" sz="2400" dirty="0" err="1" smtClean="0"/>
              <a:t>tx</a:t>
            </a:r>
            <a:r>
              <a:rPr lang="en-US" sz="2400" dirty="0" smtClean="0"/>
              <a:t> queue of switch A becomes a new </a:t>
            </a:r>
            <a:r>
              <a:rPr lang="en-US" sz="2400" dirty="0" smtClean="0"/>
              <a:t>CQ </a:t>
            </a:r>
            <a:r>
              <a:rPr lang="en-US" sz="2400" dirty="0" smtClean="0"/>
              <a:t>due </a:t>
            </a:r>
            <a:r>
              <a:rPr lang="en-US" sz="2400" dirty="0"/>
              <a:t>to PFC pause, </a:t>
            </a:r>
            <a:r>
              <a:rPr lang="en-US" sz="2400" dirty="0" smtClean="0"/>
              <a:t>and rates of flow 1 </a:t>
            </a:r>
            <a:r>
              <a:rPr lang="en-US" sz="2400" dirty="0" smtClean="0"/>
              <a:t>are </a:t>
            </a:r>
            <a:r>
              <a:rPr lang="en-US" sz="2400" dirty="0" smtClean="0"/>
              <a:t>shaped </a:t>
            </a:r>
            <a:r>
              <a:rPr lang="en-US" sz="2400" dirty="0"/>
              <a:t>into </a:t>
            </a:r>
            <a:r>
              <a:rPr lang="en-US" sz="2400" dirty="0" err="1"/>
              <a:t>r</a:t>
            </a:r>
            <a:r>
              <a:rPr lang="en-US" sz="2400" baseline="30000" dirty="0" err="1"/>
              <a:t>c</a:t>
            </a:r>
            <a:r>
              <a:rPr lang="en-US" sz="2400" baseline="30000" dirty="0"/>
              <a:t> </a:t>
            </a:r>
            <a:r>
              <a:rPr lang="en-US" sz="2400" dirty="0"/>
              <a:t>at switch </a:t>
            </a:r>
            <a:r>
              <a:rPr lang="en-US" sz="2400" dirty="0" smtClean="0"/>
              <a:t>A </a:t>
            </a:r>
            <a:r>
              <a:rPr lang="en-US" sz="2400" dirty="0"/>
              <a:t>(</a:t>
            </a:r>
            <a:r>
              <a:rPr lang="en-US" sz="2400" dirty="0" smtClean="0"/>
              <a:t>r</a:t>
            </a:r>
            <a:r>
              <a:rPr lang="en-US" sz="2400" baseline="-25000" dirty="0" smtClean="0"/>
              <a:t>1 </a:t>
            </a:r>
            <a:r>
              <a:rPr lang="en-US" sz="2400" dirty="0" smtClean="0"/>
              <a:t>&gt; </a:t>
            </a:r>
            <a:r>
              <a:rPr lang="en-US" sz="2400" dirty="0" err="1"/>
              <a:t>r</a:t>
            </a:r>
            <a:r>
              <a:rPr lang="en-US" sz="2400" baseline="-25000" dirty="0" err="1"/>
              <a:t>c</a:t>
            </a:r>
            <a:r>
              <a:rPr lang="en-US" sz="2400" dirty="0" smtClean="0"/>
              <a:t>).</a:t>
            </a:r>
            <a:endParaRPr lang="en-US" sz="2400" dirty="0"/>
          </a:p>
        </p:txBody>
      </p:sp>
      <p:sp>
        <p:nvSpPr>
          <p:cNvPr id="62" name="TextBox 61"/>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69" name="Rectangle 68"/>
          <p:cNvSpPr/>
          <p:nvPr/>
        </p:nvSpPr>
        <p:spPr>
          <a:xfrm>
            <a:off x="575732" y="1073751"/>
            <a:ext cx="1222771" cy="523220"/>
          </a:xfrm>
          <a:prstGeom prst="rect">
            <a:avLst/>
          </a:prstGeom>
        </p:spPr>
        <p:txBody>
          <a:bodyPr wrap="none">
            <a:spAutoFit/>
          </a:bodyPr>
          <a:lstStyle/>
          <a:p>
            <a:r>
              <a:rPr lang="en-US" sz="2800" dirty="0" smtClean="0"/>
              <a:t>Step-3:</a:t>
            </a:r>
            <a:endParaRPr lang="en-US" sz="2800" dirty="0"/>
          </a:p>
        </p:txBody>
      </p:sp>
      <p:sp>
        <p:nvSpPr>
          <p:cNvPr id="70" name="TextBox 69"/>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71" name="TextBox 70"/>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74" name="Rectangle 73"/>
          <p:cNvSpPr/>
          <p:nvPr/>
        </p:nvSpPr>
        <p:spPr>
          <a:xfrm>
            <a:off x="6385473" y="4095643"/>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75" name="Rectangle 74"/>
          <p:cNvSpPr/>
          <p:nvPr/>
        </p:nvSpPr>
        <p:spPr>
          <a:xfrm>
            <a:off x="6385472" y="489361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sp>
        <p:nvSpPr>
          <p:cNvPr id="78" name="Rectangle 77"/>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80" name="Rectangle 79"/>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sp>
        <p:nvSpPr>
          <p:cNvPr id="81" name="Rectangle 80"/>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84" name="Rectangle 83"/>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85" name="Rectangle 84"/>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87" name="Rectangle 86"/>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88" name="Rectangle 87"/>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89" name="TextBox 88"/>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0" name="TextBox 89"/>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sp>
        <p:nvSpPr>
          <p:cNvPr id="91" name="TextBox 90"/>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93" name="TextBox 92"/>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5" name="Rectangle 94"/>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sp>
        <p:nvSpPr>
          <p:cNvPr id="96" name="Rectangle 95"/>
          <p:cNvSpPr/>
          <p:nvPr/>
        </p:nvSpPr>
        <p:spPr>
          <a:xfrm>
            <a:off x="7098058" y="175380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cxnSp>
        <p:nvCxnSpPr>
          <p:cNvPr id="98" name="Straight Arrow Connector 97"/>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15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5288284" y="1731550"/>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a:t>
            </a:r>
            <a:endParaRPr lang="en-US" sz="2400" b="1" dirty="0">
              <a:solidFill>
                <a:schemeClr val="tx1"/>
              </a:solidFill>
            </a:endParaRPr>
          </a:p>
        </p:txBody>
      </p:sp>
      <p:cxnSp>
        <p:nvCxnSpPr>
          <p:cNvPr id="145" name="Straight Arrow Connector 144"/>
          <p:cNvCxnSpPr/>
          <p:nvPr/>
        </p:nvCxnSpPr>
        <p:spPr>
          <a:xfrm>
            <a:off x="4209861" y="2533288"/>
            <a:ext cx="3423684"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6530420" y="2177133"/>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0"/>
            <a:endCxn id="59" idx="2"/>
          </p:cNvCxnSpPr>
          <p:nvPr/>
        </p:nvCxnSpPr>
        <p:spPr>
          <a:xfrm flipH="1">
            <a:off x="3916120" y="2334318"/>
            <a:ext cx="1198928" cy="1545797"/>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60857" y="4021455"/>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
            </a:r>
            <a:endParaRPr lang="en-US" sz="2400" b="1" dirty="0">
              <a:solidFill>
                <a:schemeClr val="tx1"/>
              </a:solidFill>
            </a:endParaRPr>
          </a:p>
        </p:txBody>
      </p:sp>
      <p:sp>
        <p:nvSpPr>
          <p:cNvPr id="49" name="Rectangle 48"/>
          <p:cNvSpPr/>
          <p:nvPr/>
        </p:nvSpPr>
        <p:spPr>
          <a:xfrm>
            <a:off x="7113918" y="4021454"/>
            <a:ext cx="1310526" cy="1211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t>
            </a:r>
            <a:endParaRPr lang="en-US" sz="2400" b="1" dirty="0">
              <a:solidFill>
                <a:schemeClr val="tx1"/>
              </a:solidFill>
            </a:endParaRPr>
          </a:p>
        </p:txBody>
      </p:sp>
      <p:cxnSp>
        <p:nvCxnSpPr>
          <p:cNvPr id="52" name="Straight Connector 51"/>
          <p:cNvCxnSpPr>
            <a:stCxn id="45" idx="2"/>
            <a:endCxn id="57" idx="2"/>
          </p:cNvCxnSpPr>
          <p:nvPr/>
        </p:nvCxnSpPr>
        <p:spPr>
          <a:xfrm>
            <a:off x="6780911" y="2342835"/>
            <a:ext cx="1063644" cy="153728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6200000">
            <a:off x="5195961" y="2168616"/>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6200000">
            <a:off x="7043925"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10800000">
            <a:off x="7759766"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4486594" y="446133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0800000">
            <a:off x="3831331" y="3880115"/>
            <a:ext cx="169578" cy="3314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8" idx="2"/>
            <a:endCxn id="55" idx="0"/>
          </p:cNvCxnSpPr>
          <p:nvPr/>
        </p:nvCxnSpPr>
        <p:spPr>
          <a:xfrm>
            <a:off x="4737085" y="4627037"/>
            <a:ext cx="2225927" cy="0"/>
          </a:xfrm>
          <a:prstGeom prst="line">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212246" y="2533288"/>
            <a:ext cx="1" cy="1742094"/>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01719" y="4275382"/>
            <a:ext cx="1208142"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254146" y="2190292"/>
            <a:ext cx="1780702" cy="1681"/>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256825" y="1458588"/>
            <a:ext cx="1" cy="73338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034850" y="2174232"/>
            <a:ext cx="20713" cy="267842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005750" y="4852657"/>
            <a:ext cx="5059861"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11022" y="2187411"/>
            <a:ext cx="0" cy="228466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289890" y="4456581"/>
            <a:ext cx="4473865" cy="30999"/>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4289890" y="2186563"/>
            <a:ext cx="1500632" cy="12829"/>
          </a:xfrm>
          <a:prstGeom prst="straightConnector1">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3897289" y="365490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828776" y="3892358"/>
            <a:ext cx="169578" cy="21297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826221" y="3934566"/>
            <a:ext cx="172133" cy="12533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rot="5400000">
            <a:off x="6989611" y="4518243"/>
            <a:ext cx="165986" cy="213998"/>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rot="5400000">
            <a:off x="6987675" y="4569734"/>
            <a:ext cx="159447" cy="11755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748939" y="452699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783945" y="2379311"/>
            <a:ext cx="187261" cy="1965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rot="5400000">
            <a:off x="6579742" y="2227064"/>
            <a:ext cx="165986" cy="21399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rot="5400000">
            <a:off x="6577806" y="2278555"/>
            <a:ext cx="159447" cy="11755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a:off x="5767979" y="1458588"/>
            <a:ext cx="0" cy="744365"/>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75732" y="1073751"/>
            <a:ext cx="1222771" cy="523220"/>
          </a:xfrm>
          <a:prstGeom prst="rect">
            <a:avLst/>
          </a:prstGeom>
        </p:spPr>
        <p:txBody>
          <a:bodyPr wrap="none">
            <a:spAutoFit/>
          </a:bodyPr>
          <a:lstStyle/>
          <a:p>
            <a:r>
              <a:rPr lang="en-US" sz="2800" dirty="0" smtClean="0"/>
              <a:t>Step-4:</a:t>
            </a:r>
            <a:endParaRPr lang="en-US" sz="2800" dirty="0"/>
          </a:p>
        </p:txBody>
      </p:sp>
      <p:sp>
        <p:nvSpPr>
          <p:cNvPr id="66" name="Rectangle 65"/>
          <p:cNvSpPr/>
          <p:nvPr/>
        </p:nvSpPr>
        <p:spPr>
          <a:xfrm>
            <a:off x="2137354" y="5602680"/>
            <a:ext cx="7568697" cy="830997"/>
          </a:xfrm>
          <a:prstGeom prst="rect">
            <a:avLst/>
          </a:prstGeom>
        </p:spPr>
        <p:txBody>
          <a:bodyPr wrap="square">
            <a:spAutoFit/>
          </a:bodyPr>
          <a:lstStyle/>
          <a:p>
            <a:r>
              <a:rPr lang="en-US" sz="2400" dirty="0" smtClean="0"/>
              <a:t>A </a:t>
            </a:r>
            <a:r>
              <a:rPr lang="en-US" sz="2400" dirty="0" smtClean="0"/>
              <a:t>deadlock </a:t>
            </a:r>
            <a:r>
              <a:rPr lang="en-US" sz="2400" dirty="0" smtClean="0"/>
              <a:t>is created</a:t>
            </a:r>
            <a:r>
              <a:rPr lang="en-US" sz="2400" dirty="0" smtClean="0"/>
              <a:t> </a:t>
            </a:r>
            <a:r>
              <a:rPr lang="en-US" sz="2400" dirty="0" smtClean="0"/>
              <a:t>due to the </a:t>
            </a:r>
            <a:r>
              <a:rPr lang="en-US" sz="2400" dirty="0" smtClean="0"/>
              <a:t>cyclic dependency among three CQs.</a:t>
            </a:r>
            <a:endParaRPr lang="en-US" sz="2400" dirty="0"/>
          </a:p>
        </p:txBody>
      </p:sp>
      <p:sp>
        <p:nvSpPr>
          <p:cNvPr id="68" name="TextBox 67"/>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sp>
        <p:nvSpPr>
          <p:cNvPr id="70" name="TextBox 69"/>
          <p:cNvSpPr txBox="1"/>
          <p:nvPr/>
        </p:nvSpPr>
        <p:spPr>
          <a:xfrm>
            <a:off x="3709579" y="4142829"/>
            <a:ext cx="420308" cy="461665"/>
          </a:xfrm>
          <a:prstGeom prst="rect">
            <a:avLst/>
          </a:prstGeom>
          <a:noFill/>
        </p:spPr>
        <p:txBody>
          <a:bodyPr wrap="none" rtlCol="0">
            <a:spAutoFit/>
          </a:bodyPr>
          <a:lstStyle/>
          <a:p>
            <a:r>
              <a:rPr lang="en-US" sz="2400" dirty="0" err="1" smtClean="0"/>
              <a:t>tx</a:t>
            </a:r>
            <a:endParaRPr lang="en-US" sz="2400" dirty="0"/>
          </a:p>
        </p:txBody>
      </p:sp>
      <p:sp>
        <p:nvSpPr>
          <p:cNvPr id="71" name="TextBox 70"/>
          <p:cNvSpPr txBox="1"/>
          <p:nvPr/>
        </p:nvSpPr>
        <p:spPr>
          <a:xfrm>
            <a:off x="4023258" y="4363950"/>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74" name="Rectangle 73"/>
          <p:cNvSpPr/>
          <p:nvPr/>
        </p:nvSpPr>
        <p:spPr>
          <a:xfrm>
            <a:off x="6385473" y="4095643"/>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75" name="Rectangle 74"/>
          <p:cNvSpPr/>
          <p:nvPr/>
        </p:nvSpPr>
        <p:spPr>
          <a:xfrm>
            <a:off x="6385472" y="489361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sp>
        <p:nvSpPr>
          <p:cNvPr id="78" name="Rectangle 77"/>
          <p:cNvSpPr/>
          <p:nvPr/>
        </p:nvSpPr>
        <p:spPr>
          <a:xfrm>
            <a:off x="1937484" y="4045817"/>
            <a:ext cx="954492" cy="461665"/>
          </a:xfrm>
          <a:prstGeom prst="rect">
            <a:avLst/>
          </a:prstGeom>
        </p:spPr>
        <p:txBody>
          <a:bodyPr wrap="none">
            <a:spAutoFit/>
          </a:bodyPr>
          <a:lstStyle/>
          <a:p>
            <a:r>
              <a:rPr lang="en-US" sz="2400" dirty="0" smtClean="0">
                <a:solidFill>
                  <a:schemeClr val="accent2">
                    <a:lumMod val="75000"/>
                  </a:schemeClr>
                </a:solidFill>
              </a:rPr>
              <a:t>flow 1</a:t>
            </a:r>
            <a:endParaRPr lang="en-US" sz="2400" dirty="0">
              <a:solidFill>
                <a:schemeClr val="accent2">
                  <a:lumMod val="75000"/>
                </a:schemeClr>
              </a:solidFill>
            </a:endParaRPr>
          </a:p>
        </p:txBody>
      </p:sp>
      <p:sp>
        <p:nvSpPr>
          <p:cNvPr id="80" name="Rectangle 79"/>
          <p:cNvSpPr/>
          <p:nvPr/>
        </p:nvSpPr>
        <p:spPr>
          <a:xfrm>
            <a:off x="8832256" y="4234142"/>
            <a:ext cx="954492" cy="461665"/>
          </a:xfrm>
          <a:prstGeom prst="rect">
            <a:avLst/>
          </a:prstGeom>
        </p:spPr>
        <p:txBody>
          <a:bodyPr wrap="none">
            <a:spAutoFit/>
          </a:bodyPr>
          <a:lstStyle/>
          <a:p>
            <a:r>
              <a:rPr lang="en-US" sz="2400" dirty="0" smtClean="0">
                <a:solidFill>
                  <a:srgbClr val="7030A0"/>
                </a:solidFill>
              </a:rPr>
              <a:t>flow 3</a:t>
            </a:r>
            <a:endParaRPr lang="en-US" sz="2400" dirty="0">
              <a:solidFill>
                <a:srgbClr val="7030A0"/>
              </a:solidFill>
            </a:endParaRPr>
          </a:p>
        </p:txBody>
      </p:sp>
      <p:sp>
        <p:nvSpPr>
          <p:cNvPr id="81" name="Rectangle 80"/>
          <p:cNvSpPr/>
          <p:nvPr/>
        </p:nvSpPr>
        <p:spPr>
          <a:xfrm>
            <a:off x="2863519" y="3673973"/>
            <a:ext cx="396262" cy="461665"/>
          </a:xfrm>
          <a:prstGeom prst="rect">
            <a:avLst/>
          </a:prstGeom>
        </p:spPr>
        <p:txBody>
          <a:bodyPr wrap="none">
            <a:spAutoFit/>
          </a:bodyPr>
          <a:lstStyle/>
          <a:p>
            <a:r>
              <a:rPr lang="en-US" sz="2400" dirty="0" smtClean="0">
                <a:solidFill>
                  <a:schemeClr val="accent2">
                    <a:lumMod val="75000"/>
                  </a:schemeClr>
                </a:solidFill>
              </a:rPr>
              <a:t>r</a:t>
            </a:r>
            <a:r>
              <a:rPr lang="en-US" sz="2400" baseline="-25000" dirty="0" smtClean="0">
                <a:solidFill>
                  <a:schemeClr val="accent2">
                    <a:lumMod val="75000"/>
                  </a:schemeClr>
                </a:solidFill>
              </a:rPr>
              <a:t>1</a:t>
            </a:r>
            <a:endParaRPr lang="en-US" sz="2400" baseline="-25000" dirty="0">
              <a:solidFill>
                <a:schemeClr val="accent2">
                  <a:lumMod val="75000"/>
                </a:schemeClr>
              </a:solidFill>
            </a:endParaRPr>
          </a:p>
        </p:txBody>
      </p:sp>
      <p:sp>
        <p:nvSpPr>
          <p:cNvPr id="84" name="Rectangle 83"/>
          <p:cNvSpPr/>
          <p:nvPr/>
        </p:nvSpPr>
        <p:spPr>
          <a:xfrm>
            <a:off x="3822865" y="3125228"/>
            <a:ext cx="374141" cy="461665"/>
          </a:xfrm>
          <a:prstGeom prst="rect">
            <a:avLst/>
          </a:prstGeom>
        </p:spPr>
        <p:txBody>
          <a:bodyPr wrap="none">
            <a:spAutoFit/>
          </a:bodyPr>
          <a:lstStyle/>
          <a:p>
            <a:r>
              <a:rPr lang="en-US" sz="2400" dirty="0" err="1" smtClean="0">
                <a:solidFill>
                  <a:schemeClr val="accent2">
                    <a:lumMod val="75000"/>
                  </a:schemeClr>
                </a:solidFill>
              </a:rPr>
              <a:t>r</a:t>
            </a:r>
            <a:r>
              <a:rPr lang="en-US" sz="2400" baseline="30000" dirty="0" err="1" smtClean="0">
                <a:solidFill>
                  <a:schemeClr val="accent2">
                    <a:lumMod val="75000"/>
                  </a:schemeClr>
                </a:solidFill>
              </a:rPr>
              <a:t>c</a:t>
            </a:r>
            <a:endParaRPr lang="en-US" sz="2400" baseline="30000" dirty="0">
              <a:solidFill>
                <a:schemeClr val="accent2">
                  <a:lumMod val="75000"/>
                </a:schemeClr>
              </a:solidFill>
            </a:endParaRPr>
          </a:p>
        </p:txBody>
      </p:sp>
      <p:sp>
        <p:nvSpPr>
          <p:cNvPr id="85" name="Rectangle 84"/>
          <p:cNvSpPr/>
          <p:nvPr/>
        </p:nvSpPr>
        <p:spPr>
          <a:xfrm>
            <a:off x="6449507" y="1333295"/>
            <a:ext cx="396262" cy="461665"/>
          </a:xfrm>
          <a:prstGeom prst="rect">
            <a:avLst/>
          </a:prstGeom>
        </p:spPr>
        <p:txBody>
          <a:bodyPr wrap="none">
            <a:spAutoFit/>
          </a:bodyPr>
          <a:lstStyle/>
          <a:p>
            <a:r>
              <a:rPr lang="en-US" sz="2400" dirty="0" smtClean="0">
                <a:solidFill>
                  <a:srgbClr val="00B050"/>
                </a:solidFill>
              </a:rPr>
              <a:t>r</a:t>
            </a:r>
            <a:r>
              <a:rPr lang="en-US" sz="2400" baseline="-25000" dirty="0" smtClean="0">
                <a:solidFill>
                  <a:srgbClr val="00B050"/>
                </a:solidFill>
              </a:rPr>
              <a:t>2</a:t>
            </a:r>
            <a:endParaRPr lang="en-US" sz="2400" baseline="-25000" dirty="0">
              <a:solidFill>
                <a:srgbClr val="00B050"/>
              </a:solidFill>
            </a:endParaRPr>
          </a:p>
        </p:txBody>
      </p:sp>
      <p:sp>
        <p:nvSpPr>
          <p:cNvPr id="87" name="Rectangle 86"/>
          <p:cNvSpPr/>
          <p:nvPr/>
        </p:nvSpPr>
        <p:spPr>
          <a:xfrm>
            <a:off x="8526024" y="3880115"/>
            <a:ext cx="396262" cy="461665"/>
          </a:xfrm>
          <a:prstGeom prst="rect">
            <a:avLst/>
          </a:prstGeom>
        </p:spPr>
        <p:txBody>
          <a:bodyPr wrap="none">
            <a:spAutoFit/>
          </a:bodyPr>
          <a:lstStyle/>
          <a:p>
            <a:r>
              <a:rPr lang="en-US" sz="2400" dirty="0" smtClean="0">
                <a:solidFill>
                  <a:srgbClr val="7030A0"/>
                </a:solidFill>
              </a:rPr>
              <a:t>r</a:t>
            </a:r>
            <a:r>
              <a:rPr lang="en-US" sz="2400" baseline="-25000" dirty="0" smtClean="0">
                <a:solidFill>
                  <a:srgbClr val="7030A0"/>
                </a:solidFill>
              </a:rPr>
              <a:t>3</a:t>
            </a:r>
            <a:endParaRPr lang="en-US" sz="2400" baseline="-25000" dirty="0">
              <a:solidFill>
                <a:srgbClr val="7030A0"/>
              </a:solidFill>
            </a:endParaRPr>
          </a:p>
        </p:txBody>
      </p:sp>
      <p:sp>
        <p:nvSpPr>
          <p:cNvPr id="88" name="Rectangle 87"/>
          <p:cNvSpPr/>
          <p:nvPr/>
        </p:nvSpPr>
        <p:spPr>
          <a:xfrm>
            <a:off x="4329636" y="3253850"/>
            <a:ext cx="374141" cy="461665"/>
          </a:xfrm>
          <a:prstGeom prst="rect">
            <a:avLst/>
          </a:prstGeom>
        </p:spPr>
        <p:txBody>
          <a:bodyPr wrap="none">
            <a:spAutoFit/>
          </a:bodyPr>
          <a:lstStyle/>
          <a:p>
            <a:r>
              <a:rPr lang="en-US" sz="2400" dirty="0" err="1" smtClean="0">
                <a:solidFill>
                  <a:srgbClr val="7030A0"/>
                </a:solidFill>
              </a:rPr>
              <a:t>r</a:t>
            </a:r>
            <a:r>
              <a:rPr lang="en-US" sz="2400" baseline="30000" dirty="0" err="1" smtClean="0">
                <a:solidFill>
                  <a:srgbClr val="7030A0"/>
                </a:solidFill>
              </a:rPr>
              <a:t>c</a:t>
            </a:r>
            <a:endParaRPr lang="en-US" sz="2400" baseline="30000" dirty="0">
              <a:solidFill>
                <a:srgbClr val="7030A0"/>
              </a:solidFill>
            </a:endParaRPr>
          </a:p>
        </p:txBody>
      </p:sp>
      <p:sp>
        <p:nvSpPr>
          <p:cNvPr id="89" name="TextBox 88"/>
          <p:cNvSpPr txBox="1"/>
          <p:nvPr/>
        </p:nvSpPr>
        <p:spPr>
          <a:xfrm>
            <a:off x="7645906" y="4083851"/>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0" name="TextBox 89"/>
          <p:cNvSpPr txBox="1"/>
          <p:nvPr/>
        </p:nvSpPr>
        <p:spPr>
          <a:xfrm>
            <a:off x="7261770" y="4373661"/>
            <a:ext cx="420308" cy="461665"/>
          </a:xfrm>
          <a:prstGeom prst="rect">
            <a:avLst/>
          </a:prstGeom>
          <a:noFill/>
        </p:spPr>
        <p:txBody>
          <a:bodyPr wrap="none" rtlCol="0">
            <a:spAutoFit/>
          </a:bodyPr>
          <a:lstStyle/>
          <a:p>
            <a:r>
              <a:rPr lang="en-US" sz="2400" dirty="0" err="1" smtClean="0"/>
              <a:t>tx</a:t>
            </a:r>
            <a:endParaRPr lang="en-US" sz="2400" dirty="0"/>
          </a:p>
        </p:txBody>
      </p:sp>
      <p:sp>
        <p:nvSpPr>
          <p:cNvPr id="91" name="TextBox 90"/>
          <p:cNvSpPr txBox="1"/>
          <p:nvPr/>
        </p:nvSpPr>
        <p:spPr>
          <a:xfrm>
            <a:off x="6106514" y="2106300"/>
            <a:ext cx="420308" cy="461665"/>
          </a:xfrm>
          <a:prstGeom prst="rect">
            <a:avLst/>
          </a:prstGeom>
          <a:noFill/>
        </p:spPr>
        <p:txBody>
          <a:bodyPr wrap="none" rtlCol="0">
            <a:spAutoFit/>
          </a:bodyPr>
          <a:lstStyle/>
          <a:p>
            <a:r>
              <a:rPr lang="en-US" sz="2400" dirty="0" err="1" smtClean="0"/>
              <a:t>tx</a:t>
            </a:r>
            <a:endParaRPr lang="en-US" sz="2400" dirty="0"/>
          </a:p>
        </p:txBody>
      </p:sp>
      <p:sp>
        <p:nvSpPr>
          <p:cNvPr id="93" name="TextBox 92"/>
          <p:cNvSpPr txBox="1"/>
          <p:nvPr/>
        </p:nvSpPr>
        <p:spPr>
          <a:xfrm>
            <a:off x="5403948" y="2097992"/>
            <a:ext cx="425116" cy="461665"/>
          </a:xfrm>
          <a:prstGeom prst="rect">
            <a:avLst/>
          </a:prstGeom>
          <a:noFill/>
        </p:spPr>
        <p:txBody>
          <a:bodyPr wrap="none" rtlCol="0">
            <a:spAutoFit/>
          </a:bodyPr>
          <a:lstStyle/>
          <a:p>
            <a:r>
              <a:rPr lang="en-US" sz="2400" dirty="0" err="1"/>
              <a:t>r</a:t>
            </a:r>
            <a:r>
              <a:rPr lang="en-US" sz="2400" dirty="0" err="1" smtClean="0"/>
              <a:t>x</a:t>
            </a:r>
            <a:endParaRPr lang="en-US" sz="2400" dirty="0"/>
          </a:p>
        </p:txBody>
      </p:sp>
      <p:sp>
        <p:nvSpPr>
          <p:cNvPr id="95" name="Rectangle 94"/>
          <p:cNvSpPr/>
          <p:nvPr/>
        </p:nvSpPr>
        <p:spPr>
          <a:xfrm>
            <a:off x="5826419" y="1037374"/>
            <a:ext cx="954492" cy="461665"/>
          </a:xfrm>
          <a:prstGeom prst="rect">
            <a:avLst/>
          </a:prstGeom>
        </p:spPr>
        <p:txBody>
          <a:bodyPr wrap="none">
            <a:spAutoFit/>
          </a:bodyPr>
          <a:lstStyle/>
          <a:p>
            <a:r>
              <a:rPr lang="en-US" sz="2400" dirty="0" smtClean="0">
                <a:solidFill>
                  <a:srgbClr val="00B050"/>
                </a:solidFill>
              </a:rPr>
              <a:t>flow 2</a:t>
            </a:r>
            <a:endParaRPr lang="en-US" sz="2400" dirty="0">
              <a:solidFill>
                <a:srgbClr val="00B050"/>
              </a:solidFill>
            </a:endParaRPr>
          </a:p>
        </p:txBody>
      </p:sp>
      <p:sp>
        <p:nvSpPr>
          <p:cNvPr id="96" name="Rectangle 95"/>
          <p:cNvSpPr/>
          <p:nvPr/>
        </p:nvSpPr>
        <p:spPr>
          <a:xfrm>
            <a:off x="7098058" y="1753801"/>
            <a:ext cx="374141" cy="461665"/>
          </a:xfrm>
          <a:prstGeom prst="rect">
            <a:avLst/>
          </a:prstGeom>
        </p:spPr>
        <p:txBody>
          <a:bodyPr wrap="none">
            <a:spAutoFit/>
          </a:bodyPr>
          <a:lstStyle/>
          <a:p>
            <a:r>
              <a:rPr lang="en-US" sz="2400" dirty="0" err="1" smtClean="0">
                <a:solidFill>
                  <a:srgbClr val="00B050"/>
                </a:solidFill>
              </a:rPr>
              <a:t>r</a:t>
            </a:r>
            <a:r>
              <a:rPr lang="en-US" sz="2400" baseline="30000" dirty="0" err="1" smtClean="0">
                <a:solidFill>
                  <a:srgbClr val="00B050"/>
                </a:solidFill>
              </a:rPr>
              <a:t>c</a:t>
            </a:r>
            <a:endParaRPr lang="en-US" sz="2400" baseline="30000" dirty="0">
              <a:solidFill>
                <a:srgbClr val="00B050"/>
              </a:solidFill>
            </a:endParaRPr>
          </a:p>
        </p:txBody>
      </p:sp>
      <p:cxnSp>
        <p:nvCxnSpPr>
          <p:cNvPr id="97" name="Straight Arrow Connector 96"/>
          <p:cNvCxnSpPr/>
          <p:nvPr/>
        </p:nvCxnSpPr>
        <p:spPr>
          <a:xfrm flipH="1">
            <a:off x="7633546" y="2533288"/>
            <a:ext cx="1" cy="296216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35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8</a:t>
            </a:fld>
            <a:endParaRPr lang="en-US" dirty="0"/>
          </a:p>
        </p:txBody>
      </p:sp>
      <p:sp>
        <p:nvSpPr>
          <p:cNvPr id="159" name="TextBox 158"/>
          <p:cNvSpPr txBox="1"/>
          <p:nvPr/>
        </p:nvSpPr>
        <p:spPr>
          <a:xfrm>
            <a:off x="1572126" y="244177"/>
            <a:ext cx="9047748" cy="707886"/>
          </a:xfrm>
          <a:prstGeom prst="rect">
            <a:avLst/>
          </a:prstGeom>
          <a:noFill/>
        </p:spPr>
        <p:txBody>
          <a:bodyPr wrap="square" rtlCol="0">
            <a:spAutoFit/>
          </a:bodyPr>
          <a:lstStyle/>
          <a:p>
            <a:pPr algn="ctr"/>
            <a:r>
              <a:rPr lang="en-US" sz="4000" dirty="0"/>
              <a:t>Cascade effect of </a:t>
            </a:r>
            <a:r>
              <a:rPr lang="en-US" sz="4000" dirty="0" smtClean="0"/>
              <a:t>Congestion Queue</a:t>
            </a:r>
            <a:endParaRPr lang="en-US" sz="3600" dirty="0"/>
          </a:p>
        </p:txBody>
      </p:sp>
      <p:cxnSp>
        <p:nvCxnSpPr>
          <p:cNvPr id="32" name="Straight Connector 31"/>
          <p:cNvCxnSpPr/>
          <p:nvPr/>
        </p:nvCxnSpPr>
        <p:spPr>
          <a:xfrm>
            <a:off x="6394764" y="1991770"/>
            <a:ext cx="1461459" cy="0"/>
          </a:xfrm>
          <a:prstGeom prst="lin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48958" y="1865020"/>
            <a:ext cx="2676886" cy="21728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884908" y="1593412"/>
            <a:ext cx="681872" cy="6880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655380" y="1720283"/>
            <a:ext cx="893578" cy="461665"/>
          </a:xfrm>
          <a:prstGeom prst="rect">
            <a:avLst/>
          </a:prstGeom>
        </p:spPr>
        <p:txBody>
          <a:bodyPr wrap="none">
            <a:spAutoFit/>
          </a:bodyPr>
          <a:lstStyle/>
          <a:p>
            <a:r>
              <a:rPr lang="en-US" sz="2400" dirty="0" smtClean="0">
                <a:solidFill>
                  <a:srgbClr val="00B050"/>
                </a:solidFill>
              </a:rPr>
              <a:t>flow f</a:t>
            </a:r>
            <a:endParaRPr lang="en-US" sz="2400" dirty="0">
              <a:solidFill>
                <a:srgbClr val="00B050"/>
              </a:solidFill>
            </a:endParaRPr>
          </a:p>
        </p:txBody>
      </p:sp>
      <p:sp>
        <p:nvSpPr>
          <p:cNvPr id="44" name="Rectangle 43"/>
          <p:cNvSpPr/>
          <p:nvPr/>
        </p:nvSpPr>
        <p:spPr>
          <a:xfrm>
            <a:off x="5109422" y="1466662"/>
            <a:ext cx="857927" cy="461665"/>
          </a:xfrm>
          <a:prstGeom prst="rect">
            <a:avLst/>
          </a:prstGeom>
        </p:spPr>
        <p:txBody>
          <a:bodyPr wrap="none">
            <a:spAutoFit/>
          </a:bodyPr>
          <a:lstStyle/>
          <a:p>
            <a:r>
              <a:rPr lang="en-US" sz="2400" dirty="0"/>
              <a:t>r</a:t>
            </a:r>
            <a:r>
              <a:rPr lang="en-US" sz="2400" baseline="-25000" dirty="0" smtClean="0"/>
              <a:t>1</a:t>
            </a:r>
            <a:r>
              <a:rPr lang="en-US" sz="2400" dirty="0" smtClean="0">
                <a:solidFill>
                  <a:srgbClr val="00B050"/>
                </a:solidFill>
              </a:rPr>
              <a:t> = </a:t>
            </a:r>
            <a:r>
              <a:rPr lang="en-US" sz="2400" dirty="0" err="1" smtClean="0">
                <a:solidFill>
                  <a:srgbClr val="00B050"/>
                </a:solidFill>
              </a:rPr>
              <a:t>r</a:t>
            </a:r>
            <a:r>
              <a:rPr lang="en-US" sz="2400" baseline="-25000" dirty="0" err="1" smtClean="0">
                <a:solidFill>
                  <a:srgbClr val="00B050"/>
                </a:solidFill>
              </a:rPr>
              <a:t>f</a:t>
            </a:r>
            <a:endParaRPr lang="en-US" sz="2400" baseline="-25000" dirty="0">
              <a:solidFill>
                <a:srgbClr val="00B050"/>
              </a:solidFill>
            </a:endParaRPr>
          </a:p>
        </p:txBody>
      </p:sp>
      <p:sp>
        <p:nvSpPr>
          <p:cNvPr id="46" name="Rectangle 45"/>
          <p:cNvSpPr/>
          <p:nvPr/>
        </p:nvSpPr>
        <p:spPr>
          <a:xfrm>
            <a:off x="6566780" y="1466662"/>
            <a:ext cx="1031373" cy="461665"/>
          </a:xfrm>
          <a:prstGeom prst="rect">
            <a:avLst/>
          </a:prstGeom>
        </p:spPr>
        <p:txBody>
          <a:bodyPr wrap="none">
            <a:spAutoFit/>
          </a:bodyPr>
          <a:lstStyle/>
          <a:p>
            <a:r>
              <a:rPr lang="en-US" sz="2400" dirty="0" smtClean="0"/>
              <a:t>r</a:t>
            </a:r>
            <a:r>
              <a:rPr lang="en-US" sz="2400" baseline="-25000" dirty="0" smtClean="0"/>
              <a:t>2</a:t>
            </a:r>
            <a:r>
              <a:rPr lang="en-US" sz="2400" baseline="-25000" dirty="0" smtClean="0">
                <a:solidFill>
                  <a:srgbClr val="00B050"/>
                </a:solidFill>
              </a:rPr>
              <a:t> </a:t>
            </a:r>
            <a:r>
              <a:rPr lang="en-US" sz="2400" dirty="0" smtClean="0">
                <a:solidFill>
                  <a:srgbClr val="00B050"/>
                </a:solidFill>
              </a:rPr>
              <a:t>= </a:t>
            </a:r>
            <a:r>
              <a:rPr lang="en-US" sz="2400" dirty="0" err="1" smtClean="0">
                <a:solidFill>
                  <a:srgbClr val="FF0000"/>
                </a:solidFill>
              </a:rPr>
              <a:t>r</a:t>
            </a:r>
            <a:r>
              <a:rPr lang="en-US" sz="2400" baseline="30000" dirty="0" err="1" smtClean="0">
                <a:solidFill>
                  <a:srgbClr val="FF0000"/>
                </a:solidFill>
              </a:rPr>
              <a:t>c</a:t>
            </a:r>
            <a:r>
              <a:rPr lang="en-US" sz="2400" baseline="-25000" dirty="0" err="1" smtClean="0">
                <a:solidFill>
                  <a:srgbClr val="FF0000"/>
                </a:solidFill>
              </a:rPr>
              <a:t>q</a:t>
            </a:r>
            <a:r>
              <a:rPr lang="en-US" sz="2400" dirty="0" smtClean="0">
                <a:solidFill>
                  <a:srgbClr val="00B050"/>
                </a:solidFill>
              </a:rPr>
              <a:t> </a:t>
            </a:r>
            <a:endParaRPr lang="en-US" sz="2400" dirty="0">
              <a:solidFill>
                <a:srgbClr val="00B050"/>
              </a:solidFill>
            </a:endParaRPr>
          </a:p>
        </p:txBody>
      </p:sp>
      <p:sp>
        <p:nvSpPr>
          <p:cNvPr id="49" name="Oval 48"/>
          <p:cNvSpPr/>
          <p:nvPr/>
        </p:nvSpPr>
        <p:spPr>
          <a:xfrm>
            <a:off x="4178817" y="1629631"/>
            <a:ext cx="681872" cy="688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327232" y="2317695"/>
            <a:ext cx="450764" cy="461665"/>
          </a:xfrm>
          <a:prstGeom prst="rect">
            <a:avLst/>
          </a:prstGeom>
        </p:spPr>
        <p:txBody>
          <a:bodyPr wrap="none">
            <a:spAutoFit/>
          </a:bodyPr>
          <a:lstStyle/>
          <a:p>
            <a:r>
              <a:rPr lang="en-US" sz="2400" dirty="0" smtClean="0"/>
              <a:t>q</a:t>
            </a:r>
            <a:r>
              <a:rPr lang="en-US" sz="2400" baseline="-25000" dirty="0" smtClean="0"/>
              <a:t>1</a:t>
            </a:r>
            <a:endParaRPr lang="en-US" sz="2400" baseline="-25000" dirty="0">
              <a:solidFill>
                <a:srgbClr val="00B050"/>
              </a:solidFill>
            </a:endParaRPr>
          </a:p>
        </p:txBody>
      </p:sp>
      <p:sp>
        <p:nvSpPr>
          <p:cNvPr id="58" name="Rectangle 57"/>
          <p:cNvSpPr/>
          <p:nvPr/>
        </p:nvSpPr>
        <p:spPr>
          <a:xfrm>
            <a:off x="6033323" y="2317695"/>
            <a:ext cx="450764" cy="461665"/>
          </a:xfrm>
          <a:prstGeom prst="rect">
            <a:avLst/>
          </a:prstGeom>
        </p:spPr>
        <p:txBody>
          <a:bodyPr wrap="none">
            <a:spAutoFit/>
          </a:bodyPr>
          <a:lstStyle/>
          <a:p>
            <a:r>
              <a:rPr lang="en-US" sz="2400" dirty="0" smtClean="0"/>
              <a:t>q</a:t>
            </a:r>
            <a:r>
              <a:rPr lang="en-US" sz="2400" baseline="-25000" dirty="0" smtClean="0"/>
              <a:t>2</a:t>
            </a:r>
            <a:endParaRPr lang="en-US" sz="2400" baseline="-25000" dirty="0">
              <a:solidFill>
                <a:srgbClr val="00B050"/>
              </a:solidFill>
            </a:endParaRPr>
          </a:p>
        </p:txBody>
      </p:sp>
      <p:cxnSp>
        <p:nvCxnSpPr>
          <p:cNvPr id="59" name="Straight Connector 58"/>
          <p:cNvCxnSpPr/>
          <p:nvPr/>
        </p:nvCxnSpPr>
        <p:spPr>
          <a:xfrm>
            <a:off x="4502479" y="3753929"/>
            <a:ext cx="3353744" cy="0"/>
          </a:xfrm>
          <a:prstGeom prst="lin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548958" y="3625313"/>
            <a:ext cx="953521" cy="246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884908" y="3382731"/>
            <a:ext cx="681872" cy="6880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05920" y="3524612"/>
            <a:ext cx="893578" cy="461665"/>
          </a:xfrm>
          <a:prstGeom prst="rect">
            <a:avLst/>
          </a:prstGeom>
        </p:spPr>
        <p:txBody>
          <a:bodyPr wrap="none">
            <a:spAutoFit/>
          </a:bodyPr>
          <a:lstStyle/>
          <a:p>
            <a:r>
              <a:rPr lang="en-US" sz="2400" dirty="0" smtClean="0">
                <a:solidFill>
                  <a:srgbClr val="00B050"/>
                </a:solidFill>
              </a:rPr>
              <a:t>flow f</a:t>
            </a:r>
            <a:endParaRPr lang="en-US" sz="2400" dirty="0">
              <a:solidFill>
                <a:srgbClr val="00B050"/>
              </a:solidFill>
            </a:endParaRPr>
          </a:p>
        </p:txBody>
      </p:sp>
      <p:sp>
        <p:nvSpPr>
          <p:cNvPr id="63" name="Rectangle 62"/>
          <p:cNvSpPr/>
          <p:nvPr/>
        </p:nvSpPr>
        <p:spPr>
          <a:xfrm>
            <a:off x="3410194" y="3132676"/>
            <a:ext cx="857927" cy="461665"/>
          </a:xfrm>
          <a:prstGeom prst="rect">
            <a:avLst/>
          </a:prstGeom>
        </p:spPr>
        <p:txBody>
          <a:bodyPr wrap="none">
            <a:spAutoFit/>
          </a:bodyPr>
          <a:lstStyle/>
          <a:p>
            <a:r>
              <a:rPr lang="en-US" sz="2400" dirty="0"/>
              <a:t>r</a:t>
            </a:r>
            <a:r>
              <a:rPr lang="en-US" sz="2400" baseline="-25000" dirty="0" smtClean="0"/>
              <a:t>1</a:t>
            </a:r>
            <a:r>
              <a:rPr lang="en-US" sz="2400" dirty="0" smtClean="0">
                <a:solidFill>
                  <a:srgbClr val="00B050"/>
                </a:solidFill>
              </a:rPr>
              <a:t> = </a:t>
            </a:r>
            <a:r>
              <a:rPr lang="en-US" sz="2400" dirty="0" err="1" smtClean="0">
                <a:solidFill>
                  <a:srgbClr val="00B050"/>
                </a:solidFill>
              </a:rPr>
              <a:t>r</a:t>
            </a:r>
            <a:r>
              <a:rPr lang="en-US" sz="2400" baseline="-25000" dirty="0" err="1" smtClean="0">
                <a:solidFill>
                  <a:srgbClr val="00B050"/>
                </a:solidFill>
              </a:rPr>
              <a:t>f</a:t>
            </a:r>
            <a:endParaRPr lang="en-US" sz="2400" baseline="-25000" dirty="0">
              <a:solidFill>
                <a:srgbClr val="00B050"/>
              </a:solidFill>
            </a:endParaRPr>
          </a:p>
        </p:txBody>
      </p:sp>
      <p:sp>
        <p:nvSpPr>
          <p:cNvPr id="64" name="Rectangle 63"/>
          <p:cNvSpPr/>
          <p:nvPr/>
        </p:nvSpPr>
        <p:spPr>
          <a:xfrm>
            <a:off x="4779382" y="3132677"/>
            <a:ext cx="1031373" cy="461665"/>
          </a:xfrm>
          <a:prstGeom prst="rect">
            <a:avLst/>
          </a:prstGeom>
        </p:spPr>
        <p:txBody>
          <a:bodyPr wrap="none">
            <a:spAutoFit/>
          </a:bodyPr>
          <a:lstStyle/>
          <a:p>
            <a:r>
              <a:rPr lang="en-US" sz="2400" dirty="0" smtClean="0"/>
              <a:t>r</a:t>
            </a:r>
            <a:r>
              <a:rPr lang="en-US" sz="2400" baseline="-25000" dirty="0" smtClean="0"/>
              <a:t>2</a:t>
            </a:r>
            <a:r>
              <a:rPr lang="en-US" sz="2400" baseline="-25000" dirty="0" smtClean="0">
                <a:solidFill>
                  <a:srgbClr val="00B050"/>
                </a:solidFill>
              </a:rPr>
              <a:t> </a:t>
            </a:r>
            <a:r>
              <a:rPr lang="en-US" sz="2400" dirty="0" smtClean="0">
                <a:solidFill>
                  <a:srgbClr val="00B050"/>
                </a:solidFill>
              </a:rPr>
              <a:t>= </a:t>
            </a:r>
            <a:r>
              <a:rPr lang="en-US" sz="2400" dirty="0" err="1" smtClean="0">
                <a:solidFill>
                  <a:srgbClr val="FF0000"/>
                </a:solidFill>
              </a:rPr>
              <a:t>r</a:t>
            </a:r>
            <a:r>
              <a:rPr lang="en-US" sz="2400" baseline="30000" dirty="0" err="1" smtClean="0">
                <a:solidFill>
                  <a:srgbClr val="FF0000"/>
                </a:solidFill>
              </a:rPr>
              <a:t>c</a:t>
            </a:r>
            <a:r>
              <a:rPr lang="en-US" sz="2400" baseline="-25000" dirty="0" err="1" smtClean="0">
                <a:solidFill>
                  <a:srgbClr val="FF0000"/>
                </a:solidFill>
              </a:rPr>
              <a:t>q</a:t>
            </a:r>
            <a:r>
              <a:rPr lang="en-US" sz="2400" dirty="0" smtClean="0">
                <a:solidFill>
                  <a:srgbClr val="00B050"/>
                </a:solidFill>
              </a:rPr>
              <a:t> </a:t>
            </a:r>
            <a:endParaRPr lang="en-US" sz="2400" dirty="0">
              <a:solidFill>
                <a:srgbClr val="00B050"/>
              </a:solidFill>
            </a:endParaRPr>
          </a:p>
        </p:txBody>
      </p:sp>
      <p:sp>
        <p:nvSpPr>
          <p:cNvPr id="65" name="Oval 64"/>
          <p:cNvSpPr/>
          <p:nvPr/>
        </p:nvSpPr>
        <p:spPr>
          <a:xfrm>
            <a:off x="4178817" y="3418950"/>
            <a:ext cx="681872" cy="6880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327232" y="4107014"/>
            <a:ext cx="450764" cy="461665"/>
          </a:xfrm>
          <a:prstGeom prst="rect">
            <a:avLst/>
          </a:prstGeom>
        </p:spPr>
        <p:txBody>
          <a:bodyPr wrap="none">
            <a:spAutoFit/>
          </a:bodyPr>
          <a:lstStyle/>
          <a:p>
            <a:r>
              <a:rPr lang="en-US" sz="2400" dirty="0" smtClean="0"/>
              <a:t>q</a:t>
            </a:r>
            <a:r>
              <a:rPr lang="en-US" sz="2400" baseline="-25000" dirty="0" smtClean="0"/>
              <a:t>1</a:t>
            </a:r>
            <a:endParaRPr lang="en-US" sz="2400" baseline="-25000" dirty="0">
              <a:solidFill>
                <a:srgbClr val="00B050"/>
              </a:solidFill>
            </a:endParaRPr>
          </a:p>
        </p:txBody>
      </p:sp>
      <p:sp>
        <p:nvSpPr>
          <p:cNvPr id="67" name="Rectangle 66"/>
          <p:cNvSpPr/>
          <p:nvPr/>
        </p:nvSpPr>
        <p:spPr>
          <a:xfrm>
            <a:off x="6033323" y="4107014"/>
            <a:ext cx="450764" cy="461665"/>
          </a:xfrm>
          <a:prstGeom prst="rect">
            <a:avLst/>
          </a:prstGeom>
        </p:spPr>
        <p:txBody>
          <a:bodyPr wrap="none">
            <a:spAutoFit/>
          </a:bodyPr>
          <a:lstStyle/>
          <a:p>
            <a:r>
              <a:rPr lang="en-US" sz="2400" dirty="0" smtClean="0"/>
              <a:t>q</a:t>
            </a:r>
            <a:r>
              <a:rPr lang="en-US" sz="2400" baseline="-25000" dirty="0" smtClean="0"/>
              <a:t>2</a:t>
            </a:r>
            <a:endParaRPr lang="en-US" sz="2400" baseline="-25000" dirty="0">
              <a:solidFill>
                <a:srgbClr val="00B050"/>
              </a:solidFill>
            </a:endParaRPr>
          </a:p>
        </p:txBody>
      </p:sp>
      <p:sp>
        <p:nvSpPr>
          <p:cNvPr id="68" name="Down Arrow 67"/>
          <p:cNvSpPr/>
          <p:nvPr/>
        </p:nvSpPr>
        <p:spPr>
          <a:xfrm>
            <a:off x="5271923" y="2502326"/>
            <a:ext cx="295958" cy="5061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166501" y="4770645"/>
            <a:ext cx="6743768" cy="1200329"/>
          </a:xfrm>
          <a:prstGeom prst="rect">
            <a:avLst/>
          </a:prstGeom>
        </p:spPr>
        <p:txBody>
          <a:bodyPr wrap="square">
            <a:spAutoFit/>
          </a:bodyPr>
          <a:lstStyle/>
          <a:p>
            <a:r>
              <a:rPr lang="en-US" sz="2400" b="1" dirty="0"/>
              <a:t>Cascade </a:t>
            </a:r>
            <a:r>
              <a:rPr lang="en-US" sz="2400" b="1" dirty="0" smtClean="0"/>
              <a:t>effect of </a:t>
            </a:r>
            <a:r>
              <a:rPr lang="en-US" sz="2400" b="1" dirty="0" smtClean="0"/>
              <a:t>CQ</a:t>
            </a:r>
            <a:r>
              <a:rPr lang="en-US" sz="2400" dirty="0" smtClean="0"/>
              <a:t>: </a:t>
            </a:r>
            <a:r>
              <a:rPr lang="en-US" sz="2400" dirty="0" smtClean="0"/>
              <a:t>once a flow is shaped at one </a:t>
            </a:r>
            <a:r>
              <a:rPr lang="en-US" sz="2400" dirty="0" smtClean="0"/>
              <a:t>CQ, </a:t>
            </a:r>
            <a:r>
              <a:rPr lang="en-US" sz="2400" dirty="0" smtClean="0"/>
              <a:t>the upstream egress </a:t>
            </a:r>
            <a:r>
              <a:rPr lang="en-US" sz="2400" dirty="0" smtClean="0"/>
              <a:t>queue this flow traverses will </a:t>
            </a:r>
            <a:r>
              <a:rPr lang="en-US" sz="2400" dirty="0" smtClean="0"/>
              <a:t>become a new </a:t>
            </a:r>
            <a:r>
              <a:rPr lang="en-US" sz="2400" dirty="0" smtClean="0"/>
              <a:t>CQ later due </a:t>
            </a:r>
            <a:r>
              <a:rPr lang="en-US" sz="2400" dirty="0" smtClean="0"/>
              <a:t>to PFC pause. </a:t>
            </a:r>
            <a:endParaRPr lang="en-US" sz="2400" baseline="30000" dirty="0">
              <a:solidFill>
                <a:srgbClr val="00B050"/>
              </a:solidFill>
            </a:endParaRPr>
          </a:p>
        </p:txBody>
      </p:sp>
      <p:sp>
        <p:nvSpPr>
          <p:cNvPr id="70" name="Rectangle 69"/>
          <p:cNvSpPr/>
          <p:nvPr/>
        </p:nvSpPr>
        <p:spPr>
          <a:xfrm>
            <a:off x="5026716" y="3913517"/>
            <a:ext cx="930063" cy="461665"/>
          </a:xfrm>
          <a:prstGeom prst="rect">
            <a:avLst/>
          </a:prstGeom>
        </p:spPr>
        <p:txBody>
          <a:bodyPr wrap="none">
            <a:spAutoFit/>
          </a:bodyPr>
          <a:lstStyle/>
          <a:p>
            <a:r>
              <a:rPr lang="en-US" sz="2400" dirty="0" smtClean="0"/>
              <a:t>pause</a:t>
            </a:r>
            <a:endParaRPr lang="en-US" sz="2400" dirty="0">
              <a:solidFill>
                <a:srgbClr val="00B050"/>
              </a:solidFill>
            </a:endParaRPr>
          </a:p>
        </p:txBody>
      </p:sp>
      <p:cxnSp>
        <p:nvCxnSpPr>
          <p:cNvPr id="5" name="Straight Arrow Connector 4"/>
          <p:cNvCxnSpPr/>
          <p:nvPr/>
        </p:nvCxnSpPr>
        <p:spPr>
          <a:xfrm flipH="1">
            <a:off x="4818631" y="3947648"/>
            <a:ext cx="1097820" cy="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03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7D15FD-5502-44F2-BF97-F011E20B0FE4}" type="slidenum">
              <a:rPr lang="en-US" smtClean="0"/>
              <a:t>9</a:t>
            </a:fld>
            <a:endParaRPr lang="en-US" dirty="0"/>
          </a:p>
        </p:txBody>
      </p:sp>
      <p:sp>
        <p:nvSpPr>
          <p:cNvPr id="159" name="TextBox 158"/>
          <p:cNvSpPr txBox="1"/>
          <p:nvPr/>
        </p:nvSpPr>
        <p:spPr>
          <a:xfrm>
            <a:off x="1572126" y="244177"/>
            <a:ext cx="9047748" cy="707886"/>
          </a:xfrm>
          <a:prstGeom prst="rect">
            <a:avLst/>
          </a:prstGeom>
          <a:noFill/>
        </p:spPr>
        <p:txBody>
          <a:bodyPr wrap="square" rtlCol="0">
            <a:spAutoFit/>
          </a:bodyPr>
          <a:lstStyle/>
          <a:p>
            <a:pPr algn="ctr"/>
            <a:r>
              <a:rPr lang="en-US" altLang="zh-CN" sz="4000" dirty="0" smtClean="0"/>
              <a:t>Classification of </a:t>
            </a:r>
            <a:r>
              <a:rPr lang="en-US" altLang="zh-CN" sz="4000" dirty="0" smtClean="0"/>
              <a:t>Congestion Queue</a:t>
            </a:r>
            <a:endParaRPr lang="en-US" sz="4000" dirty="0"/>
          </a:p>
        </p:txBody>
      </p:sp>
      <p:sp>
        <p:nvSpPr>
          <p:cNvPr id="26" name="Rectangle 25"/>
          <p:cNvSpPr/>
          <p:nvPr/>
        </p:nvSpPr>
        <p:spPr>
          <a:xfrm>
            <a:off x="1465521" y="1061346"/>
            <a:ext cx="9260958" cy="3416320"/>
          </a:xfrm>
          <a:prstGeom prst="rect">
            <a:avLst/>
          </a:prstGeom>
        </p:spPr>
        <p:txBody>
          <a:bodyPr wrap="square">
            <a:spAutoFit/>
          </a:bodyPr>
          <a:lstStyle/>
          <a:p>
            <a:pPr marL="342900" indent="-342900">
              <a:buFont typeface="Arial" panose="020B0604020202020204" pitchFamily="34" charset="0"/>
              <a:buChar char="•"/>
            </a:pPr>
            <a:r>
              <a:rPr lang="en-US" sz="2400" dirty="0" smtClean="0"/>
              <a:t>Type-1 (capacity bounded): an egress queue becomes CQ when its capacity cannot serve the traffic of all the flows traversing it.</a:t>
            </a: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endParaRPr lang="en-US" sz="2400" dirty="0" smtClean="0"/>
          </a:p>
          <a:p>
            <a:endParaRPr lang="en-US" sz="2400" dirty="0"/>
          </a:p>
          <a:p>
            <a:pPr marL="342900" indent="-342900">
              <a:buFont typeface="Arial" panose="020B0604020202020204" pitchFamily="34" charset="0"/>
              <a:buChar char="•"/>
            </a:pPr>
            <a:r>
              <a:rPr lang="en-US" sz="2400" dirty="0"/>
              <a:t>Type-2 (head-of-line blocking bounded</a:t>
            </a:r>
            <a:r>
              <a:rPr lang="en-US" sz="2400" dirty="0" smtClean="0"/>
              <a:t>): </a:t>
            </a:r>
            <a:r>
              <a:rPr lang="en-US" sz="2400" dirty="0"/>
              <a:t>an egress queue becomes CQ </a:t>
            </a:r>
            <a:r>
              <a:rPr lang="en-US" sz="2400" dirty="0" smtClean="0"/>
              <a:t> when some flows traversing it are paused by some downstream CQ.</a:t>
            </a:r>
            <a:endParaRPr lang="en-US" sz="2400" dirty="0"/>
          </a:p>
        </p:txBody>
      </p:sp>
      <p:sp>
        <p:nvSpPr>
          <p:cNvPr id="18" name="Oval 17"/>
          <p:cNvSpPr/>
          <p:nvPr/>
        </p:nvSpPr>
        <p:spPr>
          <a:xfrm>
            <a:off x="6932253" y="5264704"/>
            <a:ext cx="681872" cy="688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50228" y="6011738"/>
            <a:ext cx="1491114" cy="461665"/>
          </a:xfrm>
          <a:prstGeom prst="rect">
            <a:avLst/>
          </a:prstGeom>
        </p:spPr>
        <p:txBody>
          <a:bodyPr wrap="none">
            <a:spAutoFit/>
          </a:bodyPr>
          <a:lstStyle/>
          <a:p>
            <a:r>
              <a:rPr lang="en-US" sz="2400" dirty="0"/>
              <a:t>q</a:t>
            </a:r>
            <a:r>
              <a:rPr lang="en-US" sz="2400" baseline="-25000" dirty="0" smtClean="0"/>
              <a:t>2 </a:t>
            </a:r>
            <a:r>
              <a:rPr lang="en-US" sz="2400" dirty="0" smtClean="0"/>
              <a:t>(type-1)</a:t>
            </a:r>
            <a:endParaRPr lang="en-US" sz="2400" baseline="-25000" dirty="0"/>
          </a:p>
        </p:txBody>
      </p:sp>
      <p:sp>
        <p:nvSpPr>
          <p:cNvPr id="21" name="Rectangle 20"/>
          <p:cNvSpPr/>
          <p:nvPr/>
        </p:nvSpPr>
        <p:spPr>
          <a:xfrm>
            <a:off x="6190685" y="5363421"/>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sp>
        <p:nvSpPr>
          <p:cNvPr id="27" name="Freeform 26"/>
          <p:cNvSpPr/>
          <p:nvPr/>
        </p:nvSpPr>
        <p:spPr>
          <a:xfrm>
            <a:off x="6516369" y="5059593"/>
            <a:ext cx="2000083"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6516370" y="5702389"/>
            <a:ext cx="2000084"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4" idx="6"/>
          </p:cNvCxnSpPr>
          <p:nvPr/>
        </p:nvCxnSpPr>
        <p:spPr>
          <a:xfrm>
            <a:off x="5756648" y="5608736"/>
            <a:ext cx="505441" cy="0"/>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074776" y="5264704"/>
            <a:ext cx="681872" cy="68806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4310342" y="5528870"/>
            <a:ext cx="4206111" cy="45719"/>
          </a:xfrm>
          <a:custGeom>
            <a:avLst/>
            <a:gdLst>
              <a:gd name="connsiteX0" fmla="*/ 0 w 2480649"/>
              <a:gd name="connsiteY0" fmla="*/ 27161 h 27161"/>
              <a:gd name="connsiteX1" fmla="*/ 1412340 w 2480649"/>
              <a:gd name="connsiteY1" fmla="*/ 9054 h 27161"/>
              <a:gd name="connsiteX2" fmla="*/ 2480649 w 2480649"/>
              <a:gd name="connsiteY2" fmla="*/ 0 h 27161"/>
            </a:gdLst>
            <a:ahLst/>
            <a:cxnLst>
              <a:cxn ang="0">
                <a:pos x="connsiteX0" y="connsiteY0"/>
              </a:cxn>
              <a:cxn ang="0">
                <a:pos x="connsiteX1" y="connsiteY1"/>
              </a:cxn>
              <a:cxn ang="0">
                <a:pos x="connsiteX2" y="connsiteY2"/>
              </a:cxn>
            </a:cxnLst>
            <a:rect l="l" t="t" r="r" b="b"/>
            <a:pathLst>
              <a:path w="2480649" h="27161">
                <a:moveTo>
                  <a:pt x="0" y="27161"/>
                </a:moveTo>
                <a:lnTo>
                  <a:pt x="1412340" y="9054"/>
                </a:lnTo>
                <a:lnTo>
                  <a:pt x="2480649" y="0"/>
                </a:lnTo>
              </a:path>
            </a:pathLst>
          </a:custGeom>
          <a:noFill/>
          <a:ln w="3810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310343" y="5067906"/>
            <a:ext cx="1951746"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4295025" y="5737436"/>
            <a:ext cx="2013403"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014063" y="4850389"/>
            <a:ext cx="383438" cy="461665"/>
          </a:xfrm>
          <a:prstGeom prst="rect">
            <a:avLst/>
          </a:prstGeom>
        </p:spPr>
        <p:txBody>
          <a:bodyPr wrap="none">
            <a:spAutoFit/>
          </a:bodyPr>
          <a:lstStyle/>
          <a:p>
            <a:r>
              <a:rPr lang="en-US" sz="2400" dirty="0" smtClean="0"/>
              <a:t>f</a:t>
            </a:r>
            <a:r>
              <a:rPr lang="en-US" sz="2400" baseline="-25000" dirty="0" smtClean="0"/>
              <a:t>1</a:t>
            </a:r>
            <a:endParaRPr lang="en-US" sz="2400" baseline="-25000" dirty="0"/>
          </a:p>
        </p:txBody>
      </p:sp>
      <p:sp>
        <p:nvSpPr>
          <p:cNvPr id="45" name="Rectangle 44"/>
          <p:cNvSpPr/>
          <p:nvPr/>
        </p:nvSpPr>
        <p:spPr>
          <a:xfrm>
            <a:off x="4019211" y="5364906"/>
            <a:ext cx="383438" cy="461665"/>
          </a:xfrm>
          <a:prstGeom prst="rect">
            <a:avLst/>
          </a:prstGeom>
        </p:spPr>
        <p:txBody>
          <a:bodyPr wrap="none">
            <a:spAutoFit/>
          </a:bodyPr>
          <a:lstStyle/>
          <a:p>
            <a:r>
              <a:rPr lang="en-US" sz="2400" dirty="0" smtClean="0">
                <a:solidFill>
                  <a:srgbClr val="00B050"/>
                </a:solidFill>
              </a:rPr>
              <a:t>f</a:t>
            </a:r>
            <a:r>
              <a:rPr lang="en-US" sz="2400" baseline="-25000" dirty="0" smtClean="0">
                <a:solidFill>
                  <a:srgbClr val="00B050"/>
                </a:solidFill>
              </a:rPr>
              <a:t>2</a:t>
            </a:r>
            <a:endParaRPr lang="en-US" sz="2400" baseline="-25000" dirty="0">
              <a:solidFill>
                <a:srgbClr val="00B050"/>
              </a:solidFill>
            </a:endParaRPr>
          </a:p>
        </p:txBody>
      </p:sp>
      <p:sp>
        <p:nvSpPr>
          <p:cNvPr id="46" name="Rectangle 45"/>
          <p:cNvSpPr/>
          <p:nvPr/>
        </p:nvSpPr>
        <p:spPr>
          <a:xfrm>
            <a:off x="4014063" y="5916038"/>
            <a:ext cx="386644" cy="461665"/>
          </a:xfrm>
          <a:prstGeom prst="rect">
            <a:avLst/>
          </a:prstGeom>
        </p:spPr>
        <p:txBody>
          <a:bodyPr wrap="none">
            <a:spAutoFit/>
          </a:bodyPr>
          <a:lstStyle/>
          <a:p>
            <a:r>
              <a:rPr lang="en-US" sz="2400" dirty="0" err="1" smtClean="0"/>
              <a:t>f</a:t>
            </a:r>
            <a:r>
              <a:rPr lang="en-US" sz="2400" baseline="-25000" dirty="0" err="1" smtClean="0"/>
              <a:t>n</a:t>
            </a:r>
            <a:endParaRPr lang="en-US" sz="2400" baseline="-25000" dirty="0"/>
          </a:p>
        </p:txBody>
      </p:sp>
      <p:sp>
        <p:nvSpPr>
          <p:cNvPr id="47" name="Rectangle 46"/>
          <p:cNvSpPr/>
          <p:nvPr/>
        </p:nvSpPr>
        <p:spPr>
          <a:xfrm>
            <a:off x="4653800" y="5435486"/>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cxnSp>
        <p:nvCxnSpPr>
          <p:cNvPr id="48" name="Straight Connector 47"/>
          <p:cNvCxnSpPr/>
          <p:nvPr/>
        </p:nvCxnSpPr>
        <p:spPr>
          <a:xfrm>
            <a:off x="5698809" y="4944525"/>
            <a:ext cx="1175605" cy="0"/>
          </a:xfrm>
          <a:prstGeom prst="line">
            <a:avLst/>
          </a:prstGeom>
          <a:ln w="19050">
            <a:solidFill>
              <a:srgbClr val="00B05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50800" y="4507842"/>
            <a:ext cx="972815" cy="461665"/>
          </a:xfrm>
          <a:prstGeom prst="rect">
            <a:avLst/>
          </a:prstGeom>
        </p:spPr>
        <p:txBody>
          <a:bodyPr wrap="square">
            <a:spAutoFit/>
          </a:bodyPr>
          <a:lstStyle/>
          <a:p>
            <a:r>
              <a:rPr lang="en-US" sz="2400" dirty="0" smtClean="0">
                <a:solidFill>
                  <a:srgbClr val="00B050"/>
                </a:solidFill>
              </a:rPr>
              <a:t>pause</a:t>
            </a:r>
            <a:endParaRPr lang="en-US" sz="2400" dirty="0">
              <a:solidFill>
                <a:srgbClr val="00B050"/>
              </a:solidFill>
            </a:endParaRPr>
          </a:p>
        </p:txBody>
      </p:sp>
      <p:sp>
        <p:nvSpPr>
          <p:cNvPr id="50" name="Rectangle 49"/>
          <p:cNvSpPr/>
          <p:nvPr/>
        </p:nvSpPr>
        <p:spPr>
          <a:xfrm>
            <a:off x="4891211" y="6006289"/>
            <a:ext cx="1491114" cy="461665"/>
          </a:xfrm>
          <a:prstGeom prst="rect">
            <a:avLst/>
          </a:prstGeom>
        </p:spPr>
        <p:txBody>
          <a:bodyPr wrap="none">
            <a:spAutoFit/>
          </a:bodyPr>
          <a:lstStyle/>
          <a:p>
            <a:r>
              <a:rPr lang="en-US" sz="2400" dirty="0" smtClean="0"/>
              <a:t>q</a:t>
            </a:r>
            <a:r>
              <a:rPr lang="en-US" sz="2400" baseline="-25000" dirty="0" smtClean="0"/>
              <a:t>1 </a:t>
            </a:r>
            <a:r>
              <a:rPr lang="en-US" sz="2400" dirty="0" smtClean="0"/>
              <a:t>(type-2)</a:t>
            </a:r>
            <a:endParaRPr lang="en-US" sz="2400" dirty="0"/>
          </a:p>
        </p:txBody>
      </p:sp>
      <p:cxnSp>
        <p:nvCxnSpPr>
          <p:cNvPr id="53" name="Straight Connector 52"/>
          <p:cNvCxnSpPr>
            <a:endCxn id="18" idx="2"/>
          </p:cNvCxnSpPr>
          <p:nvPr/>
        </p:nvCxnSpPr>
        <p:spPr>
          <a:xfrm flipV="1">
            <a:off x="6445844" y="5608736"/>
            <a:ext cx="486409" cy="3678"/>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585204" y="2374332"/>
            <a:ext cx="681872" cy="688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235338" y="2008915"/>
            <a:ext cx="383438" cy="461665"/>
          </a:xfrm>
          <a:prstGeom prst="rect">
            <a:avLst/>
          </a:prstGeom>
        </p:spPr>
        <p:txBody>
          <a:bodyPr wrap="none">
            <a:spAutoFit/>
          </a:bodyPr>
          <a:lstStyle/>
          <a:p>
            <a:r>
              <a:rPr lang="en-US" sz="2400" dirty="0" smtClean="0"/>
              <a:t>f</a:t>
            </a:r>
            <a:r>
              <a:rPr lang="en-US" sz="2400" baseline="-25000" dirty="0" smtClean="0"/>
              <a:t>1</a:t>
            </a:r>
            <a:endParaRPr lang="en-US" sz="2400" baseline="-25000" dirty="0"/>
          </a:p>
        </p:txBody>
      </p:sp>
      <p:sp>
        <p:nvSpPr>
          <p:cNvPr id="23" name="Rectangle 22"/>
          <p:cNvSpPr/>
          <p:nvPr/>
        </p:nvSpPr>
        <p:spPr>
          <a:xfrm>
            <a:off x="6789413" y="3046240"/>
            <a:ext cx="346570" cy="461665"/>
          </a:xfrm>
          <a:prstGeom prst="rect">
            <a:avLst/>
          </a:prstGeom>
        </p:spPr>
        <p:txBody>
          <a:bodyPr wrap="none">
            <a:spAutoFit/>
          </a:bodyPr>
          <a:lstStyle/>
          <a:p>
            <a:r>
              <a:rPr lang="en-US" sz="2400" dirty="0" smtClean="0"/>
              <a:t>q</a:t>
            </a:r>
            <a:endParaRPr lang="en-US" sz="2400" baseline="-25000" dirty="0"/>
          </a:p>
        </p:txBody>
      </p:sp>
      <p:sp>
        <p:nvSpPr>
          <p:cNvPr id="24" name="Rectangle 23"/>
          <p:cNvSpPr/>
          <p:nvPr/>
        </p:nvSpPr>
        <p:spPr>
          <a:xfrm>
            <a:off x="6169975" y="2544026"/>
            <a:ext cx="343364" cy="369332"/>
          </a:xfrm>
          <a:prstGeom prst="rect">
            <a:avLst/>
          </a:prstGeom>
        </p:spPr>
        <p:txBody>
          <a:bodyPr wrap="none">
            <a:spAutoFit/>
          </a:bodyPr>
          <a:lstStyle/>
          <a:p>
            <a:r>
              <a:rPr lang="en-US" dirty="0" smtClean="0"/>
              <a:t>…</a:t>
            </a:r>
            <a:endParaRPr lang="en-US" baseline="30000" dirty="0">
              <a:solidFill>
                <a:srgbClr val="00B050"/>
              </a:solidFill>
            </a:endParaRPr>
          </a:p>
        </p:txBody>
      </p:sp>
      <p:sp>
        <p:nvSpPr>
          <p:cNvPr id="3" name="Freeform 2"/>
          <p:cNvSpPr/>
          <p:nvPr/>
        </p:nvSpPr>
        <p:spPr>
          <a:xfrm>
            <a:off x="5643488" y="2196380"/>
            <a:ext cx="2553077" cy="328170"/>
          </a:xfrm>
          <a:custGeom>
            <a:avLst/>
            <a:gdLst>
              <a:gd name="connsiteX0" fmla="*/ 0 w 2553077"/>
              <a:gd name="connsiteY0" fmla="*/ 0 h 328170"/>
              <a:gd name="connsiteX1" fmla="*/ 334978 w 2553077"/>
              <a:gd name="connsiteY1" fmla="*/ 289710 h 328170"/>
              <a:gd name="connsiteX2" fmla="*/ 878186 w 2553077"/>
              <a:gd name="connsiteY2" fmla="*/ 325924 h 328170"/>
              <a:gd name="connsiteX3" fmla="*/ 2553077 w 2553077"/>
              <a:gd name="connsiteY3" fmla="*/ 298764 h 328170"/>
            </a:gdLst>
            <a:ahLst/>
            <a:cxnLst>
              <a:cxn ang="0">
                <a:pos x="connsiteX0" y="connsiteY0"/>
              </a:cxn>
              <a:cxn ang="0">
                <a:pos x="connsiteX1" y="connsiteY1"/>
              </a:cxn>
              <a:cxn ang="0">
                <a:pos x="connsiteX2" y="connsiteY2"/>
              </a:cxn>
              <a:cxn ang="0">
                <a:pos x="connsiteX3" y="connsiteY3"/>
              </a:cxn>
            </a:cxnLst>
            <a:rect l="l" t="t" r="r" b="b"/>
            <a:pathLst>
              <a:path w="2553077" h="328170">
                <a:moveTo>
                  <a:pt x="0" y="0"/>
                </a:moveTo>
                <a:cubicBezTo>
                  <a:pt x="94307" y="117694"/>
                  <a:pt x="188614" y="235389"/>
                  <a:pt x="334978" y="289710"/>
                </a:cubicBezTo>
                <a:cubicBezTo>
                  <a:pt x="481342" y="344031"/>
                  <a:pt x="508503" y="324415"/>
                  <a:pt x="878186" y="325924"/>
                </a:cubicBezTo>
                <a:cubicBezTo>
                  <a:pt x="1247869" y="327433"/>
                  <a:pt x="1900473" y="313098"/>
                  <a:pt x="2553077" y="298764"/>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5661595" y="2621892"/>
            <a:ext cx="2480649" cy="27161"/>
          </a:xfrm>
          <a:custGeom>
            <a:avLst/>
            <a:gdLst>
              <a:gd name="connsiteX0" fmla="*/ 0 w 2480649"/>
              <a:gd name="connsiteY0" fmla="*/ 27161 h 27161"/>
              <a:gd name="connsiteX1" fmla="*/ 1412340 w 2480649"/>
              <a:gd name="connsiteY1" fmla="*/ 9054 h 27161"/>
              <a:gd name="connsiteX2" fmla="*/ 2480649 w 2480649"/>
              <a:gd name="connsiteY2" fmla="*/ 0 h 27161"/>
            </a:gdLst>
            <a:ahLst/>
            <a:cxnLst>
              <a:cxn ang="0">
                <a:pos x="connsiteX0" y="connsiteY0"/>
              </a:cxn>
              <a:cxn ang="0">
                <a:pos x="connsiteX1" y="connsiteY1"/>
              </a:cxn>
              <a:cxn ang="0">
                <a:pos x="connsiteX2" y="connsiteY2"/>
              </a:cxn>
            </a:cxnLst>
            <a:rect l="l" t="t" r="r" b="b"/>
            <a:pathLst>
              <a:path w="2480649" h="27161">
                <a:moveTo>
                  <a:pt x="0" y="27161"/>
                </a:moveTo>
                <a:lnTo>
                  <a:pt x="1412340" y="9054"/>
                </a:lnTo>
                <a:lnTo>
                  <a:pt x="2480649" y="0"/>
                </a:ln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5715916" y="2875388"/>
            <a:ext cx="2453489" cy="398352"/>
          </a:xfrm>
          <a:custGeom>
            <a:avLst/>
            <a:gdLst>
              <a:gd name="connsiteX0" fmla="*/ 0 w 2453489"/>
              <a:gd name="connsiteY0" fmla="*/ 398352 h 398352"/>
              <a:gd name="connsiteX1" fmla="*/ 353085 w 2453489"/>
              <a:gd name="connsiteY1" fmla="*/ 117695 h 398352"/>
              <a:gd name="connsiteX2" fmla="*/ 1032095 w 2453489"/>
              <a:gd name="connsiteY2" fmla="*/ 27160 h 398352"/>
              <a:gd name="connsiteX3" fmla="*/ 2453489 w 2453489"/>
              <a:gd name="connsiteY3" fmla="*/ 0 h 398352"/>
            </a:gdLst>
            <a:ahLst/>
            <a:cxnLst>
              <a:cxn ang="0">
                <a:pos x="connsiteX0" y="connsiteY0"/>
              </a:cxn>
              <a:cxn ang="0">
                <a:pos x="connsiteX1" y="connsiteY1"/>
              </a:cxn>
              <a:cxn ang="0">
                <a:pos x="connsiteX2" y="connsiteY2"/>
              </a:cxn>
              <a:cxn ang="0">
                <a:pos x="connsiteX3" y="connsiteY3"/>
              </a:cxn>
            </a:cxnLst>
            <a:rect l="l" t="t" r="r" b="b"/>
            <a:pathLst>
              <a:path w="2453489" h="398352">
                <a:moveTo>
                  <a:pt x="0" y="398352"/>
                </a:moveTo>
                <a:cubicBezTo>
                  <a:pt x="90534" y="288956"/>
                  <a:pt x="181069" y="179560"/>
                  <a:pt x="353085" y="117695"/>
                </a:cubicBezTo>
                <a:cubicBezTo>
                  <a:pt x="525101" y="55830"/>
                  <a:pt x="682028" y="46776"/>
                  <a:pt x="1032095" y="27160"/>
                </a:cubicBezTo>
                <a:cubicBezTo>
                  <a:pt x="1382162" y="7544"/>
                  <a:pt x="1917825" y="3772"/>
                  <a:pt x="2453489"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40486" y="2469114"/>
            <a:ext cx="383438" cy="461665"/>
          </a:xfrm>
          <a:prstGeom prst="rect">
            <a:avLst/>
          </a:prstGeom>
        </p:spPr>
        <p:txBody>
          <a:bodyPr wrap="none">
            <a:spAutoFit/>
          </a:bodyPr>
          <a:lstStyle/>
          <a:p>
            <a:r>
              <a:rPr lang="en-US" sz="2400" dirty="0" smtClean="0"/>
              <a:t>f</a:t>
            </a:r>
            <a:r>
              <a:rPr lang="en-US" sz="2400" baseline="-25000" dirty="0" smtClean="0"/>
              <a:t>2</a:t>
            </a:r>
            <a:endParaRPr lang="en-US" sz="2400" baseline="-25000" dirty="0"/>
          </a:p>
        </p:txBody>
      </p:sp>
      <p:sp>
        <p:nvSpPr>
          <p:cNvPr id="16" name="Rectangle 15"/>
          <p:cNvSpPr/>
          <p:nvPr/>
        </p:nvSpPr>
        <p:spPr>
          <a:xfrm>
            <a:off x="5235338" y="3074564"/>
            <a:ext cx="386644" cy="461665"/>
          </a:xfrm>
          <a:prstGeom prst="rect">
            <a:avLst/>
          </a:prstGeom>
        </p:spPr>
        <p:txBody>
          <a:bodyPr wrap="none">
            <a:spAutoFit/>
          </a:bodyPr>
          <a:lstStyle/>
          <a:p>
            <a:r>
              <a:rPr lang="en-US" sz="2400" dirty="0" err="1" smtClean="0"/>
              <a:t>f</a:t>
            </a:r>
            <a:r>
              <a:rPr lang="en-US" sz="2400" baseline="-25000" dirty="0" err="1" smtClean="0"/>
              <a:t>n</a:t>
            </a:r>
            <a:endParaRPr lang="en-US" sz="2400" baseline="-25000" dirty="0"/>
          </a:p>
        </p:txBody>
      </p:sp>
      <p:cxnSp>
        <p:nvCxnSpPr>
          <p:cNvPr id="17" name="Straight Connector 16"/>
          <p:cNvCxnSpPr/>
          <p:nvPr/>
        </p:nvCxnSpPr>
        <p:spPr>
          <a:xfrm>
            <a:off x="7267076" y="2721477"/>
            <a:ext cx="1249378" cy="0"/>
          </a:xfrm>
          <a:prstGeom prst="line">
            <a:avLst/>
          </a:prstGeom>
          <a:ln w="2857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827260" y="2669023"/>
            <a:ext cx="1175605" cy="0"/>
          </a:xfrm>
          <a:prstGeom prst="line">
            <a:avLst/>
          </a:prstGeom>
          <a:ln w="19050">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955813" y="2196380"/>
            <a:ext cx="972815" cy="461665"/>
          </a:xfrm>
          <a:prstGeom prst="rect">
            <a:avLst/>
          </a:prstGeom>
        </p:spPr>
        <p:txBody>
          <a:bodyPr wrap="square">
            <a:spAutoFit/>
          </a:bodyPr>
          <a:lstStyle/>
          <a:p>
            <a:r>
              <a:rPr lang="en-US" sz="2400" dirty="0" smtClean="0"/>
              <a:t>pause</a:t>
            </a:r>
            <a:endParaRPr lang="en-US" sz="2400" dirty="0"/>
          </a:p>
        </p:txBody>
      </p:sp>
      <p:cxnSp>
        <p:nvCxnSpPr>
          <p:cNvPr id="51" name="Straight Connector 50"/>
          <p:cNvCxnSpPr/>
          <p:nvPr/>
        </p:nvCxnSpPr>
        <p:spPr>
          <a:xfrm>
            <a:off x="2598368" y="5059593"/>
            <a:ext cx="1175605" cy="0"/>
          </a:xfrm>
          <a:prstGeom prst="line">
            <a:avLst/>
          </a:prstGeom>
          <a:ln w="19050">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26921" y="4586950"/>
            <a:ext cx="972815" cy="461665"/>
          </a:xfrm>
          <a:prstGeom prst="rect">
            <a:avLst/>
          </a:prstGeom>
        </p:spPr>
        <p:txBody>
          <a:bodyPr wrap="square">
            <a:spAutoFit/>
          </a:bodyPr>
          <a:lstStyle/>
          <a:p>
            <a:r>
              <a:rPr lang="en-US" sz="2400" dirty="0" smtClean="0"/>
              <a:t>pause</a:t>
            </a:r>
            <a:endParaRPr lang="en-US" sz="2400" dirty="0"/>
          </a:p>
        </p:txBody>
      </p:sp>
      <p:sp>
        <p:nvSpPr>
          <p:cNvPr id="54" name="Rectangle 53"/>
          <p:cNvSpPr/>
          <p:nvPr/>
        </p:nvSpPr>
        <p:spPr>
          <a:xfrm>
            <a:off x="7457508" y="1933837"/>
            <a:ext cx="1190222" cy="830997"/>
          </a:xfrm>
          <a:prstGeom prst="rect">
            <a:avLst/>
          </a:prstGeom>
        </p:spPr>
        <p:txBody>
          <a:bodyPr wrap="square">
            <a:spAutoFit/>
          </a:bodyPr>
          <a:lstStyle/>
          <a:p>
            <a:r>
              <a:rPr lang="en-US" sz="2400" dirty="0" smtClean="0"/>
              <a:t>=40Gbps</a:t>
            </a:r>
            <a:endParaRPr lang="en-US" sz="2400" dirty="0"/>
          </a:p>
        </p:txBody>
      </p:sp>
      <p:sp>
        <p:nvSpPr>
          <p:cNvPr id="55" name="Rectangle 54"/>
          <p:cNvSpPr/>
          <p:nvPr/>
        </p:nvSpPr>
        <p:spPr>
          <a:xfrm>
            <a:off x="5750799" y="1933837"/>
            <a:ext cx="1385183" cy="461665"/>
          </a:xfrm>
          <a:prstGeom prst="rect">
            <a:avLst/>
          </a:prstGeom>
        </p:spPr>
        <p:txBody>
          <a:bodyPr wrap="square">
            <a:spAutoFit/>
          </a:bodyPr>
          <a:lstStyle/>
          <a:p>
            <a:r>
              <a:rPr lang="en-US" sz="2400" dirty="0" smtClean="0"/>
              <a:t>&gt; 40Gbps</a:t>
            </a:r>
            <a:endParaRPr lang="en-US" sz="2400" dirty="0"/>
          </a:p>
        </p:txBody>
      </p:sp>
      <p:sp>
        <p:nvSpPr>
          <p:cNvPr id="56" name="Rectangle 55"/>
          <p:cNvSpPr/>
          <p:nvPr/>
        </p:nvSpPr>
        <p:spPr>
          <a:xfrm>
            <a:off x="3007079" y="5323032"/>
            <a:ext cx="1225651" cy="461665"/>
          </a:xfrm>
          <a:prstGeom prst="rect">
            <a:avLst/>
          </a:prstGeom>
        </p:spPr>
        <p:txBody>
          <a:bodyPr wrap="square">
            <a:spAutoFit/>
          </a:bodyPr>
          <a:lstStyle/>
          <a:p>
            <a:r>
              <a:rPr lang="en-US" sz="2400" dirty="0" smtClean="0">
                <a:solidFill>
                  <a:srgbClr val="00B050"/>
                </a:solidFill>
              </a:rPr>
              <a:t>5Gbps</a:t>
            </a:r>
            <a:endParaRPr lang="en-US" sz="2400" dirty="0">
              <a:solidFill>
                <a:srgbClr val="00B050"/>
              </a:solidFill>
            </a:endParaRPr>
          </a:p>
        </p:txBody>
      </p:sp>
      <p:sp>
        <p:nvSpPr>
          <p:cNvPr id="57" name="Rectangle 56"/>
          <p:cNvSpPr/>
          <p:nvPr/>
        </p:nvSpPr>
        <p:spPr>
          <a:xfrm>
            <a:off x="8516452" y="5271088"/>
            <a:ext cx="1225651" cy="461665"/>
          </a:xfrm>
          <a:prstGeom prst="rect">
            <a:avLst/>
          </a:prstGeom>
        </p:spPr>
        <p:txBody>
          <a:bodyPr wrap="square">
            <a:spAutoFit/>
          </a:bodyPr>
          <a:lstStyle/>
          <a:p>
            <a:r>
              <a:rPr lang="en-US" sz="2400" dirty="0" smtClean="0">
                <a:solidFill>
                  <a:srgbClr val="00B050"/>
                </a:solidFill>
              </a:rPr>
              <a:t>1Gbps</a:t>
            </a:r>
            <a:endParaRPr lang="en-US" sz="2400" dirty="0">
              <a:solidFill>
                <a:srgbClr val="00B050"/>
              </a:solidFill>
            </a:endParaRPr>
          </a:p>
        </p:txBody>
      </p:sp>
    </p:spTree>
    <p:extLst>
      <p:ext uri="{BB962C8B-B14F-4D97-AF65-F5344CB8AC3E}">
        <p14:creationId xmlns:p14="http://schemas.microsoft.com/office/powerpoint/2010/main" val="3958597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3446</TotalTime>
  <Words>1674</Words>
  <Application>Microsoft Office PowerPoint</Application>
  <PresentationFormat>Widescreen</PresentationFormat>
  <Paragraphs>439</Paragraphs>
  <Slides>20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宋体</vt: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Shuihai Hu (MSR Student-Person Consulting)</dc:creator>
  <cp:lastModifiedBy>Shuihai Hu (MSR Student-Person Consulting)</cp:lastModifiedBy>
  <cp:revision>1234</cp:revision>
  <dcterms:created xsi:type="dcterms:W3CDTF">2015-12-07T13:13:47Z</dcterms:created>
  <dcterms:modified xsi:type="dcterms:W3CDTF">2015-12-20T13:49:19Z</dcterms:modified>
</cp:coreProperties>
</file>