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408" r:id="rId5"/>
    <p:sldId id="416" r:id="rId6"/>
    <p:sldId id="379" r:id="rId7"/>
    <p:sldId id="403" r:id="rId8"/>
    <p:sldId id="404" r:id="rId9"/>
    <p:sldId id="418" r:id="rId10"/>
    <p:sldId id="406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07" r:id="rId20"/>
    <p:sldId id="427" r:id="rId21"/>
    <p:sldId id="428" r:id="rId22"/>
    <p:sldId id="429" r:id="rId23"/>
    <p:sldId id="431" r:id="rId24"/>
    <p:sldId id="433" r:id="rId25"/>
    <p:sldId id="434" r:id="rId26"/>
    <p:sldId id="438" r:id="rId27"/>
    <p:sldId id="436" r:id="rId28"/>
    <p:sldId id="43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9" autoAdjust="0"/>
    <p:restoredTop sz="98516" autoAdjust="0"/>
  </p:normalViewPr>
  <p:slideViewPr>
    <p:cSldViewPr snapToGrid="0">
      <p:cViewPr varScale="1">
        <p:scale>
          <a:sx n="108" d="100"/>
          <a:sy n="108" d="100"/>
        </p:scale>
        <p:origin x="61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8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4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3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1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2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7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28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36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2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58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75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9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7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6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40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3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5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15741" y="1372948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/>
              <a:t>Statistical </a:t>
            </a:r>
            <a:r>
              <a:rPr lang="en-US" altLang="zh-CN" sz="3200" dirty="0"/>
              <a:t>Model </a:t>
            </a:r>
            <a:endParaRPr lang="en-US" altLang="zh-CN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Terms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Probability of Pause Event: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sz="2400" dirty="0" smtClean="0"/>
              <a:t>apacity </a:t>
            </a:r>
            <a:r>
              <a:rPr lang="en-US" sz="2400" dirty="0"/>
              <a:t>B</a:t>
            </a:r>
            <a:r>
              <a:rPr lang="en-US" sz="2400" dirty="0" smtClean="0"/>
              <a:t>ounded Pause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Head-Of-Line </a:t>
            </a:r>
            <a:r>
              <a:rPr lang="en-US" sz="2400" dirty="0"/>
              <a:t>(HOL) </a:t>
            </a:r>
            <a:r>
              <a:rPr lang="en-US" sz="2400" dirty="0" smtClean="0"/>
              <a:t>Blocking Pause</a:t>
            </a:r>
          </a:p>
          <a:p>
            <a:pPr marL="1828800" lvl="3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Analyze deadlock Case with Statistical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741" y="81215"/>
            <a:ext cx="904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Outline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376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3: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&gt;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/>
              <a:t>P( </a:t>
            </a:r>
            <a:r>
              <a:rPr lang="en-US" dirty="0" smtClean="0"/>
              <a:t>pause(1, 4, </a:t>
            </a:r>
            <a:r>
              <a:rPr lang="en-US" dirty="0"/>
              <a:t>∆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/>
              <a:t>1 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1-r</a:t>
            </a:r>
            <a:r>
              <a:rPr lang="en-US" baseline="30000" dirty="0" smtClean="0"/>
              <a:t>c</a:t>
            </a:r>
            <a:r>
              <a:rPr lang="en-US" dirty="0" smtClean="0"/>
              <a:t>/B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78047" y="3349281"/>
            <a:ext cx="3229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 </a:t>
            </a:r>
            <a:r>
              <a:rPr lang="en-US" sz="2000" dirty="0" smtClean="0"/>
              <a:t>pause(2, 1, </a:t>
            </a:r>
            <a:r>
              <a:rPr lang="en-US" sz="2000" dirty="0"/>
              <a:t>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</a:t>
            </a:r>
            <a:r>
              <a:rPr lang="en-US" sz="2000" dirty="0" smtClean="0"/>
              <a:t>)=1-r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 </a:t>
            </a:r>
            <a:endParaRPr lang="en-US" sz="2000" dirty="0"/>
          </a:p>
        </p:txBody>
      </p:sp>
      <p:cxnSp>
        <p:nvCxnSpPr>
          <p:cNvPr id="119" name="Straight Arrow Connector 118"/>
          <p:cNvCxnSpPr>
            <a:stCxn id="42" idx="1"/>
            <a:endCxn id="83" idx="2"/>
          </p:cNvCxnSpPr>
          <p:nvPr/>
        </p:nvCxnSpPr>
        <p:spPr>
          <a:xfrm flipH="1" flipV="1">
            <a:off x="6248725" y="2855215"/>
            <a:ext cx="329322" cy="6941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4786191" y="3564143"/>
            <a:ext cx="158855" cy="1887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2934602" y="4181561"/>
            <a:ext cx="160152" cy="2404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90194" y="2462673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c</a:t>
            </a:r>
            <a:endParaRPr lang="en-US" sz="2400" baseline="30000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99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77637"/>
            <a:ext cx="4535015" cy="3664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477637"/>
            <a:ext cx="4475383" cy="36163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56" y="976317"/>
            <a:ext cx="9512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=B=40Gbps: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408564"/>
            <a:ext cx="9924798" cy="14481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the same as flow 1’s, which complies with their drain rates at switch 1.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ackets are queued at switch 4 and exceed PFC threshold. Switch 4 is paused by switch 1 intermittently.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20922" y="499484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4975290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6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741" y="81215"/>
            <a:ext cx="904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Outline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15741" y="1372948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Statistical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Model 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Terms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Probability of Pause Event: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apacity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ounded Pause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Head-Of-Line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(HOL)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Blocking Pause</a:t>
            </a:r>
          </a:p>
          <a:p>
            <a:pPr marL="1828800" lvl="3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Analyze deadlock Case with 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3983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sp>
        <p:nvSpPr>
          <p:cNvPr id="63" name="Rectangle 62"/>
          <p:cNvSpPr/>
          <p:nvPr/>
        </p:nvSpPr>
        <p:spPr>
          <a:xfrm>
            <a:off x="5288284" y="173155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45906" y="408385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261770" y="437366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209861" y="2533288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6530420" y="217713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85" idx="0"/>
            <a:endCxn id="92" idx="2"/>
          </p:cNvCxnSpPr>
          <p:nvPr/>
        </p:nvCxnSpPr>
        <p:spPr>
          <a:xfrm flipH="1">
            <a:off x="3916120" y="2334318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260857" y="40214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113918" y="402145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71" idx="2"/>
            <a:endCxn id="88" idx="2"/>
          </p:cNvCxnSpPr>
          <p:nvPr/>
        </p:nvCxnSpPr>
        <p:spPr>
          <a:xfrm>
            <a:off x="6780911" y="2342835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rot="16200000">
            <a:off x="5195961" y="21686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7043925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7759766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4486594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0800000">
            <a:off x="3831331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9" idx="2"/>
            <a:endCxn id="87" idx="0"/>
          </p:cNvCxnSpPr>
          <p:nvPr/>
        </p:nvCxnSpPr>
        <p:spPr>
          <a:xfrm>
            <a:off x="4737085" y="4627037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4212246" y="2533288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001719" y="4275382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7633546" y="2533288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254146" y="2190292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256825" y="1458588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034850" y="2174232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005750" y="4852657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311022" y="2187411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4289890" y="4456581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289890" y="2186563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106514" y="210630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403948" y="209799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1937484" y="4045817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826419" y="1037374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832256" y="4234142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767979" y="1458588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487764" y="3538736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449507" y="1333295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526024" y="3880115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09579" y="4142829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023258" y="436395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1:</a:t>
            </a:r>
            <a:endParaRPr lang="en-US" sz="2800" dirty="0"/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1935825" y="5446379"/>
            <a:ext cx="5358591" cy="515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Injection rates of three flows are B. </a:t>
            </a:r>
          </a:p>
        </p:txBody>
      </p:sp>
    </p:spTree>
    <p:extLst>
      <p:ext uri="{BB962C8B-B14F-4D97-AF65-F5344CB8AC3E}">
        <p14:creationId xmlns:p14="http://schemas.microsoft.com/office/powerpoint/2010/main" val="27766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sp>
        <p:nvSpPr>
          <p:cNvPr id="63" name="Rectangle 62"/>
          <p:cNvSpPr/>
          <p:nvPr/>
        </p:nvSpPr>
        <p:spPr>
          <a:xfrm>
            <a:off x="5288284" y="173155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45906" y="408385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261770" y="437366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6530420" y="217713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85" idx="0"/>
            <a:endCxn id="92" idx="2"/>
          </p:cNvCxnSpPr>
          <p:nvPr/>
        </p:nvCxnSpPr>
        <p:spPr>
          <a:xfrm flipH="1">
            <a:off x="3916120" y="2334318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260857" y="40214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113918" y="402145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71" idx="2"/>
            <a:endCxn id="88" idx="2"/>
          </p:cNvCxnSpPr>
          <p:nvPr/>
        </p:nvCxnSpPr>
        <p:spPr>
          <a:xfrm>
            <a:off x="6780911" y="2342835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rot="16200000">
            <a:off x="5195961" y="21686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7043925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7759766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4486594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0800000">
            <a:off x="3831331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9" idx="2"/>
            <a:endCxn id="87" idx="0"/>
          </p:cNvCxnSpPr>
          <p:nvPr/>
        </p:nvCxnSpPr>
        <p:spPr>
          <a:xfrm>
            <a:off x="4737085" y="4627037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254146" y="2190292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256825" y="1458588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034850" y="2174232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005750" y="4852657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311022" y="2187411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4289890" y="4456581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289890" y="2186563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106514" y="210630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403948" y="209799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826419" y="1037374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832256" y="4234142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767979" y="1458588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09579" y="4142829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023258" y="436395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1: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3836691" y="3892364"/>
            <a:ext cx="158855" cy="188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09861" y="2533288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12246" y="2533288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01719" y="4275382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633546" y="2533288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37484" y="4045817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87764" y="3538736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773438" y="5446379"/>
            <a:ext cx="8645124" cy="12750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Tx</a:t>
            </a:r>
            <a:r>
              <a:rPr lang="en-US" sz="2400" dirty="0" smtClean="0"/>
              <a:t> queues of switches A, B and C are equivalent. We consider the pause event from B to C.</a:t>
            </a:r>
          </a:p>
          <a:p>
            <a:r>
              <a:rPr lang="en-US" sz="2400" dirty="0" smtClean="0"/>
              <a:t>As we have r3 &gt;= B/2 </a:t>
            </a:r>
            <a:r>
              <a:rPr lang="en-US" sz="2400" dirty="0"/>
              <a:t>at the link </a:t>
            </a:r>
            <a:r>
              <a:rPr lang="en-US" sz="2400" dirty="0" smtClean="0"/>
              <a:t>C-B, </a:t>
            </a:r>
            <a:r>
              <a:rPr lang="en-US" sz="2400" dirty="0"/>
              <a:t>P( </a:t>
            </a:r>
            <a:r>
              <a:rPr lang="en-US" sz="2400" dirty="0" smtClean="0"/>
              <a:t>pause(B, C, </a:t>
            </a:r>
            <a:r>
              <a:rPr lang="en-US" sz="2400" dirty="0"/>
              <a:t>∆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)=</a:t>
            </a:r>
            <a:r>
              <a:rPr lang="en-US" sz="2400" dirty="0"/>
              <a:t>1 ) = </a:t>
            </a:r>
            <a:r>
              <a:rPr lang="en-US" sz="2400" dirty="0" smtClean="0"/>
              <a:t>1-r</a:t>
            </a:r>
            <a:r>
              <a:rPr lang="en-US" sz="2400" baseline="30000" dirty="0" smtClean="0"/>
              <a:t>c</a:t>
            </a:r>
            <a:r>
              <a:rPr lang="en-US" sz="2400" dirty="0" smtClean="0"/>
              <a:t>/B = 0.5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091011" y="389428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379390" y="3261255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6449507" y="1333295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526024" y="3880115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15090" y="3945715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 smtClean="0">
                <a:solidFill>
                  <a:srgbClr val="7030A0"/>
                </a:solidFill>
              </a:rPr>
              <a:t>&gt;= B/2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054227" y="4093872"/>
            <a:ext cx="2908785" cy="5331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sp>
        <p:nvSpPr>
          <p:cNvPr id="63" name="Rectangle 62"/>
          <p:cNvSpPr/>
          <p:nvPr/>
        </p:nvSpPr>
        <p:spPr>
          <a:xfrm>
            <a:off x="5288284" y="173155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45906" y="408385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261770" y="437366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6530420" y="217713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85" idx="0"/>
            <a:endCxn id="92" idx="2"/>
          </p:cNvCxnSpPr>
          <p:nvPr/>
        </p:nvCxnSpPr>
        <p:spPr>
          <a:xfrm flipH="1">
            <a:off x="3916120" y="2334318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260857" y="40214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113918" y="402145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71" idx="2"/>
            <a:endCxn id="88" idx="2"/>
          </p:cNvCxnSpPr>
          <p:nvPr/>
        </p:nvCxnSpPr>
        <p:spPr>
          <a:xfrm>
            <a:off x="6780911" y="2342835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rot="16200000">
            <a:off x="5195961" y="21686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7043925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7759766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4486594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0800000">
            <a:off x="3831331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9" idx="2"/>
            <a:endCxn id="87" idx="0"/>
          </p:cNvCxnSpPr>
          <p:nvPr/>
        </p:nvCxnSpPr>
        <p:spPr>
          <a:xfrm>
            <a:off x="4737085" y="4627037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254146" y="2190292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256825" y="1458588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034850" y="2174232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005750" y="4852657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311022" y="2187411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4289890" y="4456581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289890" y="2186563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106514" y="210630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403948" y="209799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826419" y="1037374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832256" y="4234142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767979" y="1458588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09579" y="4142829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023258" y="436395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1: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3836691" y="3892364"/>
            <a:ext cx="158855" cy="188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09861" y="2533288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12246" y="2533288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01719" y="4275382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633546" y="2533288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37484" y="4045817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87764" y="3538736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620985" y="5559316"/>
            <a:ext cx="8961198" cy="1000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Probability of deadlock event = </a:t>
            </a:r>
            <a:r>
              <a:rPr lang="en-US" sz="2400" dirty="0" smtClean="0"/>
              <a:t>0.5^3 = 0.125 &gt;0, deadlock can occur.</a:t>
            </a:r>
          </a:p>
          <a:p>
            <a:r>
              <a:rPr lang="en-US" sz="2400" dirty="0" smtClean="0"/>
              <a:t>NS-3 simulation shows that deadlock will occur in this case.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5237776" y="398327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endCxn id="87" idx="0"/>
          </p:cNvCxnSpPr>
          <p:nvPr/>
        </p:nvCxnSpPr>
        <p:spPr>
          <a:xfrm>
            <a:off x="4054227" y="4093872"/>
            <a:ext cx="2908785" cy="5331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49507" y="1333295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526024" y="3880115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970688" y="4536148"/>
            <a:ext cx="158855" cy="188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endCxn id="71" idx="1"/>
          </p:cNvCxnSpPr>
          <p:nvPr/>
        </p:nvCxnSpPr>
        <p:spPr>
          <a:xfrm flipH="1" flipV="1">
            <a:off x="6615209" y="2427624"/>
            <a:ext cx="448964" cy="207985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85144" y="340004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6607623" y="2237657"/>
            <a:ext cx="158855" cy="188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44" idx="0"/>
          </p:cNvCxnSpPr>
          <p:nvPr/>
        </p:nvCxnSpPr>
        <p:spPr>
          <a:xfrm flipH="1">
            <a:off x="3916119" y="2427624"/>
            <a:ext cx="2533388" cy="14647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94078" y="302556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42640" y="4836699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8618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033829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9092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9389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803052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982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229863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058663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9389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887641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29863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6689092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9030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8920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6100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3635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6463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27796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0633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03822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3609593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38225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99221" y="2682436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984295" y="4354247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84295" y="2682436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7333438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59020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96053" y="2298740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78503" y="4166826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/>
          <p:cNvCxnSpPr>
            <a:stCxn id="28" idx="2"/>
            <a:endCxn id="25" idx="2"/>
          </p:cNvCxnSpPr>
          <p:nvPr/>
        </p:nvCxnSpPr>
        <p:spPr>
          <a:xfrm flipV="1">
            <a:off x="5138132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17" idx="0"/>
          </p:cNvCxnSpPr>
          <p:nvPr/>
        </p:nvCxnSpPr>
        <p:spPr>
          <a:xfrm flipV="1">
            <a:off x="5138133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2"/>
          </p:cNvCxnSpPr>
          <p:nvPr/>
        </p:nvCxnSpPr>
        <p:spPr>
          <a:xfrm flipV="1">
            <a:off x="6773881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24" idx="0"/>
          </p:cNvCxnSpPr>
          <p:nvPr/>
        </p:nvCxnSpPr>
        <p:spPr>
          <a:xfrm flipV="1">
            <a:off x="4314652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0"/>
          </p:cNvCxnSpPr>
          <p:nvPr/>
        </p:nvCxnSpPr>
        <p:spPr>
          <a:xfrm flipV="1">
            <a:off x="2965289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26815" y="2116368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2: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332042" y="4138643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Rate limiting = B/2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2560074" y="162774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46714" y="3734934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1935825" y="5446379"/>
            <a:ext cx="5358591" cy="515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Injection rates of both flows are B. </a:t>
            </a:r>
          </a:p>
        </p:txBody>
      </p:sp>
    </p:spTree>
    <p:extLst>
      <p:ext uri="{BB962C8B-B14F-4D97-AF65-F5344CB8AC3E}">
        <p14:creationId xmlns:p14="http://schemas.microsoft.com/office/powerpoint/2010/main" val="12228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42640" y="4836699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8618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033829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9092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9389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803052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4924227" y="2400985"/>
            <a:ext cx="166310" cy="2514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982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229863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058663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9389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887641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29863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6689092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9030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8920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6100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3635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6463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27796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0633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03822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3609593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38225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rot="16200000">
            <a:off x="7333438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59020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96053" y="2298740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2"/>
            <a:endCxn id="25" idx="2"/>
          </p:cNvCxnSpPr>
          <p:nvPr/>
        </p:nvCxnSpPr>
        <p:spPr>
          <a:xfrm flipV="1">
            <a:off x="5138132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17" idx="0"/>
          </p:cNvCxnSpPr>
          <p:nvPr/>
        </p:nvCxnSpPr>
        <p:spPr>
          <a:xfrm flipV="1">
            <a:off x="5138133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2"/>
          </p:cNvCxnSpPr>
          <p:nvPr/>
        </p:nvCxnSpPr>
        <p:spPr>
          <a:xfrm flipV="1">
            <a:off x="6773881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24" idx="0"/>
          </p:cNvCxnSpPr>
          <p:nvPr/>
        </p:nvCxnSpPr>
        <p:spPr>
          <a:xfrm flipV="1">
            <a:off x="4314652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0"/>
          </p:cNvCxnSpPr>
          <p:nvPr/>
        </p:nvCxnSpPr>
        <p:spPr>
          <a:xfrm flipV="1">
            <a:off x="2965289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5400000">
            <a:off x="5978970" y="4521198"/>
            <a:ext cx="183706" cy="20852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126815" y="2116368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2: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2560074" y="162774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32042" y="4138643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Rate limiting = B/2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 rot="5400000">
            <a:off x="3562734" y="4491267"/>
            <a:ext cx="172133" cy="2726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085954" y="3203300"/>
            <a:ext cx="603138" cy="13118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77829" y="348814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7736" y="28065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07383" y="2609860"/>
            <a:ext cx="1681709" cy="4401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336804" y="489987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B/2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89092" y="3061422"/>
            <a:ext cx="169578" cy="23049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935825" y="5446379"/>
            <a:ext cx="5358591" cy="515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Consider flow 1 at first.</a:t>
            </a:r>
          </a:p>
        </p:txBody>
      </p:sp>
    </p:spTree>
    <p:extLst>
      <p:ext uri="{BB962C8B-B14F-4D97-AF65-F5344CB8AC3E}">
        <p14:creationId xmlns:p14="http://schemas.microsoft.com/office/powerpoint/2010/main" val="10726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42640" y="4836699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8618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033829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9092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9389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803052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4924227" y="2400985"/>
            <a:ext cx="166310" cy="2514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982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229863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058663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9389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887641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29863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6689092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9030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8920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6100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3635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6463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27796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0633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03822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3609593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38225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99221" y="2682436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984295" y="4354247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84295" y="2682436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7333438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59020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96053" y="2298740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78503" y="4166826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/>
          <p:cNvCxnSpPr>
            <a:stCxn id="28" idx="2"/>
            <a:endCxn id="25" idx="2"/>
          </p:cNvCxnSpPr>
          <p:nvPr/>
        </p:nvCxnSpPr>
        <p:spPr>
          <a:xfrm flipV="1">
            <a:off x="5138132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17" idx="0"/>
          </p:cNvCxnSpPr>
          <p:nvPr/>
        </p:nvCxnSpPr>
        <p:spPr>
          <a:xfrm flipV="1">
            <a:off x="5138133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2"/>
          </p:cNvCxnSpPr>
          <p:nvPr/>
        </p:nvCxnSpPr>
        <p:spPr>
          <a:xfrm flipV="1">
            <a:off x="6773881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24" idx="0"/>
          </p:cNvCxnSpPr>
          <p:nvPr/>
        </p:nvCxnSpPr>
        <p:spPr>
          <a:xfrm flipV="1">
            <a:off x="4314652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0"/>
          </p:cNvCxnSpPr>
          <p:nvPr/>
        </p:nvCxnSpPr>
        <p:spPr>
          <a:xfrm flipV="1">
            <a:off x="2965289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5400000">
            <a:off x="5978970" y="4521198"/>
            <a:ext cx="183706" cy="20852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126815" y="2116368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2: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2560074" y="162774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46714" y="3734934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32042" y="4138643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Rate limiting = B/2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 rot="5400000">
            <a:off x="3562734" y="4491267"/>
            <a:ext cx="172133" cy="2726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152463" y="486259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876244" y="4711150"/>
            <a:ext cx="2076672" cy="40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085954" y="3203300"/>
            <a:ext cx="603138" cy="13118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77829" y="348814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18" idx="1"/>
            <a:endCxn id="22" idx="1"/>
          </p:cNvCxnSpPr>
          <p:nvPr/>
        </p:nvCxnSpPr>
        <p:spPr>
          <a:xfrm flipH="1" flipV="1">
            <a:off x="5007383" y="2609860"/>
            <a:ext cx="1681709" cy="4401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17736" y="28065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5400000">
            <a:off x="4917816" y="2465828"/>
            <a:ext cx="169580" cy="1273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5985269" y="4554700"/>
            <a:ext cx="169580" cy="1273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232323" y="3861721"/>
            <a:ext cx="160098" cy="457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892828" y="32254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B/2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Straight Arrow Connector 68"/>
          <p:cNvCxnSpPr>
            <a:endCxn id="27" idx="0"/>
          </p:cNvCxnSpPr>
          <p:nvPr/>
        </p:nvCxnSpPr>
        <p:spPr>
          <a:xfrm flipH="1">
            <a:off x="4314652" y="2635414"/>
            <a:ext cx="441490" cy="13853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06463" y="318668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37" idx="3"/>
            <a:endCxn id="25" idx="2"/>
          </p:cNvCxnSpPr>
          <p:nvPr/>
        </p:nvCxnSpPr>
        <p:spPr>
          <a:xfrm>
            <a:off x="4449181" y="4186456"/>
            <a:ext cx="1503735" cy="43591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6936" y="396783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36804" y="489987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B/2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1620985" y="5559316"/>
            <a:ext cx="8961198" cy="1000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Probability of deadlock event = </a:t>
            </a:r>
            <a:r>
              <a:rPr lang="en-US" sz="2400" dirty="0" smtClean="0"/>
              <a:t>0.5^3*0 = 0, deadlock can occur.</a:t>
            </a:r>
          </a:p>
          <a:p>
            <a:r>
              <a:rPr lang="en-US" sz="2400" dirty="0" smtClean="0"/>
              <a:t>NS-3 simulation shows that deadlock will not occur in this case.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6689092" y="3061422"/>
            <a:ext cx="169578" cy="23049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42640" y="4836699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8618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033829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9092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9389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803052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982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229863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058663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9389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887641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29863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6689092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9030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8920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6100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3635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6463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27796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0633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03822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3609593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38225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99221" y="2682436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984295" y="4354247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84295" y="2682436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7333438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59020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96053" y="2298740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78503" y="4166826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/>
          <p:cNvCxnSpPr>
            <a:stCxn id="28" idx="2"/>
            <a:endCxn id="25" idx="2"/>
          </p:cNvCxnSpPr>
          <p:nvPr/>
        </p:nvCxnSpPr>
        <p:spPr>
          <a:xfrm flipV="1">
            <a:off x="5138132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17" idx="0"/>
          </p:cNvCxnSpPr>
          <p:nvPr/>
        </p:nvCxnSpPr>
        <p:spPr>
          <a:xfrm flipV="1">
            <a:off x="5138133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2"/>
          </p:cNvCxnSpPr>
          <p:nvPr/>
        </p:nvCxnSpPr>
        <p:spPr>
          <a:xfrm flipV="1">
            <a:off x="6773881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24" idx="0"/>
          </p:cNvCxnSpPr>
          <p:nvPr/>
        </p:nvCxnSpPr>
        <p:spPr>
          <a:xfrm flipV="1">
            <a:off x="4314652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0"/>
          </p:cNvCxnSpPr>
          <p:nvPr/>
        </p:nvCxnSpPr>
        <p:spPr>
          <a:xfrm flipV="1">
            <a:off x="2965289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26815" y="2116368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3: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332042" y="4138643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Rate limiting = B/2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2560074" y="162774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46714" y="3734934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79183" y="123098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74637" y="137345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542408" y="1475844"/>
            <a:ext cx="0" cy="40549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>
            <a:spLocks/>
          </p:cNvSpPr>
          <p:nvPr/>
        </p:nvSpPr>
        <p:spPr>
          <a:xfrm>
            <a:off x="1935825" y="5446379"/>
            <a:ext cx="5358591" cy="515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Injection rates of three flows are B. </a:t>
            </a:r>
          </a:p>
        </p:txBody>
      </p:sp>
    </p:spTree>
    <p:extLst>
      <p:ext uri="{BB962C8B-B14F-4D97-AF65-F5344CB8AC3E}">
        <p14:creationId xmlns:p14="http://schemas.microsoft.com/office/powerpoint/2010/main" val="37128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741" y="81215"/>
            <a:ext cx="904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Outline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15741" y="1372948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/>
              <a:t>Statistical </a:t>
            </a:r>
            <a:r>
              <a:rPr lang="en-US" altLang="zh-CN" sz="3200" dirty="0"/>
              <a:t>Model </a:t>
            </a:r>
            <a:endParaRPr lang="en-US" altLang="zh-CN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Terms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Probability of Pause Event: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sz="2400" dirty="0" smtClean="0"/>
              <a:t>apacity </a:t>
            </a:r>
            <a:r>
              <a:rPr lang="en-US" sz="2400" dirty="0"/>
              <a:t>B</a:t>
            </a:r>
            <a:r>
              <a:rPr lang="en-US" sz="2400" dirty="0" smtClean="0"/>
              <a:t>ounded Pause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Head-Of-Line </a:t>
            </a:r>
            <a:r>
              <a:rPr lang="en-US" sz="2400" dirty="0"/>
              <a:t>(HOL) </a:t>
            </a:r>
            <a:r>
              <a:rPr lang="en-US" sz="2400" dirty="0" smtClean="0"/>
              <a:t>Blocking Pause</a:t>
            </a:r>
          </a:p>
          <a:p>
            <a:pPr marL="1828800" lvl="3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Analyze deadlock Case with 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3342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42640" y="4836699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8618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033829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9092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9092" y="3061422"/>
            <a:ext cx="169578" cy="23049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9389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803052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4924227" y="2400985"/>
            <a:ext cx="166310" cy="2514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982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229863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058663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9389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887641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29863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6689092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9030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8920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6100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3635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6463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27796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0633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03822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3609593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38225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rot="16200000">
            <a:off x="7333438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59020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96053" y="2298740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2"/>
            <a:endCxn id="25" idx="2"/>
          </p:cNvCxnSpPr>
          <p:nvPr/>
        </p:nvCxnSpPr>
        <p:spPr>
          <a:xfrm flipV="1">
            <a:off x="5138132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17" idx="0"/>
          </p:cNvCxnSpPr>
          <p:nvPr/>
        </p:nvCxnSpPr>
        <p:spPr>
          <a:xfrm flipV="1">
            <a:off x="5138133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2"/>
            <a:endCxn id="19" idx="2"/>
          </p:cNvCxnSpPr>
          <p:nvPr/>
        </p:nvCxnSpPr>
        <p:spPr>
          <a:xfrm flipV="1">
            <a:off x="6773881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24" idx="0"/>
          </p:cNvCxnSpPr>
          <p:nvPr/>
        </p:nvCxnSpPr>
        <p:spPr>
          <a:xfrm flipV="1">
            <a:off x="4314652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0"/>
          </p:cNvCxnSpPr>
          <p:nvPr/>
        </p:nvCxnSpPr>
        <p:spPr>
          <a:xfrm flipV="1">
            <a:off x="2965289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26815" y="2116368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3: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2560074" y="162774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32042" y="4138643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Rate limiting = B/2</a:t>
            </a:r>
            <a:endParaRPr lang="en-US" sz="20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085954" y="3203300"/>
            <a:ext cx="603138" cy="13118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77829" y="348814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7736" y="28065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07383" y="2609860"/>
            <a:ext cx="1681709" cy="4401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336804" y="489987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B/2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542408" y="1475844"/>
            <a:ext cx="0" cy="40549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89091" y="3140124"/>
            <a:ext cx="163189" cy="1179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79183" y="123098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74637" y="137345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1935825" y="5650566"/>
            <a:ext cx="7279196" cy="9828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Consider flow 1 and flow 3. Rate limiting at tx-2 queue of S4 will no longer take effect.</a:t>
            </a:r>
          </a:p>
        </p:txBody>
      </p:sp>
      <p:cxnSp>
        <p:nvCxnSpPr>
          <p:cNvPr id="67" name="Straight Arrow Connector 66"/>
          <p:cNvCxnSpPr>
            <a:stCxn id="18" idx="0"/>
          </p:cNvCxnSpPr>
          <p:nvPr/>
        </p:nvCxnSpPr>
        <p:spPr>
          <a:xfrm flipV="1">
            <a:off x="6773881" y="1564676"/>
            <a:ext cx="4958" cy="12433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52725" y="156467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50024" y="309105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B/2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58569" y="516302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B/2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42640" y="4836699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8618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033829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9092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9389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803052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4924227" y="2400985"/>
            <a:ext cx="166310" cy="2514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982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229863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058663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9389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887641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29863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6689092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9030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8920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6100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3635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6463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27796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0633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03822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3609593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38225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99221" y="2682436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984295" y="4354247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84295" y="2682436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7333438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59020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96053" y="2298740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78503" y="4166826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/>
          <p:cNvCxnSpPr>
            <a:stCxn id="28" idx="2"/>
            <a:endCxn id="25" idx="2"/>
          </p:cNvCxnSpPr>
          <p:nvPr/>
        </p:nvCxnSpPr>
        <p:spPr>
          <a:xfrm flipV="1">
            <a:off x="5138132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17" idx="0"/>
          </p:cNvCxnSpPr>
          <p:nvPr/>
        </p:nvCxnSpPr>
        <p:spPr>
          <a:xfrm flipV="1">
            <a:off x="5138133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2"/>
          </p:cNvCxnSpPr>
          <p:nvPr/>
        </p:nvCxnSpPr>
        <p:spPr>
          <a:xfrm flipV="1">
            <a:off x="6773881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24" idx="0"/>
          </p:cNvCxnSpPr>
          <p:nvPr/>
        </p:nvCxnSpPr>
        <p:spPr>
          <a:xfrm flipV="1">
            <a:off x="4314652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0"/>
          </p:cNvCxnSpPr>
          <p:nvPr/>
        </p:nvCxnSpPr>
        <p:spPr>
          <a:xfrm flipV="1">
            <a:off x="2965289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5400000">
            <a:off x="5978970" y="4521198"/>
            <a:ext cx="183706" cy="20852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126815" y="2116368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3: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2560074" y="162774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46714" y="3734934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32042" y="4138643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Rate limiting = B/2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085954" y="3203300"/>
            <a:ext cx="603138" cy="13118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77829" y="348814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18" idx="1"/>
            <a:endCxn id="22" idx="1"/>
          </p:cNvCxnSpPr>
          <p:nvPr/>
        </p:nvCxnSpPr>
        <p:spPr>
          <a:xfrm flipH="1" flipV="1">
            <a:off x="5007383" y="2609860"/>
            <a:ext cx="1681709" cy="4401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17736" y="28065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5400000">
            <a:off x="4917816" y="2465828"/>
            <a:ext cx="169580" cy="1273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5985269" y="4554700"/>
            <a:ext cx="169580" cy="1273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232322" y="3861721"/>
            <a:ext cx="174139" cy="20187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892828" y="32254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B/2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Straight Arrow Connector 68"/>
          <p:cNvCxnSpPr>
            <a:endCxn id="27" idx="0"/>
          </p:cNvCxnSpPr>
          <p:nvPr/>
        </p:nvCxnSpPr>
        <p:spPr>
          <a:xfrm flipH="1">
            <a:off x="4314652" y="2635414"/>
            <a:ext cx="441490" cy="13853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06463" y="318668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37" idx="3"/>
            <a:endCxn id="25" idx="2"/>
          </p:cNvCxnSpPr>
          <p:nvPr/>
        </p:nvCxnSpPr>
        <p:spPr>
          <a:xfrm>
            <a:off x="4449181" y="4186456"/>
            <a:ext cx="1503735" cy="43591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6936" y="39678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36804" y="489987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B/2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1620985" y="5559316"/>
            <a:ext cx="8961198" cy="1000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Probability of deadlock event = </a:t>
            </a:r>
            <a:r>
              <a:rPr lang="en-US" sz="2400" dirty="0" smtClean="0"/>
              <a:t>0.5^4 &gt; 0, deadlock can occur.</a:t>
            </a:r>
          </a:p>
          <a:p>
            <a:r>
              <a:rPr lang="en-US" sz="2400" dirty="0" smtClean="0"/>
              <a:t>NS-3 simulation shows that deadlock will occur in this case.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6689092" y="3061422"/>
            <a:ext cx="169578" cy="23049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689091" y="3140124"/>
            <a:ext cx="163189" cy="1179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579183" y="123098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74637" y="137345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542408" y="1475844"/>
            <a:ext cx="0" cy="40549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773881" y="1564676"/>
            <a:ext cx="4958" cy="12433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52725" y="156467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42640" y="4836699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8618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033829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9092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9389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803052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982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229863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058663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9389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887641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29863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6689092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9030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8920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6100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3635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6463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27796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0633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03822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3609593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38225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99221" y="2682436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984295" y="4354247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84295" y="2682436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7333438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59020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96053" y="2298740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78503" y="4166826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/>
          <p:cNvCxnSpPr>
            <a:stCxn id="28" idx="2"/>
            <a:endCxn id="25" idx="2"/>
          </p:cNvCxnSpPr>
          <p:nvPr/>
        </p:nvCxnSpPr>
        <p:spPr>
          <a:xfrm flipV="1">
            <a:off x="5138132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17" idx="0"/>
          </p:cNvCxnSpPr>
          <p:nvPr/>
        </p:nvCxnSpPr>
        <p:spPr>
          <a:xfrm flipV="1">
            <a:off x="5138133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2"/>
          </p:cNvCxnSpPr>
          <p:nvPr/>
        </p:nvCxnSpPr>
        <p:spPr>
          <a:xfrm flipV="1">
            <a:off x="6773881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24" idx="0"/>
          </p:cNvCxnSpPr>
          <p:nvPr/>
        </p:nvCxnSpPr>
        <p:spPr>
          <a:xfrm flipV="1">
            <a:off x="4314652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0"/>
          </p:cNvCxnSpPr>
          <p:nvPr/>
        </p:nvCxnSpPr>
        <p:spPr>
          <a:xfrm flipV="1">
            <a:off x="2965289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26815" y="2116368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4: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332042" y="4138643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Rate limiting = B/2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2560074" y="162774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46714" y="3734934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56863" y="999567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74637" y="137345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542408" y="1475844"/>
            <a:ext cx="0" cy="40549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>
            <a:spLocks/>
          </p:cNvSpPr>
          <p:nvPr/>
        </p:nvSpPr>
        <p:spPr>
          <a:xfrm>
            <a:off x="1954983" y="5544323"/>
            <a:ext cx="5358591" cy="515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Injection rates of four flows are B.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120936" y="1483646"/>
            <a:ext cx="0" cy="40549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418227" y="137345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 smtClean="0">
                <a:solidFill>
                  <a:srgbClr val="0070C0"/>
                </a:solidFill>
              </a:rPr>
              <a:t>4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57120" y="1001452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4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42640" y="4836699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8618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033829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9092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9389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803052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4924227" y="2400985"/>
            <a:ext cx="166310" cy="2514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982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229863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058663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9389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887641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29863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6689092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9030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8920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6100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3635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6463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27796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0633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03822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3609593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38225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99221" y="2682436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984295" y="4354247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84295" y="2682436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7333438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59020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96053" y="2298740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78503" y="4166826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/>
          <p:cNvCxnSpPr>
            <a:stCxn id="28" idx="2"/>
            <a:endCxn id="25" idx="2"/>
          </p:cNvCxnSpPr>
          <p:nvPr/>
        </p:nvCxnSpPr>
        <p:spPr>
          <a:xfrm flipV="1">
            <a:off x="5138132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17" idx="0"/>
          </p:cNvCxnSpPr>
          <p:nvPr/>
        </p:nvCxnSpPr>
        <p:spPr>
          <a:xfrm flipV="1">
            <a:off x="5138133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2"/>
          </p:cNvCxnSpPr>
          <p:nvPr/>
        </p:nvCxnSpPr>
        <p:spPr>
          <a:xfrm flipV="1">
            <a:off x="6773881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24" idx="0"/>
          </p:cNvCxnSpPr>
          <p:nvPr/>
        </p:nvCxnSpPr>
        <p:spPr>
          <a:xfrm flipV="1">
            <a:off x="4314652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0"/>
          </p:cNvCxnSpPr>
          <p:nvPr/>
        </p:nvCxnSpPr>
        <p:spPr>
          <a:xfrm flipV="1">
            <a:off x="2965289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5400000">
            <a:off x="5978970" y="4521198"/>
            <a:ext cx="183706" cy="20852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126815" y="2116368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4: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2560074" y="162774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46714" y="3734934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32042" y="4138643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Rate limiting = B/2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085954" y="3203300"/>
            <a:ext cx="603138" cy="13118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77829" y="348814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2/3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5400000">
            <a:off x="4917816" y="2465828"/>
            <a:ext cx="169580" cy="1273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5985269" y="4554700"/>
            <a:ext cx="169580" cy="1273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232323" y="3861721"/>
            <a:ext cx="160098" cy="1761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892828" y="32254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B/3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Straight Arrow Connector 68"/>
          <p:cNvCxnSpPr>
            <a:endCxn id="27" idx="0"/>
          </p:cNvCxnSpPr>
          <p:nvPr/>
        </p:nvCxnSpPr>
        <p:spPr>
          <a:xfrm flipH="1">
            <a:off x="4314652" y="2635414"/>
            <a:ext cx="441490" cy="13853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06463" y="318668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2/3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37" idx="3"/>
            <a:endCxn id="25" idx="2"/>
          </p:cNvCxnSpPr>
          <p:nvPr/>
        </p:nvCxnSpPr>
        <p:spPr>
          <a:xfrm>
            <a:off x="4449181" y="4186456"/>
            <a:ext cx="1503735" cy="43591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6936" y="396783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2/3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36804" y="489987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B/3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1560770" y="5559316"/>
            <a:ext cx="9070461" cy="12443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Probability of deadlock event = </a:t>
            </a:r>
            <a:r>
              <a:rPr lang="en-US" sz="2400" dirty="0" smtClean="0"/>
              <a:t>(2/3)^4 &gt;0, deadlock can occur.</a:t>
            </a:r>
          </a:p>
          <a:p>
            <a:r>
              <a:rPr lang="en-US" sz="2400" dirty="0" smtClean="0"/>
              <a:t>NS-3 simulation shows that deadlock will occur in this case.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6689092" y="3061422"/>
            <a:ext cx="169578" cy="23049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674637" y="137345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542408" y="1475844"/>
            <a:ext cx="0" cy="40549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689553" y="3214633"/>
            <a:ext cx="169118" cy="797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689321" y="3129161"/>
            <a:ext cx="169118" cy="797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7120936" y="1483646"/>
            <a:ext cx="0" cy="40549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18227" y="137345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 smtClean="0">
                <a:solidFill>
                  <a:srgbClr val="0070C0"/>
                </a:solidFill>
              </a:rPr>
              <a:t>4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357120" y="1001452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4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556863" y="999567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17736" y="280657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2/3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18" idx="1"/>
            <a:endCxn id="22" idx="1"/>
          </p:cNvCxnSpPr>
          <p:nvPr/>
        </p:nvCxnSpPr>
        <p:spPr>
          <a:xfrm flipH="1" flipV="1">
            <a:off x="5007383" y="2609860"/>
            <a:ext cx="1681709" cy="4401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6284320" y="1835122"/>
            <a:ext cx="489561" cy="97288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16970" y="180530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2/3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773881" y="1897362"/>
            <a:ext cx="877434" cy="9106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99254" y="183512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2/3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42640" y="4836699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8618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033829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9092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9389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803052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4924227" y="2400985"/>
            <a:ext cx="166310" cy="2514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982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229863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058663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9389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887641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29863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6689092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9030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8920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6100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3635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6463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27796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0633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03822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3609593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38225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rot="16200000">
            <a:off x="7333438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59020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96053" y="2298740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2"/>
            <a:endCxn id="25" idx="2"/>
          </p:cNvCxnSpPr>
          <p:nvPr/>
        </p:nvCxnSpPr>
        <p:spPr>
          <a:xfrm flipV="1">
            <a:off x="5138132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17" idx="0"/>
          </p:cNvCxnSpPr>
          <p:nvPr/>
        </p:nvCxnSpPr>
        <p:spPr>
          <a:xfrm flipV="1">
            <a:off x="5138133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2"/>
          </p:cNvCxnSpPr>
          <p:nvPr/>
        </p:nvCxnSpPr>
        <p:spPr>
          <a:xfrm flipV="1">
            <a:off x="6773881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24" idx="0"/>
          </p:cNvCxnSpPr>
          <p:nvPr/>
        </p:nvCxnSpPr>
        <p:spPr>
          <a:xfrm flipV="1">
            <a:off x="4314652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0"/>
          </p:cNvCxnSpPr>
          <p:nvPr/>
        </p:nvCxnSpPr>
        <p:spPr>
          <a:xfrm flipV="1">
            <a:off x="2965289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5400000">
            <a:off x="5978970" y="4521198"/>
            <a:ext cx="183706" cy="20852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126815" y="2116368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4: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2560074" y="162774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32042" y="4138643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Rate limiting = B/2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 rot="5400000">
            <a:off x="3562734" y="4491267"/>
            <a:ext cx="172133" cy="2726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085954" y="3203300"/>
            <a:ext cx="603138" cy="13118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77829" y="348814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7736" y="28065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0.5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07383" y="2609860"/>
            <a:ext cx="1681709" cy="4401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336804" y="489987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B/2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89092" y="3061422"/>
            <a:ext cx="169578" cy="23049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1935825" y="5446379"/>
            <a:ext cx="5358591" cy="515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Consider flow 1 at first.</a:t>
            </a:r>
          </a:p>
        </p:txBody>
      </p:sp>
    </p:spTree>
    <p:extLst>
      <p:ext uri="{BB962C8B-B14F-4D97-AF65-F5344CB8AC3E}">
        <p14:creationId xmlns:p14="http://schemas.microsoft.com/office/powerpoint/2010/main" val="32612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25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42640" y="4836699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8618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033829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9092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9092" y="3061422"/>
            <a:ext cx="169578" cy="23049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9389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803052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4924227" y="2400985"/>
            <a:ext cx="166310" cy="2514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982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4229863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058663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9389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887641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4229863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6689092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9030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8920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6100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3635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6463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27796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0633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03822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3609593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38225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rot="16200000">
            <a:off x="7333438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59020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96053" y="2298740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2"/>
            <a:endCxn id="25" idx="2"/>
          </p:cNvCxnSpPr>
          <p:nvPr/>
        </p:nvCxnSpPr>
        <p:spPr>
          <a:xfrm flipV="1">
            <a:off x="5138132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2"/>
            <a:endCxn id="17" idx="0"/>
          </p:cNvCxnSpPr>
          <p:nvPr/>
        </p:nvCxnSpPr>
        <p:spPr>
          <a:xfrm flipV="1">
            <a:off x="5138133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2"/>
            <a:endCxn id="19" idx="2"/>
          </p:cNvCxnSpPr>
          <p:nvPr/>
        </p:nvCxnSpPr>
        <p:spPr>
          <a:xfrm flipV="1">
            <a:off x="6773881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24" idx="0"/>
          </p:cNvCxnSpPr>
          <p:nvPr/>
        </p:nvCxnSpPr>
        <p:spPr>
          <a:xfrm flipV="1">
            <a:off x="4314652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0"/>
          </p:cNvCxnSpPr>
          <p:nvPr/>
        </p:nvCxnSpPr>
        <p:spPr>
          <a:xfrm flipV="1">
            <a:off x="2965289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26815" y="2116368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4: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2560074" y="162774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32042" y="4138643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Rate limiting = B/2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217736" y="280657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2/3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36804" y="489987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B/3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542408" y="1475844"/>
            <a:ext cx="0" cy="40549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89553" y="3214633"/>
            <a:ext cx="169118" cy="797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1935825" y="5446379"/>
            <a:ext cx="5358591" cy="515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Consider flow 3 and flow 4.</a:t>
            </a:r>
          </a:p>
        </p:txBody>
      </p:sp>
      <p:cxnSp>
        <p:nvCxnSpPr>
          <p:cNvPr id="67" name="Straight Arrow Connector 66"/>
          <p:cNvCxnSpPr>
            <a:stCxn id="18" idx="0"/>
          </p:cNvCxnSpPr>
          <p:nvPr/>
        </p:nvCxnSpPr>
        <p:spPr>
          <a:xfrm flipH="1" flipV="1">
            <a:off x="6284320" y="1835122"/>
            <a:ext cx="489561" cy="97288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6970" y="180530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2/3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56863" y="999567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74637" y="137345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120936" y="1483646"/>
            <a:ext cx="0" cy="40549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418227" y="137345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 smtClean="0">
                <a:solidFill>
                  <a:srgbClr val="0070C0"/>
                </a:solidFill>
              </a:rPr>
              <a:t>4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57120" y="1001452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4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89321" y="3129161"/>
            <a:ext cx="169118" cy="797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07383" y="2609860"/>
            <a:ext cx="1681709" cy="4401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0"/>
          </p:cNvCxnSpPr>
          <p:nvPr/>
        </p:nvCxnSpPr>
        <p:spPr>
          <a:xfrm flipV="1">
            <a:off x="6773881" y="1897362"/>
            <a:ext cx="877434" cy="9106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99254" y="183512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 = 2/3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- Terms</a:t>
            </a:r>
            <a:endParaRPr lang="en-US" sz="40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239915" y="3322465"/>
            <a:ext cx="9712170" cy="29451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Time unit ∆t</a:t>
            </a:r>
            <a:r>
              <a:rPr lang="en-US" sz="2400" dirty="0" smtClean="0"/>
              <a:t>: the time for a device to send one packet to next-hop device.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Assumption: We assume a PAUSE frame can take effect immediately and lasts </a:t>
            </a:r>
            <a:r>
              <a:rPr lang="en-US" sz="2000" dirty="0"/>
              <a:t>for ∆</a:t>
            </a:r>
            <a:r>
              <a:rPr lang="en-US" sz="2000" dirty="0" smtClean="0"/>
              <a:t>t.</a:t>
            </a:r>
            <a:endParaRPr lang="en-US" dirty="0" smtClean="0"/>
          </a:p>
          <a:p>
            <a:r>
              <a:rPr lang="en-US" sz="2400" b="1" dirty="0" smtClean="0"/>
              <a:t>Pause event pause(j,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, </a:t>
            </a:r>
            <a:r>
              <a:rPr lang="en-US" sz="2400" b="1" dirty="0"/>
              <a:t>∆</a:t>
            </a:r>
            <a:r>
              <a:rPr lang="en-US" sz="2400" b="1" dirty="0" err="1" smtClean="0"/>
              <a:t>t</a:t>
            </a:r>
            <a:r>
              <a:rPr lang="en-US" sz="2400" b="1" baseline="-25000" dirty="0" err="1" smtClean="0"/>
              <a:t>k</a:t>
            </a:r>
            <a:r>
              <a:rPr lang="en-US" sz="2400" b="1" dirty="0" smtClean="0"/>
              <a:t>)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  <a:r>
              <a:rPr lang="en-US" sz="2400" dirty="0" smtClean="0"/>
              <a:t>pause(j, 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/>
              <a:t>∆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 =1 means switch j will pause switch </a:t>
            </a:r>
            <a:r>
              <a:rPr lang="en-US" sz="2400" dirty="0" err="1" smtClean="0"/>
              <a:t>i</a:t>
            </a:r>
            <a:r>
              <a:rPr lang="en-US" sz="2400" dirty="0" smtClean="0"/>
              <a:t> at time unit </a:t>
            </a:r>
            <a:r>
              <a:rPr lang="en-US" sz="2400" dirty="0"/>
              <a:t>∆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Pause probability P(pause(j,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, ∆</a:t>
            </a:r>
            <a:r>
              <a:rPr lang="en-US" sz="2400" b="1" dirty="0" err="1" smtClean="0"/>
              <a:t>t</a:t>
            </a:r>
            <a:r>
              <a:rPr lang="en-US" sz="2400" b="1" baseline="-25000" dirty="0" err="1" smtClean="0"/>
              <a:t>k</a:t>
            </a:r>
            <a:r>
              <a:rPr lang="en-US" sz="2400" b="1" dirty="0" smtClean="0"/>
              <a:t>))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  <a:r>
              <a:rPr lang="en-US" sz="2400" dirty="0" smtClean="0"/>
              <a:t>the probability for event pause(j, </a:t>
            </a:r>
            <a:r>
              <a:rPr lang="en-US" sz="2400" dirty="0" err="1" smtClean="0"/>
              <a:t>i</a:t>
            </a:r>
            <a:r>
              <a:rPr lang="en-US" sz="2400" dirty="0" smtClean="0"/>
              <a:t>, ∆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 to occur. </a:t>
            </a:r>
          </a:p>
          <a:p>
            <a:pPr lvl="1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j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5533771" y="2187450"/>
            <a:ext cx="178098" cy="1272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8" name="Freeform 57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3" idx="2"/>
            <a:endCxn id="4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657818" y="2428010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3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26215" y="2926680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Pause Event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5207773" y="3527172"/>
            <a:ext cx="296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5533771" y="2187450"/>
            <a:ext cx="178098" cy="1272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35" name="Freeform 34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0" idx="2"/>
            <a:endCxn id="20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8872" y="1027177"/>
            <a:ext cx="4899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1: Capacity Bounded Pause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3349086" y="4783964"/>
                <a:ext cx="5923380" cy="17579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r</a:t>
                </a:r>
                <a:r>
                  <a:rPr lang="en-US" sz="2400" baseline="30000" dirty="0" err="1"/>
                  <a:t>c</a:t>
                </a:r>
                <a:r>
                  <a:rPr lang="en-US" sz="2400" baseline="30000" dirty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400" dirty="0" smtClean="0"/>
                  <a:t>B   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2400" baseline="30000" dirty="0" smtClean="0"/>
                  <a:t>       </a:t>
                </a:r>
                <a:r>
                  <a:rPr lang="en-US" sz="2400" dirty="0" smtClean="0"/>
                  <a:t>n = (B-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c</a:t>
                </a:r>
                <a:r>
                  <a:rPr lang="en-US" sz="2400" baseline="30000" dirty="0"/>
                  <a:t> </a:t>
                </a:r>
                <a:r>
                  <a:rPr lang="en-US" sz="2400" dirty="0" smtClean="0"/>
                  <a:t>)/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c</a:t>
                </a:r>
                <a:r>
                  <a:rPr lang="en-US" sz="2400" baseline="30000" dirty="0"/>
                  <a:t> </a:t>
                </a:r>
                <a:endParaRPr lang="en-US" sz="24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E.g., When </a:t>
                </a:r>
                <a:r>
                  <a:rPr lang="en-US" sz="2000" dirty="0" err="1" smtClean="0"/>
                  <a:t>r</a:t>
                </a:r>
                <a:r>
                  <a:rPr lang="en-US" sz="2000" baseline="30000" dirty="0" err="1" smtClean="0"/>
                  <a:t>c</a:t>
                </a:r>
                <a:r>
                  <a:rPr lang="en-US" sz="2000" baseline="30000" dirty="0" smtClean="0"/>
                  <a:t> </a:t>
                </a:r>
                <a:r>
                  <a:rPr lang="en-US" sz="2000" dirty="0" smtClean="0"/>
                  <a:t>= B/4, n = 3.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r>
                  <a:rPr lang="en-US" sz="2400" dirty="0" smtClean="0"/>
                  <a:t>P( pause(2, 1, </a:t>
                </a:r>
                <a:r>
                  <a:rPr lang="en-US" sz="2400" dirty="0"/>
                  <a:t>∆</a:t>
                </a:r>
                <a:r>
                  <a:rPr lang="en-US" sz="2400" dirty="0" err="1" smtClean="0"/>
                  <a:t>t</a:t>
                </a:r>
                <a:r>
                  <a:rPr lang="en-US" sz="2400" baseline="-25000" dirty="0" err="1" smtClean="0"/>
                  <a:t>k</a:t>
                </a:r>
                <a:r>
                  <a:rPr lang="en-US" sz="2400" dirty="0" smtClean="0"/>
                  <a:t>)=1 ) = n/(n+1) = 1-r</a:t>
                </a:r>
                <a:r>
                  <a:rPr lang="en-US" sz="2400" baseline="30000" dirty="0" smtClean="0"/>
                  <a:t>c</a:t>
                </a:r>
                <a:r>
                  <a:rPr lang="en-US" sz="2400" dirty="0" smtClean="0"/>
                  <a:t>/B</a:t>
                </a:r>
                <a:endParaRPr lang="en-US" dirty="0"/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86" y="4783964"/>
                <a:ext cx="5923380" cy="1757968"/>
              </a:xfrm>
              <a:prstGeom prst="rect">
                <a:avLst/>
              </a:prstGeom>
              <a:blipFill rotWithShape="0">
                <a:blip r:embed="rId3"/>
                <a:stretch>
                  <a:fillRect l="-1337" t="-104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4363162" y="2435652"/>
            <a:ext cx="1323283" cy="10969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657818" y="2428010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28940" y="2435649"/>
            <a:ext cx="1573357" cy="107143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71553" y="3527172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01010" y="344997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04485" y="3527172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46939" y="3528868"/>
            <a:ext cx="296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10719" y="3528868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43651" y="3528868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57757" y="344997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287500" y="2926680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293912" y="3595149"/>
            <a:ext cx="296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626215" y="3532608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Non-Pause Event</a:t>
            </a:r>
            <a:endParaRPr 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8005421" y="3524306"/>
            <a:ext cx="296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69201" y="3524306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02133" y="3524306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16239" y="34454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656909" y="34497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……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4663048" y="3680871"/>
            <a:ext cx="224095" cy="6569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21848" y="404654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346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Question</a:t>
            </a:r>
            <a:r>
              <a:rPr lang="en-US" altLang="zh-CN" dirty="0" smtClean="0"/>
              <a:t>: </a:t>
            </a:r>
            <a:r>
              <a:rPr lang="en-US" dirty="0" smtClean="0"/>
              <a:t>P( pause(1, 4, </a:t>
            </a:r>
            <a:r>
              <a:rPr lang="en-US" dirty="0"/>
              <a:t>∆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)=1 ) = </a:t>
            </a:r>
            <a:r>
              <a:rPr lang="en-US" b="1" dirty="0" smtClean="0"/>
              <a:t>?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hen r</a:t>
            </a:r>
            <a:r>
              <a:rPr lang="en-US" baseline="-25000" dirty="0" smtClean="0"/>
              <a:t>2</a:t>
            </a:r>
            <a:r>
              <a:rPr lang="en-US" dirty="0" smtClean="0"/>
              <a:t> is set to different values.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86191" y="3564143"/>
            <a:ext cx="158855" cy="1887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90194" y="2462673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c</a:t>
            </a:r>
            <a:endParaRPr lang="en-US" sz="2400" baseline="30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rot="5400000">
            <a:off x="2934602" y="4181561"/>
            <a:ext cx="160152" cy="2404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78047" y="3349281"/>
            <a:ext cx="4833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 </a:t>
            </a:r>
            <a:r>
              <a:rPr lang="en-US" sz="2000" dirty="0" smtClean="0"/>
              <a:t>pause(2, 1, </a:t>
            </a:r>
            <a:r>
              <a:rPr lang="en-US" sz="2000" dirty="0"/>
              <a:t>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</a:t>
            </a:r>
            <a:r>
              <a:rPr lang="en-US" sz="2000" dirty="0" smtClean="0"/>
              <a:t>)=1-r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 when 2*</a:t>
            </a: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&lt;= B </a:t>
            </a:r>
            <a:endParaRPr lang="en-US" sz="2000" dirty="0"/>
          </a:p>
        </p:txBody>
      </p:sp>
      <p:cxnSp>
        <p:nvCxnSpPr>
          <p:cNvPr id="119" name="Straight Arrow Connector 118"/>
          <p:cNvCxnSpPr>
            <a:stCxn id="42" idx="1"/>
            <a:endCxn id="83" idx="2"/>
          </p:cNvCxnSpPr>
          <p:nvPr/>
        </p:nvCxnSpPr>
        <p:spPr>
          <a:xfrm flipH="1" flipV="1">
            <a:off x="6248725" y="2855215"/>
            <a:ext cx="329322" cy="6941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7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1: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&lt;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 smtClean="0"/>
              <a:t>P</a:t>
            </a:r>
            <a:r>
              <a:rPr lang="en-US" dirty="0"/>
              <a:t>( pause(1, 4, ∆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)=1 ) = </a:t>
            </a:r>
            <a:r>
              <a:rPr lang="en-US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0194" y="2462673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6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9356" y="976317"/>
            <a:ext cx="9895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=B/4=10Gbps: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561561"/>
            <a:ext cx="9480467" cy="1452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half of flow 1’s, which complies with their drain rates at switch 1.</a:t>
            </a:r>
          </a:p>
          <a:p>
            <a:r>
              <a:rPr lang="en-US" sz="2400" dirty="0" smtClean="0"/>
              <a:t>Almost no packets are queued at switch 4.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523791"/>
            <a:ext cx="4475383" cy="3533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791"/>
            <a:ext cx="4475383" cy="35331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0922" y="5056988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505519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4625266" y="3950563"/>
            <a:ext cx="159798" cy="7063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4980372" y="3266983"/>
            <a:ext cx="186432" cy="13898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25771" y="413188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84559" y="37625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6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2: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/>
              <a:t>P( </a:t>
            </a:r>
            <a:r>
              <a:rPr lang="en-US" dirty="0" smtClean="0"/>
              <a:t>pause(1, 4, </a:t>
            </a:r>
            <a:r>
              <a:rPr lang="en-US" dirty="0"/>
              <a:t>∆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/>
              <a:t>1 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1-r</a:t>
            </a:r>
            <a:r>
              <a:rPr lang="en-US" baseline="30000" dirty="0" smtClean="0"/>
              <a:t>c</a:t>
            </a:r>
            <a:r>
              <a:rPr lang="en-US" dirty="0" smtClean="0"/>
              <a:t>/B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0194" y="2462673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c</a:t>
            </a:r>
            <a:endParaRPr lang="en-US" sz="2400" baseline="30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78047" y="3349281"/>
            <a:ext cx="3229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 </a:t>
            </a:r>
            <a:r>
              <a:rPr lang="en-US" sz="2000" dirty="0" smtClean="0"/>
              <a:t>pause(2, 1, </a:t>
            </a:r>
            <a:r>
              <a:rPr lang="en-US" sz="2000" dirty="0"/>
              <a:t>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</a:t>
            </a:r>
            <a:r>
              <a:rPr lang="en-US" sz="2000" dirty="0" smtClean="0"/>
              <a:t>)=1-r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 </a:t>
            </a:r>
            <a:endParaRPr lang="en-US" sz="2000" dirty="0"/>
          </a:p>
        </p:txBody>
      </p:sp>
      <p:cxnSp>
        <p:nvCxnSpPr>
          <p:cNvPr id="119" name="Straight Arrow Connector 118"/>
          <p:cNvCxnSpPr>
            <a:stCxn id="42" idx="1"/>
            <a:endCxn id="83" idx="2"/>
          </p:cNvCxnSpPr>
          <p:nvPr/>
        </p:nvCxnSpPr>
        <p:spPr>
          <a:xfrm flipH="1" flipV="1">
            <a:off x="6248725" y="2855215"/>
            <a:ext cx="329322" cy="6941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4786191" y="3564143"/>
            <a:ext cx="158855" cy="46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00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9297"/>
            <a:ext cx="4475383" cy="35609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514913"/>
            <a:ext cx="4475383" cy="35609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56" y="976317"/>
            <a:ext cx="9895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=B/2=20Gbps: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408564"/>
            <a:ext cx="9924798" cy="14481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the same as flow 1’s, which complies with their drain rates at switch 1.</a:t>
            </a:r>
          </a:p>
          <a:p>
            <a:r>
              <a:rPr lang="en-US" sz="2400" dirty="0" smtClean="0"/>
              <a:t>Some packets are queued at switch 4. Switch 4 is paused by switch 1 intermittently.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20922" y="499484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4975290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9312676" y="2911876"/>
            <a:ext cx="89694" cy="171505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06" y="2171388"/>
            <a:ext cx="2502353" cy="200653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9402370" y="2911876"/>
            <a:ext cx="263316" cy="126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5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10504</TotalTime>
  <Words>1676</Words>
  <Application>Microsoft Office PowerPoint</Application>
  <PresentationFormat>Widescreen</PresentationFormat>
  <Paragraphs>571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2334</cp:revision>
  <dcterms:created xsi:type="dcterms:W3CDTF">2014-12-15T04:35:59Z</dcterms:created>
  <dcterms:modified xsi:type="dcterms:W3CDTF">2015-12-29T14:14:25Z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