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408" r:id="rId5"/>
    <p:sldId id="452" r:id="rId6"/>
    <p:sldId id="379" r:id="rId7"/>
    <p:sldId id="403" r:id="rId8"/>
    <p:sldId id="404" r:id="rId9"/>
    <p:sldId id="418" r:id="rId10"/>
    <p:sldId id="406" r:id="rId11"/>
    <p:sldId id="419" r:id="rId12"/>
    <p:sldId id="420" r:id="rId13"/>
    <p:sldId id="439" r:id="rId14"/>
    <p:sldId id="440" r:id="rId15"/>
    <p:sldId id="421" r:id="rId16"/>
    <p:sldId id="422" r:id="rId17"/>
    <p:sldId id="453" r:id="rId18"/>
    <p:sldId id="424" r:id="rId19"/>
    <p:sldId id="441" r:id="rId20"/>
    <p:sldId id="448" r:id="rId21"/>
    <p:sldId id="449" r:id="rId22"/>
    <p:sldId id="450" r:id="rId23"/>
    <p:sldId id="45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8516" autoAdjust="0"/>
  </p:normalViewPr>
  <p:slideViewPr>
    <p:cSldViewPr snapToGrid="0">
      <p:cViewPr varScale="1">
        <p:scale>
          <a:sx n="108" d="100"/>
          <a:sy n="108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6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3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9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4702" y="1372948"/>
            <a:ext cx="1003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Statistical </a:t>
            </a:r>
            <a:r>
              <a:rPr lang="en-US" altLang="zh-CN" sz="3200" dirty="0"/>
              <a:t>Model 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Terms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Probability of Pause Event: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 smtClean="0"/>
              <a:t>apacity </a:t>
            </a:r>
            <a:r>
              <a:rPr lang="en-US" sz="2400" dirty="0"/>
              <a:t>B</a:t>
            </a:r>
            <a:r>
              <a:rPr lang="en-US" sz="2400" dirty="0" smtClean="0"/>
              <a:t>ounded Pause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Head-Of-Line </a:t>
            </a:r>
            <a:r>
              <a:rPr lang="en-US" sz="2400" dirty="0"/>
              <a:t>(HOL) </a:t>
            </a:r>
            <a:r>
              <a:rPr lang="en-US" sz="2400" dirty="0" smtClean="0"/>
              <a:t>Blocking </a:t>
            </a:r>
            <a:r>
              <a:rPr lang="en-US" sz="2400" dirty="0" smtClean="0"/>
              <a:t>Pause 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Modified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1828800" lvl="3" indent="-457200">
              <a:buFont typeface="+mj-lt"/>
              <a:buAutoNum type="arabicPeriod"/>
            </a:pPr>
            <a:endParaRPr lang="en-US" sz="2400" dirty="0" smtClean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/>
              <a:t>D</a:t>
            </a:r>
            <a:r>
              <a:rPr lang="en-US" sz="3200" dirty="0" smtClean="0"/>
              <a:t>eadlock Case Analysis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Modified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76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=B/2=20Gbps: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0" y="1704512"/>
            <a:ext cx="5063645" cy="41230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3361" y="5840210"/>
            <a:ext cx="5334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drain rate of flow 1 and flow 2 at switch </a:t>
            </a:r>
            <a:r>
              <a:rPr lang="en-US" sz="2000" dirty="0"/>
              <a:t>1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53234" y="2146624"/>
            <a:ext cx="6838765" cy="35845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both flows get drained at the rate of ~20Gbps which indicates that </a:t>
            </a:r>
            <a:r>
              <a:rPr lang="en-US" sz="2400" dirty="0"/>
              <a:t>P( pause(2, 1, ∆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)=1 ) =</a:t>
            </a:r>
            <a:r>
              <a:rPr lang="en-US" sz="2400" dirty="0" smtClean="0"/>
              <a:t>0.</a:t>
            </a:r>
          </a:p>
          <a:p>
            <a:endParaRPr lang="en-US" sz="2400" dirty="0"/>
          </a:p>
          <a:p>
            <a:r>
              <a:rPr lang="en-US" sz="2400" b="1" dirty="0" smtClean="0"/>
              <a:t>Question</a:t>
            </a:r>
            <a:r>
              <a:rPr lang="en-US" sz="2400" dirty="0" smtClean="0"/>
              <a:t>: Why does the queue length </a:t>
            </a:r>
            <a:r>
              <a:rPr lang="en-US" sz="2400" dirty="0"/>
              <a:t>of switch </a:t>
            </a:r>
            <a:r>
              <a:rPr lang="en-US" sz="2400" dirty="0" smtClean="0"/>
              <a:t>4‘s </a:t>
            </a:r>
            <a:r>
              <a:rPr lang="en-US" sz="2400" dirty="0" err="1" smtClean="0"/>
              <a:t>tx</a:t>
            </a:r>
            <a:r>
              <a:rPr lang="en-US" sz="2400" dirty="0" smtClean="0"/>
              <a:t> queue is larger than 0? (answered in next slide)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068259"/>
            <a:ext cx="9930407" cy="1634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At the very beginning, It will take some time for green packets to gradually achieve rate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at switch 1. During this period, we have r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&lt;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dirty="0" smtClean="0"/>
              <a:t> and a small part of green packets get queued at switch 4. </a:t>
            </a:r>
          </a:p>
          <a:p>
            <a:r>
              <a:rPr lang="en-US" sz="2000" dirty="0" smtClean="0"/>
              <a:t>This part of packets will never be drained under the condition when </a:t>
            </a: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at the sender, and it will cause </a:t>
            </a:r>
            <a:r>
              <a:rPr lang="en-US" sz="2000" dirty="0"/>
              <a:t>P( pause(1, 4, 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)=1 ) = </a:t>
            </a:r>
            <a:r>
              <a:rPr lang="en-US" sz="2000" dirty="0" smtClean="0"/>
              <a:t>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09514" y="2214699"/>
            <a:ext cx="176435" cy="710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61" name="Rectangle 60"/>
          <p:cNvSpPr/>
          <p:nvPr/>
        </p:nvSpPr>
        <p:spPr>
          <a:xfrm>
            <a:off x="5982247" y="2491367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=0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3: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78047" y="3349281"/>
            <a:ext cx="3229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 </a:t>
            </a:r>
            <a:r>
              <a:rPr lang="en-US" sz="2000" dirty="0" smtClean="0"/>
              <a:t>pause(2, 1, </a:t>
            </a:r>
            <a:r>
              <a:rPr lang="en-US" sz="2000" dirty="0"/>
              <a:t>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</a:t>
            </a:r>
            <a:r>
              <a:rPr lang="en-US" sz="2000" dirty="0" smtClean="0"/>
              <a:t>)=1-r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</a:t>
            </a:r>
            <a:endParaRPr lang="en-US" sz="2000" dirty="0"/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29322" cy="6941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4786191" y="3564143"/>
            <a:ext cx="158855" cy="1887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2934602" y="4181561"/>
            <a:ext cx="160152" cy="2404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9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77637"/>
            <a:ext cx="4535015" cy="3664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477637"/>
            <a:ext cx="4475383" cy="3616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512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=B=40Gbps: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ackets are queued at switch 4 and exceed PFC threshold.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6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4702" y="1372948"/>
            <a:ext cx="1003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Statistical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Model 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Terms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Probability of Pause Event: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apacity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ounded Pause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Head-Of-Line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(HOL)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Blocking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Pause (Modified)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828800" lvl="3" indent="-457200">
              <a:buFont typeface="+mj-lt"/>
              <a:buAutoNum type="arabicPeriod"/>
            </a:pPr>
            <a:endParaRPr lang="en-US" sz="2400" dirty="0" smtClean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/>
              <a:t>D</a:t>
            </a:r>
            <a:r>
              <a:rPr lang="en-US" sz="3200" dirty="0" smtClean="0"/>
              <a:t>eadlock Case Analysis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Modified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57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015259" y="2093488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3015259" y="4348182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3004016" y="2116270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496670" y="416033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05908" y="1394741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1894572" y="5598307"/>
            <a:ext cx="7776346" cy="10397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Injection rates of three flows are B. </a:t>
            </a:r>
            <a:r>
              <a:rPr lang="en-US" sz="2400" dirty="0" smtClean="0"/>
              <a:t>For the ease of analysis, we </a:t>
            </a:r>
            <a:r>
              <a:rPr lang="en-US" sz="2400" dirty="0" smtClean="0"/>
              <a:t>start flow 1 and flow 2 at first, and then start flow 3.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26532" y="168036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4154" y="403266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00018" y="432247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168668" y="21259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2554368" y="2283132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9105" y="397026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52166" y="397026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5419159" y="2291649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3834209" y="211743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5682173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6398014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3124842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2469579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3375333" y="4575851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92394" y="2139106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95073" y="1407402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673098" y="2123046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643998" y="4801471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44762" y="205511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42196" y="20468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4464667" y="9861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47827" y="409164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661506" y="431276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848109" y="2482102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850494" y="2482102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39967" y="422419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6271794" y="2482102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75732" y="3994631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6012" y="3487550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87755" y="1282109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52581" y="446842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3926532" y="168036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4154" y="403266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00018" y="432247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5168668" y="21259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2554368" y="2283132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99105" y="397026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52166" y="397026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5419159" y="2291649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3834209" y="211743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5682173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6398014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3124842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2469579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3375333" y="4575851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92394" y="2139106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95073" y="1407402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73098" y="2123046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643998" y="4801471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44762" y="205511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042196" y="20468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464667" y="9861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827" y="409164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61506" y="431276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2477919" y="3826700"/>
            <a:ext cx="161239" cy="1761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09" y="2482102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850494" y="2482102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39967" y="422419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71794" y="2482102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5732" y="3994631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6012" y="3487550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395688" y="5439225"/>
            <a:ext cx="9110586" cy="14488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Packets </a:t>
            </a:r>
            <a:r>
              <a:rPr lang="en-US" sz="2400" dirty="0" smtClean="0"/>
              <a:t>will build up at the </a:t>
            </a:r>
            <a:r>
              <a:rPr lang="en-US" sz="2400" dirty="0" err="1"/>
              <a:t>t</a:t>
            </a:r>
            <a:r>
              <a:rPr lang="en-US" sz="2400" dirty="0" err="1" smtClean="0"/>
              <a:t>x</a:t>
            </a:r>
            <a:r>
              <a:rPr lang="en-US" sz="2400" dirty="0" smtClean="0"/>
              <a:t> queues of switch A and switch B. </a:t>
            </a:r>
            <a:endParaRPr lang="en-US" sz="2400" dirty="0" smtClean="0"/>
          </a:p>
          <a:p>
            <a:r>
              <a:rPr lang="en-US" sz="2400" dirty="0" smtClean="0"/>
              <a:t>Let D be the PFC threshold (in packets). A pause frame wil</a:t>
            </a:r>
            <a:r>
              <a:rPr lang="en-US" sz="2400" dirty="0" smtClean="0"/>
              <a:t>l be generated when the queue occupancy related to one </a:t>
            </a:r>
            <a:r>
              <a:rPr lang="en-US" sz="2400" dirty="0" err="1" smtClean="0"/>
              <a:t>rx</a:t>
            </a:r>
            <a:r>
              <a:rPr lang="en-US" sz="2400" dirty="0" smtClean="0"/>
              <a:t> queue is D+1.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087755" y="1282109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223602" y="2193197"/>
            <a:ext cx="171970" cy="188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80621" y="282945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5225310" y="2235153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6623"/>
              </p:ext>
            </p:extLst>
          </p:nvPr>
        </p:nvGraphicFramePr>
        <p:xfrm>
          <a:off x="7183065" y="2122684"/>
          <a:ext cx="4981456" cy="162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89"/>
                <a:gridCol w="1358283"/>
                <a:gridCol w="1411550"/>
                <a:gridCol w="1325734"/>
              </a:tblGrid>
              <a:tr h="60368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4870807" y="290998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3926532" y="168036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4154" y="403266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00018" y="432247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5168668" y="21259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2554368" y="2283132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99105" y="397026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52166" y="397026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5419159" y="2291649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3834209" y="211743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5682173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6398014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3124842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2469579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3375333" y="4575851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92394" y="2139106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95073" y="1407402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73098" y="2123046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643998" y="4801471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44762" y="205511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042196" y="20468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464667" y="9861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827" y="409164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61506" y="431276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2477919" y="3826700"/>
            <a:ext cx="161239" cy="1761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09" y="2482102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850494" y="2482102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39967" y="422419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71794" y="2482102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5732" y="3994631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6012" y="3487550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773438" y="5446379"/>
            <a:ext cx="8645124" cy="1275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 queue occupancy is proportional to flow rate, the queue length of flow 3 at switch 2 and switch 3 will converge into D to achieve B/2 rate. 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087755" y="1282109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223602" y="2193197"/>
            <a:ext cx="171970" cy="188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80621" y="282945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5225310" y="2235153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33064"/>
              </p:ext>
            </p:extLst>
          </p:nvPr>
        </p:nvGraphicFramePr>
        <p:xfrm>
          <a:off x="7183065" y="2122684"/>
          <a:ext cx="4981456" cy="162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89"/>
                <a:gridCol w="1358283"/>
                <a:gridCol w="1411550"/>
                <a:gridCol w="1325734"/>
              </a:tblGrid>
              <a:tr h="60368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015259" y="2093488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015259" y="4348182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004016" y="2116270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496670" y="416033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5908" y="1394741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2581" y="446842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77918" y="3879763"/>
            <a:ext cx="161239" cy="829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5620460" y="4474297"/>
            <a:ext cx="158855" cy="188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5616411" y="4528444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94355" y="3772018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 smtClean="0">
                <a:solidFill>
                  <a:srgbClr val="7030A0"/>
                </a:solidFill>
              </a:rPr>
              <a:t>&gt;= B/2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0807" y="290998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3926532" y="168036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4154" y="403266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00018" y="432247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5168668" y="21259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2554368" y="2283132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99105" y="397026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52166" y="397026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5419159" y="2291649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3834209" y="211743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5682173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6398014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3124842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2469579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3375333" y="4575851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92394" y="2139106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95073" y="1407402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73098" y="2123046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643998" y="4801471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44762" y="205511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042196" y="20468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464667" y="9861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827" y="409164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61506" y="431276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2477919" y="3826700"/>
            <a:ext cx="161239" cy="1761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09" y="2482102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850494" y="2482102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39967" y="422419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71794" y="2482102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5732" y="3994631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6012" y="3487550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773438" y="5446379"/>
            <a:ext cx="8645124" cy="1275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We consider the color of first packet at three </a:t>
            </a:r>
            <a:r>
              <a:rPr lang="en-US" sz="2400" dirty="0" err="1" smtClean="0"/>
              <a:t>tx</a:t>
            </a:r>
            <a:r>
              <a:rPr lang="en-US" sz="2400" dirty="0" smtClean="0"/>
              <a:t> queues.</a:t>
            </a:r>
            <a:endParaRPr lang="en-US" sz="2400" dirty="0"/>
          </a:p>
          <a:p>
            <a:r>
              <a:rPr lang="en-US" sz="2400" dirty="0" smtClean="0"/>
              <a:t>At time 0, it is possible that the first packet at 3-tx is red, the first packet at 1-tx is green, and the first packet at 2-tx is purple.</a:t>
            </a:r>
            <a:endParaRPr lang="en-US" sz="24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087755" y="1282109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223602" y="2193197"/>
            <a:ext cx="171970" cy="188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80621" y="282945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5225310" y="2235153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183065" y="2122684"/>
          <a:ext cx="4981456" cy="162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89"/>
                <a:gridCol w="1358283"/>
                <a:gridCol w="1411550"/>
                <a:gridCol w="1325734"/>
              </a:tblGrid>
              <a:tr h="60368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015259" y="2093488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015259" y="4348182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004016" y="2116270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496670" y="416033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5908" y="1394741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2581" y="446842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77918" y="3879763"/>
            <a:ext cx="161239" cy="829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5620460" y="4474297"/>
            <a:ext cx="158855" cy="188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5616411" y="4528444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94355" y="3772018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 smtClean="0">
                <a:solidFill>
                  <a:srgbClr val="7030A0"/>
                </a:solidFill>
              </a:rPr>
              <a:t>&gt;= B/2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0807" y="290998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477409" y="3696458"/>
            <a:ext cx="161239" cy="829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5431406" y="4528182"/>
            <a:ext cx="168349" cy="10079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62692" y="1552777"/>
            <a:ext cx="2054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 of time 0: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 rot="16200000">
            <a:off x="5442135" y="2248044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3926532" y="168036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4154" y="403266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00018" y="432247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5168668" y="21259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2554368" y="2283132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99105" y="397026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52166" y="397026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5419159" y="2291649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3834209" y="211743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5682173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6398014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3124842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2469579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3375333" y="4575851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92394" y="2139106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95073" y="1407402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73098" y="2123046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643998" y="4801471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44762" y="205511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042196" y="20468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464667" y="9861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827" y="409164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61506" y="431276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2477919" y="3826700"/>
            <a:ext cx="161239" cy="1761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09" y="2482102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850494" y="2482102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39967" y="422419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71794" y="2482102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5732" y="3994631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6012" y="3487550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780621" y="5403522"/>
            <a:ext cx="8668395" cy="14524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time 0, there is a chance that the first packet at each </a:t>
            </a:r>
            <a:r>
              <a:rPr lang="en-US" sz="2400" dirty="0" err="1" smtClean="0"/>
              <a:t>tx</a:t>
            </a:r>
            <a:r>
              <a:rPr lang="en-US" sz="2400" dirty="0" smtClean="0"/>
              <a:t> queue to be injected into the tail of </a:t>
            </a:r>
            <a:r>
              <a:rPr lang="en-US" sz="2400" dirty="0"/>
              <a:t>the next-hop </a:t>
            </a:r>
            <a:r>
              <a:rPr lang="en-US" sz="2400" dirty="0" smtClean="0"/>
              <a:t>switch’s </a:t>
            </a:r>
            <a:r>
              <a:rPr lang="en-US" sz="2400" dirty="0" err="1" smtClean="0"/>
              <a:t>tx</a:t>
            </a:r>
            <a:r>
              <a:rPr lang="en-US" sz="2400" dirty="0" smtClean="0"/>
              <a:t> </a:t>
            </a:r>
            <a:r>
              <a:rPr lang="en-US" sz="2400" dirty="0" smtClean="0"/>
              <a:t>queue.</a:t>
            </a:r>
          </a:p>
          <a:p>
            <a:r>
              <a:rPr lang="en-US" sz="2400" dirty="0" smtClean="0"/>
              <a:t>If not, the state of the network goes back to the initial state and start a new round.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087755" y="1282109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223602" y="2193197"/>
            <a:ext cx="171970" cy="188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80621" y="282945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5225310" y="2235153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04171"/>
              </p:ext>
            </p:extLst>
          </p:nvPr>
        </p:nvGraphicFramePr>
        <p:xfrm>
          <a:off x="7183065" y="2122684"/>
          <a:ext cx="4981456" cy="162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89"/>
                <a:gridCol w="1358283"/>
                <a:gridCol w="1411550"/>
                <a:gridCol w="1325734"/>
              </a:tblGrid>
              <a:tr h="60368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D+1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D-1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D-1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D+1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D-1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D+1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015259" y="2093488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015259" y="4348182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004016" y="2116270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496670" y="416033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5908" y="1394741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2581" y="446842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77918" y="3879763"/>
            <a:ext cx="161239" cy="829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5620460" y="4474297"/>
            <a:ext cx="158855" cy="188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5616411" y="4528444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94355" y="3772018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 smtClean="0">
                <a:solidFill>
                  <a:srgbClr val="7030A0"/>
                </a:solidFill>
              </a:rPr>
              <a:t>&gt;= B/2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0807" y="290998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3109005" y="2948704"/>
            <a:ext cx="161239" cy="829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4276801" y="4527994"/>
            <a:ext cx="168349" cy="10079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62692" y="1552777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End of time 0: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 rot="16200000">
            <a:off x="5815843" y="2892126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4702" y="1372948"/>
            <a:ext cx="1003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Statistical </a:t>
            </a:r>
            <a:r>
              <a:rPr lang="en-US" altLang="zh-CN" sz="3200" dirty="0"/>
              <a:t>Model 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Terms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Probability of Pause Event: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 smtClean="0"/>
              <a:t>apacity </a:t>
            </a:r>
            <a:r>
              <a:rPr lang="en-US" sz="2400" dirty="0"/>
              <a:t>B</a:t>
            </a:r>
            <a:r>
              <a:rPr lang="en-US" sz="2400" dirty="0" smtClean="0"/>
              <a:t>ounded Pause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/>
              <a:t>Head-Of-Line </a:t>
            </a:r>
            <a:r>
              <a:rPr lang="en-US" sz="2400" dirty="0"/>
              <a:t>(HOL) </a:t>
            </a:r>
            <a:r>
              <a:rPr lang="en-US" sz="2400" dirty="0" smtClean="0"/>
              <a:t>Blocking </a:t>
            </a:r>
            <a:r>
              <a:rPr lang="en-US" sz="2400" dirty="0" smtClean="0"/>
              <a:t>Pause 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Modified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1828800" lvl="3" indent="-457200">
              <a:buFont typeface="+mj-lt"/>
              <a:buAutoNum type="arabicPeriod"/>
            </a:pPr>
            <a:endParaRPr lang="en-US" sz="2400" dirty="0" smtClean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eadlock Case Analysis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(Modified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18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Analyze Deadlock Case with Statistical Model</a:t>
            </a:r>
            <a:endParaRPr lang="en-US" sz="4000" dirty="0"/>
          </a:p>
        </p:txBody>
      </p:sp>
      <p:sp>
        <p:nvSpPr>
          <p:cNvPr id="63" name="Rectangle 62"/>
          <p:cNvSpPr/>
          <p:nvPr/>
        </p:nvSpPr>
        <p:spPr>
          <a:xfrm>
            <a:off x="3926532" y="168036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4154" y="403266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00018" y="432247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5168668" y="212594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85" idx="0"/>
            <a:endCxn id="92" idx="2"/>
          </p:cNvCxnSpPr>
          <p:nvPr/>
        </p:nvCxnSpPr>
        <p:spPr>
          <a:xfrm flipH="1">
            <a:off x="2554368" y="2283132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99105" y="397026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52166" y="397026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71" idx="2"/>
            <a:endCxn id="88" idx="2"/>
          </p:cNvCxnSpPr>
          <p:nvPr/>
        </p:nvCxnSpPr>
        <p:spPr>
          <a:xfrm>
            <a:off x="5419159" y="2291649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rot="16200000">
            <a:off x="3834209" y="211743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5682173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6398014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3124842" y="441014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2469579" y="382892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9" idx="2"/>
            <a:endCxn id="87" idx="0"/>
          </p:cNvCxnSpPr>
          <p:nvPr/>
        </p:nvCxnSpPr>
        <p:spPr>
          <a:xfrm>
            <a:off x="3375333" y="4575851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92394" y="2139106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95073" y="1407402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673098" y="2123046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643998" y="4801471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44762" y="205511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042196" y="204680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464667" y="98618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827" y="409164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61506" y="431276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75732" y="1073751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1: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2477919" y="3826700"/>
            <a:ext cx="161239" cy="1761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09" y="2482102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850494" y="2482102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39967" y="422419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71794" y="2482102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5732" y="3994631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26012" y="3487550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780621" y="5518932"/>
            <a:ext cx="8668395" cy="6678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deadlock occurs due to the cyclic pause.</a:t>
            </a:r>
            <a:endParaRPr lang="en-US" sz="24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087755" y="1282109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223602" y="2193197"/>
            <a:ext cx="171970" cy="1882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80621" y="282945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5225310" y="2235153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183065" y="2122684"/>
          <a:ext cx="4981456" cy="162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89"/>
                <a:gridCol w="1358283"/>
                <a:gridCol w="1411550"/>
                <a:gridCol w="1325734"/>
              </a:tblGrid>
              <a:tr h="60368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Queue length of switch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D+1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D-1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D-1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D+1</a:t>
                      </a:r>
                      <a:endParaRPr lang="en-US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Flow 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D-1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D+1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015259" y="2093488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015259" y="4348182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004016" y="2116270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496670" y="416033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05908" y="1394741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2581" y="446842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77918" y="3879763"/>
            <a:ext cx="161239" cy="829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5620460" y="4474297"/>
            <a:ext cx="158855" cy="188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5616411" y="4528444"/>
            <a:ext cx="168349" cy="1007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25583" y="4764284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 smtClean="0">
                <a:solidFill>
                  <a:srgbClr val="7030A0"/>
                </a:solidFill>
              </a:rPr>
              <a:t>&gt;= B/2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0807" y="2909986"/>
            <a:ext cx="108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B/2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062692" y="1552777"/>
            <a:ext cx="2054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 of time 1: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669518" y="4050109"/>
            <a:ext cx="2908785" cy="5331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230500" y="2383861"/>
            <a:ext cx="448964" cy="207985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531410" y="2383861"/>
            <a:ext cx="2533388" cy="1464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653790" y="3007140"/>
            <a:ext cx="92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27640" y="3771773"/>
            <a:ext cx="92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33002" y="3371762"/>
            <a:ext cx="92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- Terms</a:t>
            </a:r>
            <a:endParaRPr lang="en-US" sz="40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239915" y="3322465"/>
            <a:ext cx="9712170" cy="29451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Time unit ∆t</a:t>
            </a:r>
            <a:r>
              <a:rPr lang="en-US" sz="2400" dirty="0" smtClean="0"/>
              <a:t>: the time for a device to send one packet to next-hop device.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Assumption: We assume a PAUSE frame can take effect immediately and lasts </a:t>
            </a:r>
            <a:r>
              <a:rPr lang="en-US" sz="2000" dirty="0"/>
              <a:t>for ∆</a:t>
            </a:r>
            <a:r>
              <a:rPr lang="en-US" sz="2000" dirty="0" smtClean="0"/>
              <a:t>t.</a:t>
            </a:r>
            <a:endParaRPr lang="en-US" dirty="0" smtClean="0"/>
          </a:p>
          <a:p>
            <a:r>
              <a:rPr lang="en-US" sz="2400" b="1" dirty="0" smtClean="0"/>
              <a:t>Pause event pause(j,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</a:t>
            </a:r>
            <a:r>
              <a:rPr lang="en-US" sz="2400" b="1" dirty="0"/>
              <a:t>∆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k</a:t>
            </a:r>
            <a:r>
              <a:rPr lang="en-US" sz="2400" b="1" dirty="0" smtClean="0"/>
              <a:t>)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pause(j,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/>
              <a:t>∆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 =1 means switch j will pause switch </a:t>
            </a:r>
            <a:r>
              <a:rPr lang="en-US" sz="2400" dirty="0" err="1" smtClean="0"/>
              <a:t>i</a:t>
            </a:r>
            <a:r>
              <a:rPr lang="en-US" sz="2400" dirty="0" smtClean="0"/>
              <a:t> at time unit </a:t>
            </a:r>
            <a:r>
              <a:rPr lang="en-US" sz="2400" dirty="0"/>
              <a:t>∆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Pause probability P(pause(j,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∆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k</a:t>
            </a:r>
            <a:r>
              <a:rPr lang="en-US" sz="2400" b="1" dirty="0" smtClean="0"/>
              <a:t>))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the probability for event pause(j, </a:t>
            </a:r>
            <a:r>
              <a:rPr lang="en-US" sz="2400" dirty="0" err="1" smtClean="0"/>
              <a:t>i</a:t>
            </a:r>
            <a:r>
              <a:rPr lang="en-US" sz="2400" dirty="0" smtClean="0"/>
              <a:t>, ∆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 to occur. </a:t>
            </a:r>
          </a:p>
          <a:p>
            <a:pPr lvl="1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5533771" y="2187450"/>
            <a:ext cx="178098" cy="1272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8" name="Freeform 57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3" idx="2"/>
            <a:endCxn id="4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657818" y="2428010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3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6215" y="2926680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 Event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5207773" y="3527172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5533771" y="2187450"/>
            <a:ext cx="178098" cy="1272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35" name="Freeform 34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0" idx="2"/>
            <a:endCxn id="20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8872" y="1027177"/>
            <a:ext cx="4899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1: Capacity Bounded Pause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3349086" y="4783964"/>
                <a:ext cx="5923380" cy="17579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baseline="30000" dirty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 smtClean="0"/>
                  <a:t>B   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400" baseline="30000" dirty="0" smtClean="0"/>
                  <a:t>       </a:t>
                </a:r>
                <a:r>
                  <a:rPr lang="en-US" sz="2400" dirty="0" smtClean="0"/>
                  <a:t>n = (B-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baseline="30000" dirty="0"/>
                  <a:t> </a:t>
                </a:r>
                <a:r>
                  <a:rPr lang="en-US" sz="2400" dirty="0" smtClean="0"/>
                  <a:t>)/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baseline="30000" dirty="0"/>
                  <a:t> </a:t>
                </a:r>
                <a:endParaRPr lang="en-US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E.g., When </a:t>
                </a:r>
                <a:r>
                  <a:rPr lang="en-US" sz="2000" dirty="0" err="1" smtClean="0"/>
                  <a:t>r</a:t>
                </a:r>
                <a:r>
                  <a:rPr lang="en-US" sz="2000" baseline="30000" dirty="0" err="1" smtClean="0"/>
                  <a:t>c</a:t>
                </a:r>
                <a:r>
                  <a:rPr lang="en-US" sz="2000" baseline="30000" dirty="0" smtClean="0"/>
                  <a:t> </a:t>
                </a:r>
                <a:r>
                  <a:rPr lang="en-US" sz="2000" dirty="0" smtClean="0"/>
                  <a:t>= B/4, n = 3.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r>
                  <a:rPr lang="en-US" sz="2400" dirty="0" smtClean="0"/>
                  <a:t>P( pause(2, 1, </a:t>
                </a:r>
                <a:r>
                  <a:rPr lang="en-US" sz="2400" dirty="0"/>
                  <a:t>∆</a:t>
                </a:r>
                <a:r>
                  <a:rPr lang="en-US" sz="2400" dirty="0" err="1" smtClean="0"/>
                  <a:t>t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)=1 ) = n/(n+1) = 1-r</a:t>
                </a:r>
                <a:r>
                  <a:rPr lang="en-US" sz="2400" baseline="30000" dirty="0" smtClean="0"/>
                  <a:t>c</a:t>
                </a:r>
                <a:r>
                  <a:rPr lang="en-US" sz="2400" dirty="0" smtClean="0"/>
                  <a:t>/B</a:t>
                </a:r>
                <a:endParaRPr lang="en-US" dirty="0"/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86" y="4783964"/>
                <a:ext cx="5923380" cy="1757968"/>
              </a:xfrm>
              <a:prstGeom prst="rect">
                <a:avLst/>
              </a:prstGeom>
              <a:blipFill rotWithShape="0">
                <a:blip r:embed="rId3"/>
                <a:stretch>
                  <a:fillRect l="-1337"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4363162" y="2435652"/>
            <a:ext cx="1323283" cy="10969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657818" y="2428010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28940" y="2435649"/>
            <a:ext cx="1573357" cy="107143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71553" y="3527172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01010" y="344997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04485" y="3527172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46939" y="3528868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10719" y="3528868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43651" y="3528868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57757" y="344997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287500" y="2926680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93912" y="3595149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626215" y="3532608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Non-Pause Event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8005421" y="3524306"/>
            <a:ext cx="296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69201" y="3524306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02133" y="3524306"/>
            <a:ext cx="3032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16239" y="34454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56909" y="34497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4663048" y="3680871"/>
            <a:ext cx="224095" cy="6569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21848" y="40465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34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Question</a:t>
            </a:r>
            <a:r>
              <a:rPr lang="en-US" altLang="zh-CN" dirty="0" smtClean="0"/>
              <a:t>: </a:t>
            </a:r>
            <a:r>
              <a:rPr lang="en-US" dirty="0" smtClean="0"/>
              <a:t>P( 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)=1 ) = </a:t>
            </a:r>
            <a:r>
              <a:rPr lang="en-US" b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hen r</a:t>
            </a:r>
            <a:r>
              <a:rPr lang="en-US" baseline="-25000" dirty="0" smtClean="0"/>
              <a:t>2</a:t>
            </a:r>
            <a:r>
              <a:rPr lang="en-US" dirty="0" smtClean="0"/>
              <a:t> is set to different values.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86191" y="3564143"/>
            <a:ext cx="158855" cy="1887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5400000">
            <a:off x="2934602" y="4181561"/>
            <a:ext cx="160152" cy="2404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96705" y="3454432"/>
            <a:ext cx="489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1-(r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’+r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)/B</a:t>
            </a:r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47980" cy="7992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493702" y="260383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aseline="30000" dirty="0" smtClean="0">
                <a:solidFill>
                  <a:srgbClr val="00B050"/>
                </a:solidFill>
              </a:rPr>
              <a:t>’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1: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&lt;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 smtClean="0"/>
              <a:t>P</a:t>
            </a:r>
            <a:r>
              <a:rPr lang="en-US" dirty="0"/>
              <a:t>( pause(1, 4, ∆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)=1 ) = </a:t>
            </a:r>
            <a:r>
              <a:rPr lang="en-US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6596705" y="3454432"/>
            <a:ext cx="489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1-(r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)/B &gt;0</a:t>
            </a:r>
          </a:p>
        </p:txBody>
      </p:sp>
      <p:cxnSp>
        <p:nvCxnSpPr>
          <p:cNvPr id="61" name="Straight Arrow Connector 60"/>
          <p:cNvCxnSpPr>
            <a:stCxn id="57" idx="1"/>
          </p:cNvCxnSpPr>
          <p:nvPr/>
        </p:nvCxnSpPr>
        <p:spPr>
          <a:xfrm flipH="1" flipV="1">
            <a:off x="6248725" y="2855215"/>
            <a:ext cx="347980" cy="7992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=B/4=10Gbps: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561561"/>
            <a:ext cx="9480467" cy="1452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half of flow 1’s, which complies with their drain rates at switch 1.</a:t>
            </a:r>
          </a:p>
          <a:p>
            <a:r>
              <a:rPr lang="en-US" sz="2400" dirty="0" smtClean="0"/>
              <a:t>Almost no packets are queued at switch 4.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23791"/>
            <a:ext cx="4475383" cy="3533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791"/>
            <a:ext cx="4475383" cy="3533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0922" y="5056988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505519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4625266" y="3950563"/>
            <a:ext cx="159798" cy="7063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980372" y="3266983"/>
            <a:ext cx="186432" cy="13898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5771" y="413188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4559" y="37625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2: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64" name="Rectangle 63"/>
          <p:cNvSpPr/>
          <p:nvPr/>
        </p:nvSpPr>
        <p:spPr>
          <a:xfrm>
            <a:off x="6596705" y="3454432"/>
            <a:ext cx="489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1-2r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 &gt;= 0</a:t>
            </a:r>
          </a:p>
          <a:p>
            <a:r>
              <a:rPr lang="en-US" sz="2000" dirty="0"/>
              <a:t>When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dirty="0" smtClean="0"/>
              <a:t>=B/2</a:t>
            </a:r>
            <a:r>
              <a:rPr lang="en-US" sz="2000" dirty="0"/>
              <a:t>, P( pause(2, 1, 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)=1 ) </a:t>
            </a:r>
            <a:r>
              <a:rPr lang="en-US" sz="2000" dirty="0" smtClean="0"/>
              <a:t>=0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 flipV="1">
            <a:off x="6248725" y="2855215"/>
            <a:ext cx="347980" cy="9531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9297"/>
            <a:ext cx="4475383" cy="35609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14913"/>
            <a:ext cx="4475383" cy="35609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=B/2=20Gbps: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 smtClean="0"/>
              <a:t>Some packets are queued at switch 4.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9312676" y="2911876"/>
            <a:ext cx="89694" cy="17150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2171388"/>
            <a:ext cx="2502353" cy="20065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9402370" y="2911876"/>
            <a:ext cx="263316" cy="126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1704</Words>
  <Application>Microsoft Office PowerPoint</Application>
  <PresentationFormat>Widescreen</PresentationFormat>
  <Paragraphs>475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2450</cp:revision>
  <dcterms:created xsi:type="dcterms:W3CDTF">2014-12-15T04:35:59Z</dcterms:created>
  <dcterms:modified xsi:type="dcterms:W3CDTF">2015-12-30T04:57:11Z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