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8" r:id="rId11"/>
    <p:sldId id="263" r:id="rId12"/>
    <p:sldId id="266" r:id="rId13"/>
    <p:sldId id="269" r:id="rId14"/>
    <p:sldId id="272" r:id="rId15"/>
    <p:sldId id="273" r:id="rId16"/>
    <p:sldId id="274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A5063-4045-49F2-918B-718A8119ABF6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7213-BE11-4C38-BC41-1857492D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189B-B9DB-41DB-BD22-A84B786A273E}" type="datetimeFigureOut">
              <a:rPr lang="en-US" smtClean="0"/>
              <a:t>12/21/2015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7259" y="1736942"/>
            <a:ext cx="82174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Two routing induced deadlock cases (no  routing loop)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Some measurements about routing induced deadlock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about the routing induced deadlock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0869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46177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768455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92854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587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4069285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50882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5154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3823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7527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7332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6555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2801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3408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264618" y="365556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29468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002210" y="42801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348280" y="2336206"/>
            <a:ext cx="4466536" cy="1683381"/>
            <a:chOff x="4348280" y="2336206"/>
            <a:chExt cx="4466536" cy="1683381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4363206" y="2336206"/>
              <a:ext cx="445161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4348280" y="4008017"/>
              <a:ext cx="4356810" cy="115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348280" y="2336206"/>
              <a:ext cx="0" cy="16718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rot="5400000">
            <a:off x="6372254" y="4199937"/>
            <a:ext cx="162350" cy="1671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7697423" y="41090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952513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952510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490469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74190" y="30482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678637" y="2919050"/>
            <a:ext cx="0" cy="589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08602" y="3019347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490800" y="1770138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137866" y="2945685"/>
            <a:ext cx="0" cy="569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5497086" y="2171839"/>
            <a:ext cx="819815" cy="255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27477" y="2190271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2:</a:t>
            </a:r>
            <a:endParaRPr lang="en-US" sz="2000" b="1" dirty="0"/>
          </a:p>
        </p:txBody>
      </p:sp>
      <p:sp>
        <p:nvSpPr>
          <p:cNvPr id="84" name="Rectangle 83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2</a:t>
            </a:r>
            <a:endParaRPr lang="en-US" sz="3600" dirty="0"/>
          </a:p>
        </p:txBody>
      </p:sp>
      <p:sp>
        <p:nvSpPr>
          <p:cNvPr id="91" name="TextBox 90"/>
          <p:cNvSpPr txBox="1"/>
          <p:nvPr/>
        </p:nvSpPr>
        <p:spPr>
          <a:xfrm>
            <a:off x="8742488" y="3820596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5400000">
            <a:off x="6257190" y="4257341"/>
            <a:ext cx="157159" cy="471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6200000">
            <a:off x="5288170" y="2092195"/>
            <a:ext cx="149211" cy="16171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95503" y="3521705"/>
            <a:ext cx="167923" cy="1338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502117" y="4280108"/>
            <a:ext cx="814784" cy="18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44573" y="3921893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172253" y="4024892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5394358" y="2157056"/>
            <a:ext cx="154524" cy="660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5150429" y="2129389"/>
            <a:ext cx="157519" cy="1169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5400000">
            <a:off x="6513872" y="4207496"/>
            <a:ext cx="150731" cy="14043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310797" y="5432581"/>
            <a:ext cx="757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*For case 2, we currently don’t know how the deadlock is created step by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65457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9446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547540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854219"/>
            <a:ext cx="169578" cy="1772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65457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2014312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52060" y="2104369"/>
            <a:ext cx="163677" cy="32637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76028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6734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4155049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91565" y="4210044"/>
            <a:ext cx="165952" cy="3152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76028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20017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594586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60125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4681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83851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8190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7413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3658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42659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380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20017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421970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4093781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421970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419478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2038277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2038274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576233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906360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855902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7680021" y="209890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95825" y="3582354"/>
            <a:ext cx="157729" cy="1933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765794" y="334515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2.1MB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336395" y="240299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3.5MB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713398" y="404786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3.5MB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6632185" y="297791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2.1MB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181741" y="5517361"/>
            <a:ext cx="582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 length when Deadlock occurs (</a:t>
            </a:r>
            <a:r>
              <a:rPr lang="en-US" altLang="zh-CN" sz="2400" dirty="0" smtClean="0"/>
              <a:t>α=1/4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2</a:t>
            </a:r>
            <a:endParaRPr lang="en-US" sz="3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1213" y="993730"/>
            <a:ext cx="2678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Verification on testbed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052746" y="376707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002210" y="433586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7259" y="1736942"/>
            <a:ext cx="82174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Two routing induced deadlock cases (no  routing loop)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Some measurements about routing induced deadlock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Analysis about the routing induced deadlock  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784578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Measurement-1: minimum rate to create a deadlock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79593"/>
              </p:ext>
            </p:extLst>
          </p:nvPr>
        </p:nvGraphicFramePr>
        <p:xfrm>
          <a:off x="3501139" y="4196860"/>
          <a:ext cx="5189723" cy="150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632"/>
                <a:gridCol w="3447091"/>
              </a:tblGrid>
              <a:tr h="360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α of PFC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Minimum r for deadlock creation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4Gbps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72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3.5Gbps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85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2.5Gbps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 rot="5400000">
            <a:off x="6350953" y="3225531"/>
            <a:ext cx="169855" cy="159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337634" y="1033562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6252845" y="147344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08108" y="1926523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08108" y="2233202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46756" y="1033562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5490419" y="1393295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16200000">
            <a:off x="5658374" y="1566283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38998" y="270437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0800000">
            <a:off x="4917230" y="205239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5400000">
            <a:off x="6301595" y="3099134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rot="5400000">
            <a:off x="6169992" y="3227107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346756" y="270437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5575008" y="314425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4917230" y="2538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10800000">
            <a:off x="6908108" y="254534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86397" y="184713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296287" y="121750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335116" y="11980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062651" y="26854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193830" y="330995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046812" y="18055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777572" y="275231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322838" y="332453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 rot="16200000">
            <a:off x="4296960" y="314425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325592" y="343261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686588" y="1800953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671662" y="303786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671662" y="1800953"/>
            <a:ext cx="14926" cy="124848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 rot="16200000">
            <a:off x="7552454" y="31388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846387" y="1417257"/>
            <a:ext cx="3368682" cy="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7215070" y="1417257"/>
            <a:ext cx="1" cy="21030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3030007" y="3520318"/>
            <a:ext cx="418506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998962" y="2850445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14182" y="1234885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 rot="5400000">
            <a:off x="4219574" y="3233288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495635" y="3054741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236260" y="3217227"/>
            <a:ext cx="16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r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404067" y="5728993"/>
            <a:ext cx="8271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Takeaway: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nitial injection rate has an impact on deadlock creation;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larger PFC threshold requires more larger injection rate to create a deadlock.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545334" y="4296654"/>
            <a:ext cx="9101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Scenario: </a:t>
            </a:r>
            <a:r>
              <a:rPr lang="en-US" sz="2000" dirty="0" smtClean="0"/>
              <a:t>Initially set r to be a value smaller than the threshold rate for deadlock creation (e.g., &lt; </a:t>
            </a:r>
            <a:r>
              <a:rPr lang="en-US" altLang="zh-CN" sz="2000" dirty="0" smtClean="0"/>
              <a:t>4</a:t>
            </a:r>
            <a:r>
              <a:rPr lang="en-US" sz="2000" dirty="0" smtClean="0"/>
              <a:t>Gbps), we observed that: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increasing r (from 2Gbps to 8Gbps) during runtime will not create a deadlock.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Rates of both flows are about 500Mbps.</a:t>
            </a:r>
            <a:endParaRPr lang="en-US" sz="2000" dirty="0"/>
          </a:p>
        </p:txBody>
      </p:sp>
      <p:sp>
        <p:nvSpPr>
          <p:cNvPr id="117" name="Rectangle 116"/>
          <p:cNvSpPr/>
          <p:nvPr/>
        </p:nvSpPr>
        <p:spPr>
          <a:xfrm>
            <a:off x="784578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Measurement-2: increase r during runtime</a:t>
            </a:r>
            <a:endParaRPr lang="en-US" sz="3600" dirty="0"/>
          </a:p>
        </p:txBody>
      </p:sp>
      <p:sp>
        <p:nvSpPr>
          <p:cNvPr id="118" name="Rectangle 117"/>
          <p:cNvSpPr/>
          <p:nvPr/>
        </p:nvSpPr>
        <p:spPr>
          <a:xfrm rot="5400000">
            <a:off x="6350953" y="3225531"/>
            <a:ext cx="169855" cy="159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37634" y="1033562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16200000">
            <a:off x="6252845" y="147344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6908108" y="1926523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6908108" y="2233202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46756" y="1033562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 rot="16200000">
            <a:off x="5490419" y="1393295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16200000">
            <a:off x="5658374" y="1566283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38998" y="270437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10800000">
            <a:off x="4917230" y="205239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5400000">
            <a:off x="6301595" y="3099134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 rot="5400000">
            <a:off x="6169992" y="3227107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346756" y="270437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 rot="16200000">
            <a:off x="5575008" y="314425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 flipV="1">
            <a:off x="4917230" y="2538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 rot="10800000">
            <a:off x="6908108" y="254534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4586397" y="184713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296287" y="121750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6335116" y="11980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062651" y="26854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193830" y="330995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046812" y="18055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4777572" y="275231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6322838" y="332453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rot="16200000">
            <a:off x="4296960" y="314425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4325592" y="343261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4686588" y="1800953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4671662" y="303786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71662" y="1800953"/>
            <a:ext cx="14926" cy="124848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16200000">
            <a:off x="7552454" y="31388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3846387" y="1417257"/>
            <a:ext cx="3368682" cy="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>
            <a:off x="7215070" y="1417257"/>
            <a:ext cx="1" cy="21030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3030007" y="3520318"/>
            <a:ext cx="418506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998962" y="2850445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14182" y="1234885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 rot="5400000">
            <a:off x="4219574" y="3233288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495635" y="3054741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8236260" y="3217227"/>
            <a:ext cx="16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784578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Measurement-3: deadlock creation time</a:t>
            </a:r>
            <a:endParaRPr lang="en-US" sz="3600" dirty="0"/>
          </a:p>
        </p:txBody>
      </p:sp>
      <p:sp>
        <p:nvSpPr>
          <p:cNvPr id="42" name="Rectangle 41"/>
          <p:cNvSpPr/>
          <p:nvPr/>
        </p:nvSpPr>
        <p:spPr>
          <a:xfrm rot="5400000">
            <a:off x="6350953" y="3225531"/>
            <a:ext cx="169855" cy="159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37634" y="1033562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6252845" y="147344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08108" y="1926523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08108" y="2233202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46756" y="1033562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5490419" y="1393295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5658374" y="1566283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8998" y="270437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10800000">
            <a:off x="4917230" y="205239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5400000">
            <a:off x="6301595" y="3099134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169992" y="3227107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46756" y="2704374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5575008" y="314425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flipV="1">
            <a:off x="4917230" y="25386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10800000">
            <a:off x="6908108" y="254534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586397" y="184713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296287" y="121750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335116" y="11980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062651" y="26854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193830" y="330995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046812" y="18055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777572" y="275231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322838" y="332453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 rot="16200000">
            <a:off x="4296960" y="314425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325592" y="343261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686588" y="1800953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671662" y="3037866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671662" y="1800953"/>
            <a:ext cx="14926" cy="124848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 rot="16200000">
            <a:off x="7552454" y="313886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3846387" y="1417257"/>
            <a:ext cx="3368682" cy="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215070" y="1417257"/>
            <a:ext cx="1" cy="210306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030007" y="3520318"/>
            <a:ext cx="418506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998962" y="2850445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14182" y="1234885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 rot="5400000">
            <a:off x="4219574" y="3233288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495635" y="3054741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236260" y="3217227"/>
            <a:ext cx="16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r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730823" y="1926523"/>
            <a:ext cx="398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Capture green packets at the </a:t>
            </a:r>
            <a:r>
              <a:rPr lang="en-US" dirty="0" err="1" smtClean="0"/>
              <a:t>dest</a:t>
            </a:r>
            <a:r>
              <a:rPr lang="en-US" dirty="0" smtClean="0"/>
              <a:t> server.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1545334" y="4330107"/>
            <a:ext cx="9101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Scenario: </a:t>
            </a:r>
            <a:r>
              <a:rPr lang="en-US" sz="2000" dirty="0" smtClean="0"/>
              <a:t>we capture all the packets of flow 2 at the destination server. </a:t>
            </a:r>
          </a:p>
          <a:p>
            <a:r>
              <a:rPr lang="en-US" sz="2000" dirty="0" smtClean="0"/>
              <a:t>Let </a:t>
            </a:r>
            <a:r>
              <a:rPr lang="en-US" sz="2000" b="1" dirty="0" smtClean="0"/>
              <a:t>t1</a:t>
            </a:r>
            <a:r>
              <a:rPr lang="en-US" sz="2000" dirty="0" smtClean="0"/>
              <a:t> be the time that </a:t>
            </a:r>
            <a:r>
              <a:rPr lang="en-US" sz="2000" dirty="0" err="1" smtClean="0"/>
              <a:t>dest</a:t>
            </a:r>
            <a:r>
              <a:rPr lang="en-US" sz="2000" dirty="0" smtClean="0"/>
              <a:t> server receive the first packets of flow2, t2 be the time that </a:t>
            </a:r>
            <a:r>
              <a:rPr lang="en-US" sz="2000" dirty="0" err="1" smtClean="0"/>
              <a:t>dest</a:t>
            </a:r>
            <a:r>
              <a:rPr lang="en-US" sz="2000" dirty="0" smtClean="0"/>
              <a:t> server capture the last packet of flow 2 before deadlock is created. </a:t>
            </a:r>
            <a:r>
              <a:rPr lang="en-US" sz="2000" dirty="0"/>
              <a:t>W</a:t>
            </a:r>
            <a:r>
              <a:rPr lang="en-US" sz="2000" dirty="0" smtClean="0"/>
              <a:t>e can use t2-t1 as an estimation of the deadlock creation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15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784578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Measurement-3: deadlock creation time</a:t>
            </a:r>
            <a:endParaRPr lang="en-US" sz="3600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23901"/>
              </p:ext>
            </p:extLst>
          </p:nvPr>
        </p:nvGraphicFramePr>
        <p:xfrm>
          <a:off x="2230246" y="1817646"/>
          <a:ext cx="7281747" cy="369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223"/>
                <a:gridCol w="2906262"/>
                <a:gridCol w="2906262"/>
              </a:tblGrid>
              <a:tr h="67299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 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Gbps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pkts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caputured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at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dest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deadlock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creation time (s)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7381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0.292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6958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0.294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8021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0.341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7348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0.292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5944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0.244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7740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0.320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7474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0.320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6814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0.294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0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8517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0.345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61771" y="1246081"/>
            <a:ext cx="4807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/>
              <a:t>α=1/4, each experiment is repeated 3 times: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55666" y="5679612"/>
            <a:ext cx="76268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Takeaway: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Increasing injection rate will not reduce deadlock creation time;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Deadlock creation time varies under the same setting.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12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7259" y="1736942"/>
            <a:ext cx="82174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Two routing induced deadlock cases (no  routing loop)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Some measurements about routing induced deadlock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about the routing induced deadlock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88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486230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1819311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14961" y="3915033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896192" y="3921214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Step-1</a:t>
            </a:r>
            <a:endParaRPr lang="en-US" sz="3600" dirty="0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943309" y="492026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5" name="Straight Arrow Connector 4"/>
          <p:cNvCxnSpPr>
            <a:stCxn id="47" idx="0"/>
            <a:endCxn id="63" idx="3"/>
          </p:cNvCxnSpPr>
          <p:nvPr/>
        </p:nvCxnSpPr>
        <p:spPr>
          <a:xfrm flipV="1">
            <a:off x="6342618" y="4082675"/>
            <a:ext cx="57133" cy="83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0: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01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486230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1819311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294048" y="3935945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901956" y="3915450"/>
            <a:ext cx="149883" cy="157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6438804" y="3937928"/>
            <a:ext cx="156515" cy="1221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8328" y="4902988"/>
            <a:ext cx="97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 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0"/>
            <a:endCxn id="41" idx="3"/>
          </p:cNvCxnSpPr>
          <p:nvPr/>
        </p:nvCxnSpPr>
        <p:spPr>
          <a:xfrm flipH="1" flipV="1">
            <a:off x="6517062" y="4077285"/>
            <a:ext cx="788667" cy="82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45310" y="490208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2" idx="0"/>
          </p:cNvCxnSpPr>
          <p:nvPr/>
        </p:nvCxnSpPr>
        <p:spPr>
          <a:xfrm flipV="1">
            <a:off x="3944619" y="4088856"/>
            <a:ext cx="36363" cy="8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1:</a:t>
            </a:r>
            <a:endParaRPr lang="en-US" sz="2000" b="1" dirty="0"/>
          </a:p>
        </p:txBody>
      </p:sp>
      <p:sp>
        <p:nvSpPr>
          <p:cNvPr id="70" name="Rectangle 69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Step-2</a:t>
            </a:r>
            <a:endParaRPr lang="en-US" sz="36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87259" y="1736942"/>
            <a:ext cx="82174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Two routing induced deadlock cases (no  routing loop)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Some measurements about routing induced deadlock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Analysis about the routing induced deadlock  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6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486230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1819311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294048" y="3935945"/>
            <a:ext cx="169580" cy="12387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896192" y="3921214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6433112" y="3943619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8328" y="490298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517902" y="4090349"/>
            <a:ext cx="758244" cy="8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2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45310" y="490208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8" idx="0"/>
            <a:endCxn id="85" idx="3"/>
          </p:cNvCxnSpPr>
          <p:nvPr/>
        </p:nvCxnSpPr>
        <p:spPr>
          <a:xfrm flipV="1">
            <a:off x="3944619" y="4088856"/>
            <a:ext cx="36363" cy="8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2:</a:t>
            </a:r>
            <a:endParaRPr lang="en-US" sz="2000" b="1" dirty="0"/>
          </a:p>
        </p:txBody>
      </p:sp>
      <p:sp>
        <p:nvSpPr>
          <p:cNvPr id="71" name="Rectangle 70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Step-3</a:t>
            </a:r>
            <a:endParaRPr lang="en-US" sz="3600" dirty="0"/>
          </a:p>
        </p:txBody>
      </p:sp>
      <p:sp>
        <p:nvSpPr>
          <p:cNvPr id="72" name="TextBox 71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486230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1819311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294048" y="3935945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890831" y="3924023"/>
            <a:ext cx="172132" cy="1575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6433112" y="3943619"/>
            <a:ext cx="169580" cy="12387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8328" y="490298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517902" y="4090349"/>
            <a:ext cx="758244" cy="8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16200000">
            <a:off x="5182236" y="1835841"/>
            <a:ext cx="156843" cy="12200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950201" y="2542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1.68MB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0"/>
            <a:endCxn id="49" idx="1"/>
          </p:cNvCxnSpPr>
          <p:nvPr/>
        </p:nvCxnSpPr>
        <p:spPr>
          <a:xfrm flipH="1" flipV="1">
            <a:off x="5260658" y="1975267"/>
            <a:ext cx="147361" cy="56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21269" y="304398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0.08MB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598997" y="3236598"/>
            <a:ext cx="164429" cy="457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endCxn id="66" idx="2"/>
          </p:cNvCxnSpPr>
          <p:nvPr/>
        </p:nvCxnSpPr>
        <p:spPr>
          <a:xfrm flipH="1">
            <a:off x="4678637" y="3226597"/>
            <a:ext cx="294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24496" y="252554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1" idx="0"/>
            <a:endCxn id="59" idx="1"/>
          </p:cNvCxnSpPr>
          <p:nvPr/>
        </p:nvCxnSpPr>
        <p:spPr>
          <a:xfrm flipH="1" flipV="1">
            <a:off x="5415494" y="1981405"/>
            <a:ext cx="808311" cy="54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477576" y="4902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2.02MB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H="1" flipV="1">
            <a:off x="3934018" y="4064505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3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3:</a:t>
            </a:r>
            <a:endParaRPr lang="en-US" sz="2000" b="1" dirty="0"/>
          </a:p>
        </p:txBody>
      </p:sp>
      <p:sp>
        <p:nvSpPr>
          <p:cNvPr id="91" name="Rectangle 90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Step-4</a:t>
            </a:r>
            <a:endParaRPr lang="en-US" sz="3600" dirty="0"/>
          </a:p>
        </p:txBody>
      </p:sp>
      <p:sp>
        <p:nvSpPr>
          <p:cNvPr id="93" name="TextBox 92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486230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85000" y="1866801"/>
            <a:ext cx="162980" cy="662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294048" y="3935945"/>
            <a:ext cx="169580" cy="12387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896192" y="3921214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6433112" y="3943619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8328" y="490298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517902" y="4090349"/>
            <a:ext cx="758244" cy="8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16200000">
            <a:off x="5281622" y="1829890"/>
            <a:ext cx="158969" cy="1317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995357" y="2542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24496" y="252554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0.34MB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49" idx="1"/>
          </p:cNvCxnSpPr>
          <p:nvPr/>
        </p:nvCxnSpPr>
        <p:spPr>
          <a:xfrm flipH="1" flipV="1">
            <a:off x="5361107" y="1975266"/>
            <a:ext cx="46913" cy="5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59" idx="1"/>
          </p:cNvCxnSpPr>
          <p:nvPr/>
        </p:nvCxnSpPr>
        <p:spPr>
          <a:xfrm flipH="1" flipV="1">
            <a:off x="5466490" y="1981403"/>
            <a:ext cx="757316" cy="54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 rot="16200000">
            <a:off x="5148363" y="1844361"/>
            <a:ext cx="165106" cy="1089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endCxn id="89" idx="3"/>
          </p:cNvCxnSpPr>
          <p:nvPr/>
        </p:nvCxnSpPr>
        <p:spPr>
          <a:xfrm flipH="1">
            <a:off x="5230917" y="1286589"/>
            <a:ext cx="255401" cy="52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47726" y="9231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1.42MB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0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78792" y="488963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93" name="Straight Arrow Connector 92"/>
          <p:cNvCxnSpPr>
            <a:stCxn id="75" idx="0"/>
            <a:endCxn id="85" idx="2"/>
          </p:cNvCxnSpPr>
          <p:nvPr/>
        </p:nvCxnSpPr>
        <p:spPr>
          <a:xfrm flipV="1">
            <a:off x="3878101" y="4004066"/>
            <a:ext cx="20030" cy="88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4:</a:t>
            </a:r>
            <a:endParaRPr lang="en-US" sz="2000" b="1" dirty="0"/>
          </a:p>
        </p:txBody>
      </p:sp>
      <p:sp>
        <p:nvSpPr>
          <p:cNvPr id="68" name="Rectangle 67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Step-5</a:t>
            </a:r>
            <a:endParaRPr lang="en-US" sz="3600" dirty="0"/>
          </a:p>
        </p:txBody>
      </p:sp>
      <p:sp>
        <p:nvSpPr>
          <p:cNvPr id="96" name="TextBox 95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486230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85000" y="1866801"/>
            <a:ext cx="162980" cy="662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294048" y="3935945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842149" y="3972704"/>
            <a:ext cx="172134" cy="601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6433112" y="3943619"/>
            <a:ext cx="169580" cy="12387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8328" y="490298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517902" y="4090349"/>
            <a:ext cx="758244" cy="8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16200000">
            <a:off x="5281622" y="1829890"/>
            <a:ext cx="158969" cy="13178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995357" y="2542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824496" y="252554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0.34MB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49" idx="1"/>
          </p:cNvCxnSpPr>
          <p:nvPr/>
        </p:nvCxnSpPr>
        <p:spPr>
          <a:xfrm flipH="1" flipV="1">
            <a:off x="5361107" y="1975266"/>
            <a:ext cx="46913" cy="56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59" idx="1"/>
          </p:cNvCxnSpPr>
          <p:nvPr/>
        </p:nvCxnSpPr>
        <p:spPr>
          <a:xfrm flipH="1" flipV="1">
            <a:off x="5466490" y="1981403"/>
            <a:ext cx="757316" cy="54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 rot="16200000">
            <a:off x="5148363" y="1844361"/>
            <a:ext cx="165106" cy="1089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endCxn id="89" idx="3"/>
          </p:cNvCxnSpPr>
          <p:nvPr/>
        </p:nvCxnSpPr>
        <p:spPr>
          <a:xfrm flipH="1">
            <a:off x="5230917" y="1286589"/>
            <a:ext cx="255401" cy="52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47726" y="9231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1.42MB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308171" y="29203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443709" y="4902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0.34MB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8" idx="0"/>
            <a:endCxn id="85" idx="3"/>
          </p:cNvCxnSpPr>
          <p:nvPr/>
        </p:nvCxnSpPr>
        <p:spPr>
          <a:xfrm flipV="1">
            <a:off x="3901527" y="4088857"/>
            <a:ext cx="26689" cy="8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3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4598474" y="3225308"/>
            <a:ext cx="164952" cy="1387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endCxn id="106" idx="3"/>
          </p:cNvCxnSpPr>
          <p:nvPr/>
        </p:nvCxnSpPr>
        <p:spPr>
          <a:xfrm flipH="1">
            <a:off x="4763426" y="3105056"/>
            <a:ext cx="544745" cy="18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5:</a:t>
            </a:r>
            <a:endParaRPr lang="en-US" sz="2000" b="1" dirty="0"/>
          </a:p>
        </p:txBody>
      </p:sp>
      <p:sp>
        <p:nvSpPr>
          <p:cNvPr id="72" name="Rectangle 71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Step-6</a:t>
            </a:r>
            <a:endParaRPr lang="en-US" sz="3600" dirty="0"/>
          </a:p>
        </p:txBody>
      </p:sp>
      <p:sp>
        <p:nvSpPr>
          <p:cNvPr id="100" name="TextBox 99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486230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11399" y="3926268"/>
            <a:ext cx="161905" cy="1509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842149" y="3972704"/>
            <a:ext cx="172134" cy="601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6399245" y="3943619"/>
            <a:ext cx="169580" cy="12387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1.42MB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8328" y="490298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517902" y="4090349"/>
            <a:ext cx="758244" cy="8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16200000">
            <a:off x="5346249" y="1826782"/>
            <a:ext cx="154865" cy="1421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995357" y="2542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49" idx="1"/>
          </p:cNvCxnSpPr>
          <p:nvPr/>
        </p:nvCxnSpPr>
        <p:spPr>
          <a:xfrm flipH="1" flipV="1">
            <a:off x="5423682" y="1975266"/>
            <a:ext cx="52074" cy="56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 rot="16200000">
            <a:off x="5183615" y="1819826"/>
            <a:ext cx="165680" cy="1574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endCxn id="89" idx="3"/>
          </p:cNvCxnSpPr>
          <p:nvPr/>
        </p:nvCxnSpPr>
        <p:spPr>
          <a:xfrm flipH="1">
            <a:off x="5266456" y="1286589"/>
            <a:ext cx="231152" cy="52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47726" y="9231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598474" y="3225308"/>
            <a:ext cx="164952" cy="1387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08171" y="29203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72" name="Straight Arrow Connector 71"/>
          <p:cNvCxnSpPr>
            <a:stCxn id="70" idx="1"/>
            <a:endCxn id="67" idx="3"/>
          </p:cNvCxnSpPr>
          <p:nvPr/>
        </p:nvCxnSpPr>
        <p:spPr>
          <a:xfrm flipH="1">
            <a:off x="4763426" y="3105056"/>
            <a:ext cx="544745" cy="18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3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 rot="5400000">
            <a:off x="6511941" y="3980214"/>
            <a:ext cx="158473" cy="580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endCxn id="100" idx="0"/>
          </p:cNvCxnSpPr>
          <p:nvPr/>
        </p:nvCxnSpPr>
        <p:spPr>
          <a:xfrm flipH="1" flipV="1">
            <a:off x="6620223" y="4009260"/>
            <a:ext cx="1531320" cy="89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843885" y="489979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0.34MB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443709" y="4902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0.34MB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03" idx="0"/>
          </p:cNvCxnSpPr>
          <p:nvPr/>
        </p:nvCxnSpPr>
        <p:spPr>
          <a:xfrm flipV="1">
            <a:off x="3901527" y="4088857"/>
            <a:ext cx="26689" cy="8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6:</a:t>
            </a:r>
            <a:endParaRPr lang="en-US" sz="2000" b="1" dirty="0"/>
          </a:p>
        </p:txBody>
      </p:sp>
      <p:sp>
        <p:nvSpPr>
          <p:cNvPr id="73" name="Rectangle 72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Step-7</a:t>
            </a:r>
            <a:endParaRPr lang="en-US" sz="3600" dirty="0"/>
          </a:p>
        </p:txBody>
      </p:sp>
      <p:sp>
        <p:nvSpPr>
          <p:cNvPr id="75" name="TextBox 74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572140"/>
            <a:ext cx="169578" cy="913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875148" y="3952871"/>
            <a:ext cx="158967" cy="1130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6399245" y="3943619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18328" y="490298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495324" y="4090349"/>
            <a:ext cx="758244" cy="8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16200000">
            <a:off x="5346249" y="1826782"/>
            <a:ext cx="154865" cy="142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995357" y="2542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74" name="Straight Arrow Connector 73"/>
          <p:cNvCxnSpPr>
            <a:endCxn id="49" idx="1"/>
          </p:cNvCxnSpPr>
          <p:nvPr/>
        </p:nvCxnSpPr>
        <p:spPr>
          <a:xfrm flipH="1" flipV="1">
            <a:off x="5423682" y="1975266"/>
            <a:ext cx="52074" cy="56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 rot="16200000">
            <a:off x="5183615" y="1819826"/>
            <a:ext cx="165680" cy="15747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endCxn id="89" idx="3"/>
          </p:cNvCxnSpPr>
          <p:nvPr/>
        </p:nvCxnSpPr>
        <p:spPr>
          <a:xfrm flipH="1">
            <a:off x="5266456" y="1286589"/>
            <a:ext cx="231152" cy="52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47726" y="9231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500154" y="4902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1.74MB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8" idx="0"/>
            <a:endCxn id="85" idx="3"/>
          </p:cNvCxnSpPr>
          <p:nvPr/>
        </p:nvCxnSpPr>
        <p:spPr>
          <a:xfrm flipH="1" flipV="1">
            <a:off x="3954632" y="4088857"/>
            <a:ext cx="3340" cy="8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0.68MB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3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5400000">
            <a:off x="6282791" y="3954874"/>
            <a:ext cx="161907" cy="936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1.40MB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3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98474" y="3225309"/>
            <a:ext cx="164952" cy="6441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08171" y="29203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0.36MB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7" idx="1"/>
            <a:endCxn id="63" idx="3"/>
          </p:cNvCxnSpPr>
          <p:nvPr/>
        </p:nvCxnSpPr>
        <p:spPr>
          <a:xfrm flipH="1">
            <a:off x="4763426" y="3105056"/>
            <a:ext cx="544745" cy="15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7:</a:t>
            </a:r>
            <a:endParaRPr lang="en-US" sz="2000" b="1" dirty="0"/>
          </a:p>
        </p:txBody>
      </p:sp>
      <p:sp>
        <p:nvSpPr>
          <p:cNvPr id="100" name="Rectangle 99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Step-8</a:t>
            </a:r>
            <a:endParaRPr lang="en-US" sz="3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 rot="16200000">
            <a:off x="5171265" y="1842427"/>
            <a:ext cx="166743" cy="122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875148" y="3952871"/>
            <a:ext cx="158967" cy="1130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818328" y="490298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6484035" y="4090349"/>
            <a:ext cx="758244" cy="8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500154" y="4902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1.72MB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8" idx="0"/>
            <a:endCxn id="85" idx="3"/>
          </p:cNvCxnSpPr>
          <p:nvPr/>
        </p:nvCxnSpPr>
        <p:spPr>
          <a:xfrm flipH="1" flipV="1">
            <a:off x="3954632" y="4088857"/>
            <a:ext cx="3340" cy="8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5400000">
            <a:off x="6294048" y="3935945"/>
            <a:ext cx="169580" cy="12387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1.38MB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73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98474" y="3233265"/>
            <a:ext cx="164952" cy="487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08171" y="29203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0.38MB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67" idx="1"/>
          </p:cNvCxnSpPr>
          <p:nvPr/>
        </p:nvCxnSpPr>
        <p:spPr>
          <a:xfrm flipH="1">
            <a:off x="4763427" y="3105056"/>
            <a:ext cx="544744" cy="1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5400000">
            <a:off x="6399245" y="3943619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 rot="5400000">
            <a:off x="6511941" y="3980214"/>
            <a:ext cx="158473" cy="580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endCxn id="72" idx="1"/>
          </p:cNvCxnSpPr>
          <p:nvPr/>
        </p:nvCxnSpPr>
        <p:spPr>
          <a:xfrm flipH="1">
            <a:off x="6591178" y="3105685"/>
            <a:ext cx="3422" cy="82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199937" y="27682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0.38MB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 rot="16200000">
            <a:off x="5346249" y="1826782"/>
            <a:ext cx="154865" cy="142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345315" y="2542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0.34MB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03" idx="0"/>
          </p:cNvCxnSpPr>
          <p:nvPr/>
        </p:nvCxnSpPr>
        <p:spPr>
          <a:xfrm flipH="1" flipV="1">
            <a:off x="5502118" y="1898250"/>
            <a:ext cx="301015" cy="64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 rot="16200000">
            <a:off x="5273927" y="1819826"/>
            <a:ext cx="165680" cy="15747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/>
          <p:cNvCxnSpPr>
            <a:endCxn id="106" idx="3"/>
          </p:cNvCxnSpPr>
          <p:nvPr/>
        </p:nvCxnSpPr>
        <p:spPr>
          <a:xfrm flipH="1">
            <a:off x="5356768" y="1286589"/>
            <a:ext cx="231152" cy="52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247726" y="9231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4624528" y="272309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1.42MB</a:t>
            </a:r>
            <a:endParaRPr lang="en-US" dirty="0"/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5059770" y="1987143"/>
            <a:ext cx="194867" cy="73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7053077" y="2468780"/>
            <a:ext cx="169578" cy="194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113" name="Straight Arrow Connector 112"/>
          <p:cNvCxnSpPr>
            <a:stCxn id="112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8:</a:t>
            </a:r>
            <a:endParaRPr lang="en-US" sz="2000" b="1" dirty="0"/>
          </a:p>
        </p:txBody>
      </p:sp>
      <p:sp>
        <p:nvSpPr>
          <p:cNvPr id="74" name="Rectangle 73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Step-9</a:t>
            </a:r>
            <a:endParaRPr lang="en-US" sz="3600" dirty="0"/>
          </a:p>
        </p:txBody>
      </p:sp>
      <p:sp>
        <p:nvSpPr>
          <p:cNvPr id="89" name="TextBox 88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 rot="16200000">
            <a:off x="5346249" y="1826782"/>
            <a:ext cx="154865" cy="1421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16200000">
            <a:off x="5171265" y="1842427"/>
            <a:ext cx="166743" cy="1226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356932" y="5613402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 rot="5400000">
            <a:off x="3842149" y="3972704"/>
            <a:ext cx="172134" cy="601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534021" y="490208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0.34MB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03" idx="0"/>
          </p:cNvCxnSpPr>
          <p:nvPr/>
        </p:nvCxnSpPr>
        <p:spPr>
          <a:xfrm flipH="1" flipV="1">
            <a:off x="3924538" y="4088857"/>
            <a:ext cx="67301" cy="8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308171" y="29203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 rot="5400000">
            <a:off x="6294048" y="3935945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 rot="5400000">
            <a:off x="6433112" y="3943619"/>
            <a:ext cx="169580" cy="12387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112" name="Straight Arrow Connector 111"/>
          <p:cNvCxnSpPr>
            <a:stCxn id="111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18328" y="4902988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 flipH="1" flipV="1">
            <a:off x="6517902" y="4090349"/>
            <a:ext cx="758244" cy="81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053077" y="2468780"/>
            <a:ext cx="169578" cy="194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16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16200000">
            <a:off x="5273927" y="1819826"/>
            <a:ext cx="165680" cy="15747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345315" y="2542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0.34MB</a:t>
            </a:r>
            <a:endParaRPr lang="en-US" dirty="0"/>
          </a:p>
        </p:txBody>
      </p:sp>
      <p:cxnSp>
        <p:nvCxnSpPr>
          <p:cNvPr id="122" name="Straight Arrow Connector 121"/>
          <p:cNvCxnSpPr>
            <a:stCxn id="121" idx="0"/>
          </p:cNvCxnSpPr>
          <p:nvPr/>
        </p:nvCxnSpPr>
        <p:spPr>
          <a:xfrm flipH="1" flipV="1">
            <a:off x="5502118" y="1898250"/>
            <a:ext cx="301015" cy="64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356768" y="1286589"/>
            <a:ext cx="231152" cy="52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47726" y="9231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4624528" y="2723092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1.42MB</a:t>
            </a:r>
            <a:endParaRPr lang="en-US" dirty="0"/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5059770" y="1987143"/>
            <a:ext cx="194867" cy="73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598474" y="3225308"/>
            <a:ext cx="164952" cy="1387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/>
          <p:cNvCxnSpPr>
            <a:endCxn id="127" idx="3"/>
          </p:cNvCxnSpPr>
          <p:nvPr/>
        </p:nvCxnSpPr>
        <p:spPr>
          <a:xfrm flipH="1">
            <a:off x="4763426" y="3105056"/>
            <a:ext cx="544745" cy="18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9:</a:t>
            </a:r>
            <a:endParaRPr lang="en-US" sz="2000" b="1" dirty="0"/>
          </a:p>
        </p:txBody>
      </p:sp>
      <p:sp>
        <p:nvSpPr>
          <p:cNvPr id="67" name="Rectangle 66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Step-10 (same as step-6)</a:t>
            </a:r>
            <a:endParaRPr lang="en-US" sz="3600" dirty="0"/>
          </a:p>
        </p:txBody>
      </p:sp>
      <p:sp>
        <p:nvSpPr>
          <p:cNvPr id="68" name="TextBox 67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72647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179551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486230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28659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646323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1819311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30542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787060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294048" y="3935945"/>
            <a:ext cx="169580" cy="123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392300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22659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23326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1001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47053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4510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3733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39978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05860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01246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383218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053981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725792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053981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38267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670288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670285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208244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53837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487913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3901956" y="3915450"/>
            <a:ext cx="149883" cy="1575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239987" y="3742667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r1= 500Mbps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702970" y="3951661"/>
            <a:ext cx="16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 r2 = </a:t>
            </a:r>
            <a:r>
              <a:rPr lang="en-US" altLang="zh-CN" dirty="0" smtClean="0"/>
              <a:t>4</a:t>
            </a:r>
            <a:r>
              <a:rPr lang="en-US" altLang="zh-CN" dirty="0"/>
              <a:t>Gbps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7680021" y="173091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6438804" y="3937928"/>
            <a:ext cx="156515" cy="1221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886738" y="490674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1.76MB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4" idx="0"/>
          </p:cNvCxnSpPr>
          <p:nvPr/>
        </p:nvCxnSpPr>
        <p:spPr>
          <a:xfrm flipH="1" flipV="1">
            <a:off x="6343180" y="4069158"/>
            <a:ext cx="1376" cy="83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18328" y="4902988"/>
            <a:ext cx="97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1.76MB 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7" idx="0"/>
            <a:endCxn id="41" idx="3"/>
          </p:cNvCxnSpPr>
          <p:nvPr/>
        </p:nvCxnSpPr>
        <p:spPr>
          <a:xfrm flipH="1" flipV="1">
            <a:off x="6517062" y="4077285"/>
            <a:ext cx="788667" cy="82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56932" y="6204415"/>
            <a:ext cx="74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Setting</a:t>
            </a:r>
            <a:r>
              <a:rPr lang="en-US" altLang="zh-CN" dirty="0" smtClean="0"/>
              <a:t>: PFC parameter α=1/4,    switch buffer – reserved headroom = 10.5MB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60990" y="238747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>
            <a:off x="7222655" y="2572140"/>
            <a:ext cx="83833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45310" y="490208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2.1MB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2" idx="0"/>
          </p:cNvCxnSpPr>
          <p:nvPr/>
        </p:nvCxnSpPr>
        <p:spPr>
          <a:xfrm flipV="1">
            <a:off x="3944619" y="4088856"/>
            <a:ext cx="36363" cy="8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1:</a:t>
            </a:r>
            <a:endParaRPr lang="en-US" sz="2000" b="1" dirty="0"/>
          </a:p>
        </p:txBody>
      </p:sp>
      <p:sp>
        <p:nvSpPr>
          <p:cNvPr id="70" name="Rectangle 69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Is Step-2 correct?</a:t>
            </a:r>
            <a:endParaRPr lang="en-US" sz="36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6378" y="34181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23946" y="35950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42488" y="5139319"/>
            <a:ext cx="322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Green </a:t>
            </a:r>
            <a:r>
              <a:rPr lang="en-US" dirty="0" err="1" smtClean="0">
                <a:solidFill>
                  <a:srgbClr val="FF0000"/>
                </a:solidFill>
              </a:rPr>
              <a:t>pkts</a:t>
            </a:r>
            <a:r>
              <a:rPr lang="en-US" dirty="0" smtClean="0">
                <a:solidFill>
                  <a:srgbClr val="FF0000"/>
                </a:solidFill>
              </a:rPr>
              <a:t> can get more buffer?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03015" y="3601561"/>
            <a:ext cx="1364407" cy="8914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7093702" y="4424109"/>
            <a:ext cx="1514840" cy="71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23005" y="1952513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60038" y="1952510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06625" y="4490469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82603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0869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768455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2090247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587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14961" y="4197258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50882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5154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3823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7527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7332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6555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2801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3408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75410" y="372246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29468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002210" y="42801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 rot="5400000">
            <a:off x="3888013" y="4191943"/>
            <a:ext cx="164274" cy="171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 rot="16200000">
            <a:off x="5167037" y="192854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5400000">
            <a:off x="6446564" y="4069285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65" idx="2"/>
            <a:endCxn id="112" idx="2"/>
          </p:cNvCxnSpPr>
          <p:nvPr/>
        </p:nvCxnSpPr>
        <p:spPr>
          <a:xfrm>
            <a:off x="5502117" y="4280108"/>
            <a:ext cx="814784" cy="18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544573" y="3921893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69" idx="2"/>
          </p:cNvCxnSpPr>
          <p:nvPr/>
        </p:nvCxnSpPr>
        <p:spPr>
          <a:xfrm flipV="1">
            <a:off x="7137866" y="2945685"/>
            <a:ext cx="0" cy="569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374190" y="30482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54" idx="0"/>
            <a:endCxn id="59" idx="2"/>
          </p:cNvCxnSpPr>
          <p:nvPr/>
        </p:nvCxnSpPr>
        <p:spPr>
          <a:xfrm flipH="1" flipV="1">
            <a:off x="5497086" y="2171839"/>
            <a:ext cx="819815" cy="255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27477" y="2190271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490800" y="1770138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72253" y="4024892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053077" y="246177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0:</a:t>
            </a:r>
            <a:endParaRPr lang="en-US" sz="2000" b="1" dirty="0"/>
          </a:p>
        </p:txBody>
      </p:sp>
      <p:sp>
        <p:nvSpPr>
          <p:cNvPr id="45" name="Rectangle 44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74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0869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46177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768455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92854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2101536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587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4069285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14961" y="4197258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5154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3823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7527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7332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6555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2801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3408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29468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336206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4008017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336206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5400000">
            <a:off x="6501383" y="4194880"/>
            <a:ext cx="164498" cy="16475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7697423" y="41090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952513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952510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490469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06410" y="2097320"/>
            <a:ext cx="122460" cy="161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5076891" y="3613846"/>
            <a:ext cx="369738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3044412" y="3554935"/>
            <a:ext cx="3618648" cy="1428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893232" y="720404"/>
            <a:ext cx="0" cy="2064703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596837" y="3515491"/>
            <a:ext cx="166589" cy="14006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470787" y="5464184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742488" y="3820596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770138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1:</a:t>
            </a:r>
            <a:endParaRPr lang="en-US" sz="2000" b="1" dirty="0"/>
          </a:p>
        </p:txBody>
      </p:sp>
      <p:sp>
        <p:nvSpPr>
          <p:cNvPr id="85" name="Rectangle 84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1</a:t>
            </a:r>
            <a:endParaRPr 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1172253" y="4024892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3888013" y="4191943"/>
            <a:ext cx="164274" cy="171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175410" y="372246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02210" y="42801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678637" y="2919050"/>
            <a:ext cx="0" cy="589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08602" y="3019347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flipV="1">
            <a:off x="4593848" y="3508821"/>
            <a:ext cx="184184" cy="413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0869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46177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768455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92854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70034" y="2140390"/>
            <a:ext cx="165179" cy="81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587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4069285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14918" y="4200928"/>
            <a:ext cx="165954" cy="1619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5154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3823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7527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7332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6555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2801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3408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29468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348280" y="2336206"/>
            <a:ext cx="4466536" cy="1683381"/>
            <a:chOff x="4348280" y="2336206"/>
            <a:chExt cx="4466536" cy="1683381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4363206" y="2336206"/>
              <a:ext cx="445161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4348280" y="4008017"/>
              <a:ext cx="4356810" cy="115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348280" y="2336206"/>
              <a:ext cx="0" cy="16718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rot="5400000">
            <a:off x="6499691" y="4200509"/>
            <a:ext cx="161259" cy="158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7697423" y="41090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952513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952510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490469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61025" y="2099953"/>
            <a:ext cx="150950" cy="1669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5076891" y="3613846"/>
            <a:ext cx="369738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3044412" y="3554935"/>
            <a:ext cx="3618648" cy="1428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893232" y="720404"/>
            <a:ext cx="0" cy="2064703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78637" y="2919050"/>
            <a:ext cx="0" cy="589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08602" y="3019347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490800" y="1770138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2:</a:t>
            </a:r>
            <a:endParaRPr lang="en-US" sz="2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742488" y="3820596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1</a:t>
            </a:r>
            <a:endParaRPr lang="en-US" sz="3600" dirty="0"/>
          </a:p>
        </p:txBody>
      </p:sp>
      <p:sp>
        <p:nvSpPr>
          <p:cNvPr id="96" name="TextBox 95"/>
          <p:cNvSpPr txBox="1"/>
          <p:nvPr/>
        </p:nvSpPr>
        <p:spPr>
          <a:xfrm>
            <a:off x="1172253" y="4024892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3888013" y="4191943"/>
            <a:ext cx="164274" cy="171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6200000">
            <a:off x="5145884" y="2140616"/>
            <a:ext cx="149992" cy="851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596837" y="3515491"/>
            <a:ext cx="166589" cy="14006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175410" y="372246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002210" y="42801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 flipV="1">
            <a:off x="4593848" y="3508821"/>
            <a:ext cx="184184" cy="413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470787" y="5464184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0869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46177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768455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92854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70034" y="2140390"/>
            <a:ext cx="165179" cy="81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587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4069285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260221" y="4262503"/>
            <a:ext cx="159074" cy="4571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508821"/>
            <a:ext cx="184184" cy="413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5154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3823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7527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7332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6555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2801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3408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29468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348280" y="2336206"/>
            <a:ext cx="4466536" cy="1683381"/>
            <a:chOff x="4348280" y="2336206"/>
            <a:chExt cx="4466536" cy="1683381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4363206" y="2336206"/>
              <a:ext cx="445161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 flipV="1">
              <a:off x="4348280" y="4008017"/>
              <a:ext cx="4356810" cy="1157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348280" y="2336206"/>
              <a:ext cx="0" cy="16718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 rot="5400000">
            <a:off x="6358958" y="4198141"/>
            <a:ext cx="157732" cy="164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7697423" y="41090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952513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952510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490469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261025" y="2099953"/>
            <a:ext cx="150950" cy="16693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5076891" y="3613846"/>
            <a:ext cx="369738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3044412" y="3554935"/>
            <a:ext cx="3618648" cy="1428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893232" y="720404"/>
            <a:ext cx="0" cy="2064703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96838" y="3515491"/>
            <a:ext cx="181194" cy="14006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95330" y="3646248"/>
            <a:ext cx="167667" cy="1503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502117" y="4280108"/>
            <a:ext cx="814784" cy="18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44573" y="3921893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7137866" y="2945685"/>
            <a:ext cx="0" cy="569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74190" y="30482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5497086" y="2171839"/>
            <a:ext cx="819815" cy="255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27477" y="2190271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678637" y="2919050"/>
            <a:ext cx="0" cy="58977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808602" y="3019347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490800" y="1770138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 rot="5400000">
            <a:off x="6527833" y="4201536"/>
            <a:ext cx="153680" cy="162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3:</a:t>
            </a:r>
            <a:endParaRPr lang="en-US" sz="2000" b="1" dirty="0"/>
          </a:p>
        </p:txBody>
      </p:sp>
      <p:sp>
        <p:nvSpPr>
          <p:cNvPr id="96" name="Rectangle 95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1</a:t>
            </a:r>
            <a:endParaRPr lang="en-US" sz="3600" dirty="0"/>
          </a:p>
        </p:txBody>
      </p:sp>
      <p:sp>
        <p:nvSpPr>
          <p:cNvPr id="100" name="TextBox 99"/>
          <p:cNvSpPr txBox="1"/>
          <p:nvPr/>
        </p:nvSpPr>
        <p:spPr>
          <a:xfrm>
            <a:off x="8742488" y="3820596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172253" y="4024892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16200000">
            <a:off x="5145884" y="2140616"/>
            <a:ext cx="149992" cy="851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4470787" y="5464184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175410" y="372246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002210" y="42801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 rot="5400000">
            <a:off x="5076891" y="3803413"/>
            <a:ext cx="369738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82603" y="1476157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191603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369118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675797"/>
            <a:ext cx="169578" cy="17723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476157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835890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52060" y="1925947"/>
            <a:ext cx="163677" cy="32637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581867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49498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3976627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91565" y="4031622"/>
            <a:ext cx="165952" cy="31528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581867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02174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416164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422833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28972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66009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640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5629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18744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24817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20202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02174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243548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3915359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243548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4016358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859855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859852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397811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727938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677480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7680021" y="192048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181741" y="6052619"/>
            <a:ext cx="5828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Queue length when Deadlock occurs (</a:t>
            </a:r>
            <a:r>
              <a:rPr lang="en-US" altLang="zh-CN" sz="2400" dirty="0" smtClean="0"/>
              <a:t>α=1/4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4595825" y="3403932"/>
            <a:ext cx="166533" cy="2670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821549" y="316673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3.5MB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336395" y="222457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3.5MB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713398" y="3869445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3.5MB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7462883" y="274460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2.1MB</a:t>
            </a:r>
            <a:endParaRPr lang="en-US" sz="1600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 flipH="1" flipV="1">
            <a:off x="3044412" y="3744502"/>
            <a:ext cx="3618648" cy="1428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5893232" y="909971"/>
            <a:ext cx="0" cy="2064703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470787" y="5653751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Flow 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75410" y="372246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tx-2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002210" y="42801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tx-1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1</a:t>
            </a:r>
            <a:endParaRPr lang="en-US" sz="3600" dirty="0"/>
          </a:p>
        </p:txBody>
      </p:sp>
      <p:sp>
        <p:nvSpPr>
          <p:cNvPr id="85" name="TextBox 84"/>
          <p:cNvSpPr txBox="1"/>
          <p:nvPr/>
        </p:nvSpPr>
        <p:spPr>
          <a:xfrm>
            <a:off x="361213" y="993730"/>
            <a:ext cx="2678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Verification on testbed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9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3523005" y="1952513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60038" y="1952510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06625" y="4490469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82603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0869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768455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2090247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587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14961" y="4197258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50882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5154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3823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7527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7332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6555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2801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3408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29468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 rot="16200000">
            <a:off x="5167037" y="192854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rot="5400000">
            <a:off x="6446564" y="4069285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65" idx="2"/>
            <a:endCxn id="112" idx="2"/>
          </p:cNvCxnSpPr>
          <p:nvPr/>
        </p:nvCxnSpPr>
        <p:spPr>
          <a:xfrm>
            <a:off x="5502117" y="4280108"/>
            <a:ext cx="814784" cy="181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544573" y="3921893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cxnSp>
        <p:nvCxnSpPr>
          <p:cNvPr id="116" name="Straight Arrow Connector 115"/>
          <p:cNvCxnSpPr>
            <a:stCxn id="69" idx="2"/>
          </p:cNvCxnSpPr>
          <p:nvPr/>
        </p:nvCxnSpPr>
        <p:spPr>
          <a:xfrm flipV="1">
            <a:off x="7137866" y="2945685"/>
            <a:ext cx="0" cy="56980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374190" y="304826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54" idx="0"/>
            <a:endCxn id="59" idx="2"/>
          </p:cNvCxnSpPr>
          <p:nvPr/>
        </p:nvCxnSpPr>
        <p:spPr>
          <a:xfrm flipH="1" flipV="1">
            <a:off x="5497086" y="2171839"/>
            <a:ext cx="819815" cy="255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27477" y="2190271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ause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2490800" y="1770138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53077" y="246177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0:</a:t>
            </a:r>
            <a:endParaRPr lang="en-US" sz="2000" b="1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3896192" y="4203439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2</a:t>
            </a:r>
            <a:endParaRPr lang="en-US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1172253" y="4024892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4618" y="365556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02210" y="42801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 rot="5400000">
            <a:off x="6495922" y="4206833"/>
            <a:ext cx="169855" cy="15919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82603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0869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461776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768455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56881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1928548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334992" y="2101536"/>
            <a:ext cx="161004" cy="163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5876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4069285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14961" y="4197258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67452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S4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50882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515491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38238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75275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7332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6555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28010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34083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264618" y="365556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29468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11440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002210" y="42801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336206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4008017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336206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410901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1952513"/>
            <a:ext cx="384927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1952510"/>
            <a:ext cx="1" cy="25379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490469"/>
            <a:ext cx="46656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820596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770138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Flow 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1213" y="99373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1:</a:t>
            </a:r>
            <a:endParaRPr lang="en-US" sz="2000" b="1" dirty="0"/>
          </a:p>
        </p:txBody>
      </p:sp>
      <p:sp>
        <p:nvSpPr>
          <p:cNvPr id="85" name="Rectangle 84"/>
          <p:cNvSpPr/>
          <p:nvPr/>
        </p:nvSpPr>
        <p:spPr>
          <a:xfrm rot="5400000">
            <a:off x="3896192" y="4203439"/>
            <a:ext cx="169581" cy="1657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R</a:t>
            </a:r>
            <a:r>
              <a:rPr lang="en-US" sz="3600" dirty="0" smtClean="0"/>
              <a:t>outing </a:t>
            </a:r>
            <a:r>
              <a:rPr lang="en-US" sz="3600" dirty="0"/>
              <a:t>induced </a:t>
            </a:r>
            <a:r>
              <a:rPr lang="en-US" sz="3600" dirty="0" smtClean="0"/>
              <a:t>deadlock-case 2</a:t>
            </a:r>
            <a:endParaRPr lang="en-US" sz="3600" dirty="0"/>
          </a:p>
        </p:txBody>
      </p:sp>
      <p:sp>
        <p:nvSpPr>
          <p:cNvPr id="88" name="TextBox 87"/>
          <p:cNvSpPr txBox="1"/>
          <p:nvPr/>
        </p:nvSpPr>
        <p:spPr>
          <a:xfrm>
            <a:off x="1172253" y="4024892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1280</Words>
  <Application>Microsoft Office PowerPoint</Application>
  <PresentationFormat>Widescreen</PresentationFormat>
  <Paragraphs>609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156</cp:revision>
  <dcterms:created xsi:type="dcterms:W3CDTF">2015-12-07T13:13:47Z</dcterms:created>
  <dcterms:modified xsi:type="dcterms:W3CDTF">2015-12-21T12:15:03Z</dcterms:modified>
</cp:coreProperties>
</file>