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1"/>
  </p:notesMasterIdLst>
  <p:sldIdLst>
    <p:sldId id="456" r:id="rId5"/>
    <p:sldId id="424" r:id="rId6"/>
    <p:sldId id="460" r:id="rId7"/>
    <p:sldId id="459" r:id="rId8"/>
    <p:sldId id="461" r:id="rId9"/>
    <p:sldId id="45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719" autoAdjust="0"/>
    <p:restoredTop sz="98516" autoAdjust="0"/>
  </p:normalViewPr>
  <p:slideViewPr>
    <p:cSldViewPr snapToGrid="0">
      <p:cViewPr varScale="1">
        <p:scale>
          <a:sx n="108" d="100"/>
          <a:sy n="108" d="100"/>
        </p:scale>
        <p:origin x="618" y="7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9354A2-2FE4-2846-B328-B3CA5FA995B2}" type="datetimeFigureOut">
              <a:rPr lang="en-US" smtClean="0"/>
              <a:t>1/3/2016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724BC6-FE66-EF4F-B1EE-79E822A21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9078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24BC6-FE66-EF4F-B1EE-79E822A21C8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4060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24BC6-FE66-EF4F-B1EE-79E822A21C8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4739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24BC6-FE66-EF4F-B1EE-79E822A21C8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0152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24BC6-FE66-EF4F-B1EE-79E822A21C8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0354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24BC6-FE66-EF4F-B1EE-79E822A21C8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0034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24BC6-FE66-EF4F-B1EE-79E822A21C8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970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2FA46-F309-4799-A038-BDBE7077F997}" type="datetime1">
              <a:rPr lang="en-US" smtClean="0"/>
              <a:t>1/3/2016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190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53037-E1D0-41FC-85DF-8B5B890AC3DE}" type="datetime1">
              <a:rPr lang="en-US" smtClean="0"/>
              <a:t>1/3/2016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868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0C0B5-922F-4D04-9A3A-63776A7A611C}" type="datetime1">
              <a:rPr lang="en-US" smtClean="0"/>
              <a:t>1/3/2016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344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70E37-C29E-44CF-A7D1-66FBC1109D9E}" type="datetime1">
              <a:rPr lang="en-US" smtClean="0"/>
              <a:t>1/3/2016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8372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F3D7C-DBD6-47F9-86DB-DFD3826B9C91}" type="datetime1">
              <a:rPr lang="en-US" smtClean="0"/>
              <a:t>1/3/2016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862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36642-7D84-4D8D-8935-844FAA73FEE0}" type="datetime1">
              <a:rPr lang="en-US" smtClean="0"/>
              <a:t>1/3/2016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311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12570-9C6E-4CDF-BFED-A9932CDE5D11}" type="datetime1">
              <a:rPr lang="en-US" smtClean="0"/>
              <a:t>1/3/2016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099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0D31D-9EA7-4A02-99B4-299F3A18B7B0}" type="datetime1">
              <a:rPr lang="en-US" smtClean="0"/>
              <a:t>1/3/2016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741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5A2F1-2D91-46C2-A510-AAA1C99A37DA}" type="datetime1">
              <a:rPr lang="en-US" smtClean="0"/>
              <a:t>1/3/2016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749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70BAF-224E-440C-9F35-AD980EDFAD0C}" type="datetime1">
              <a:rPr lang="en-US" smtClean="0"/>
              <a:t>1/3/2016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927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B22EB-D020-4176-BB0A-BFFEAFA152A8}" type="datetime1">
              <a:rPr lang="en-US" smtClean="0"/>
              <a:t>1/3/2016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862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954B6D-00CE-4679-B730-0EB16C2F7CBD}" type="datetime1">
              <a:rPr lang="en-US" smtClean="0"/>
              <a:t>1/3/2016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7D15FD-5502-44F2-BF97-F011E20B0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944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1</a:t>
            </a:fld>
            <a:endParaRPr lang="en-US" dirty="0"/>
          </a:p>
        </p:txBody>
      </p:sp>
      <p:cxnSp>
        <p:nvCxnSpPr>
          <p:cNvPr id="102" name="Straight Arrow Connector 101"/>
          <p:cNvCxnSpPr/>
          <p:nvPr/>
        </p:nvCxnSpPr>
        <p:spPr>
          <a:xfrm>
            <a:off x="4045068" y="2005485"/>
            <a:ext cx="0" cy="2284669"/>
          </a:xfrm>
          <a:prstGeom prst="straightConnector1">
            <a:avLst/>
          </a:prstGeom>
          <a:ln w="38100">
            <a:solidFill>
              <a:srgbClr val="0070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 flipH="1" flipV="1">
            <a:off x="4045068" y="4260179"/>
            <a:ext cx="4473865" cy="30999"/>
          </a:xfrm>
          <a:prstGeom prst="straightConnector1">
            <a:avLst/>
          </a:prstGeom>
          <a:ln w="38100">
            <a:solidFill>
              <a:srgbClr val="0070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 flipH="1" flipV="1">
            <a:off x="4033825" y="2028267"/>
            <a:ext cx="1500632" cy="12829"/>
          </a:xfrm>
          <a:prstGeom prst="straightConnector1">
            <a:avLst/>
          </a:prstGeom>
          <a:ln w="38100">
            <a:solidFill>
              <a:srgbClr val="0070C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angle 109"/>
          <p:cNvSpPr/>
          <p:nvPr/>
        </p:nvSpPr>
        <p:spPr>
          <a:xfrm>
            <a:off x="8526479" y="4072330"/>
            <a:ext cx="954492" cy="461665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0070C0"/>
                </a:solidFill>
              </a:rPr>
              <a:t>flow 3</a:t>
            </a:r>
            <a:endParaRPr lang="en-US" sz="2400" dirty="0">
              <a:solidFill>
                <a:srgbClr val="0070C0"/>
              </a:solidFill>
            </a:endParaRPr>
          </a:p>
        </p:txBody>
      </p:sp>
      <p:cxnSp>
        <p:nvCxnSpPr>
          <p:cNvPr id="111" name="Straight Arrow Connector 110"/>
          <p:cNvCxnSpPr/>
          <p:nvPr/>
        </p:nvCxnSpPr>
        <p:spPr>
          <a:xfrm>
            <a:off x="5535717" y="1306738"/>
            <a:ext cx="0" cy="744365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Content Placeholder 2"/>
          <p:cNvSpPr txBox="1">
            <a:spLocks/>
          </p:cNvSpPr>
          <p:nvPr/>
        </p:nvSpPr>
        <p:spPr>
          <a:xfrm>
            <a:off x="1731943" y="5499897"/>
            <a:ext cx="8566154" cy="140216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/>
              <a:t>Flow Convergence </a:t>
            </a:r>
            <a:r>
              <a:rPr lang="en-US" sz="2400" b="1" dirty="0" smtClean="0"/>
              <a:t>Time</a:t>
            </a:r>
            <a:r>
              <a:rPr lang="en-US" sz="2400" dirty="0" smtClean="0"/>
              <a:t>: Let </a:t>
            </a:r>
            <a:r>
              <a:rPr lang="en-US" sz="2400" dirty="0"/>
              <a:t>t</a:t>
            </a:r>
            <a:r>
              <a:rPr lang="en-US" sz="2400" baseline="-25000" dirty="0"/>
              <a:t>0</a:t>
            </a:r>
            <a:r>
              <a:rPr lang="en-US" sz="2400" dirty="0"/>
              <a:t> be the </a:t>
            </a:r>
            <a:r>
              <a:rPr lang="en-US" sz="2400" dirty="0" smtClean="0"/>
              <a:t>time </a:t>
            </a:r>
            <a:r>
              <a:rPr lang="en-US" sz="2400" dirty="0"/>
              <a:t>we start all flows. Let t</a:t>
            </a:r>
            <a:r>
              <a:rPr lang="en-US" sz="2400" baseline="-25000" dirty="0"/>
              <a:t>1</a:t>
            </a:r>
            <a:r>
              <a:rPr lang="en-US" sz="2400" dirty="0"/>
              <a:t> be the </a:t>
            </a:r>
            <a:r>
              <a:rPr lang="en-US" sz="2400" dirty="0" smtClean="0"/>
              <a:t>time that queue </a:t>
            </a:r>
            <a:r>
              <a:rPr lang="en-US" sz="2400" dirty="0"/>
              <a:t>occupancy </a:t>
            </a:r>
            <a:r>
              <a:rPr lang="en-US" sz="2400" dirty="0" smtClean="0"/>
              <a:t>of three flows is </a:t>
            </a:r>
            <a:r>
              <a:rPr lang="en-US" sz="2400" dirty="0"/>
              <a:t>around PFC </a:t>
            </a:r>
            <a:r>
              <a:rPr lang="en-US" sz="2400" dirty="0" smtClean="0"/>
              <a:t>threshold </a:t>
            </a:r>
            <a:r>
              <a:rPr lang="en-US" sz="2400" dirty="0"/>
              <a:t>in related </a:t>
            </a:r>
            <a:r>
              <a:rPr lang="en-US" sz="2400" dirty="0" err="1"/>
              <a:t>tx</a:t>
            </a:r>
            <a:r>
              <a:rPr lang="en-US" sz="2400" dirty="0"/>
              <a:t> queues </a:t>
            </a:r>
            <a:r>
              <a:rPr lang="en-US" sz="2400" dirty="0" smtClean="0"/>
              <a:t>for the first time. We define t</a:t>
            </a:r>
            <a:r>
              <a:rPr lang="en-US" sz="2400" baseline="-25000" dirty="0" smtClean="0"/>
              <a:t>1 </a:t>
            </a:r>
            <a:r>
              <a:rPr lang="en-US" sz="2400" dirty="0" smtClean="0"/>
              <a:t>- </a:t>
            </a:r>
            <a:r>
              <a:rPr lang="en-US" sz="2400" dirty="0"/>
              <a:t>t</a:t>
            </a:r>
            <a:r>
              <a:rPr lang="en-US" sz="2400" baseline="-25000" dirty="0"/>
              <a:t>0 </a:t>
            </a:r>
            <a:r>
              <a:rPr lang="en-US" sz="2400" dirty="0" smtClean="0"/>
              <a:t>as the flow convergence time.</a:t>
            </a:r>
            <a:endParaRPr lang="en-US" sz="2400" dirty="0" smtClean="0"/>
          </a:p>
        </p:txBody>
      </p:sp>
      <p:sp>
        <p:nvSpPr>
          <p:cNvPr id="42" name="Rectangle 41"/>
          <p:cNvSpPr/>
          <p:nvPr/>
        </p:nvSpPr>
        <p:spPr>
          <a:xfrm>
            <a:off x="4956341" y="1592361"/>
            <a:ext cx="1310526" cy="121116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2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313963" y="3944662"/>
            <a:ext cx="4251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r</a:t>
            </a:r>
            <a:r>
              <a:rPr lang="en-US" sz="2400" dirty="0" err="1" smtClean="0"/>
              <a:t>x</a:t>
            </a:r>
            <a:endParaRPr lang="en-US" sz="2400" dirty="0"/>
          </a:p>
        </p:txBody>
      </p:sp>
      <p:sp>
        <p:nvSpPr>
          <p:cNvPr id="44" name="TextBox 43"/>
          <p:cNvSpPr txBox="1"/>
          <p:nvPr/>
        </p:nvSpPr>
        <p:spPr>
          <a:xfrm>
            <a:off x="6929827" y="4234472"/>
            <a:ext cx="4203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tx</a:t>
            </a:r>
            <a:endParaRPr lang="en-US" sz="2400" dirty="0"/>
          </a:p>
        </p:txBody>
      </p:sp>
      <p:sp>
        <p:nvSpPr>
          <p:cNvPr id="45" name="Rectangle 44"/>
          <p:cNvSpPr/>
          <p:nvPr/>
        </p:nvSpPr>
        <p:spPr>
          <a:xfrm rot="16200000">
            <a:off x="6198477" y="2037944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Connector 45"/>
          <p:cNvCxnSpPr>
            <a:stCxn id="50" idx="0"/>
            <a:endCxn id="54" idx="2"/>
          </p:cNvCxnSpPr>
          <p:nvPr/>
        </p:nvCxnSpPr>
        <p:spPr>
          <a:xfrm flipH="1">
            <a:off x="3584177" y="2195129"/>
            <a:ext cx="1198928" cy="1545797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2928914" y="3882266"/>
            <a:ext cx="1310526" cy="121116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1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6781975" y="3882265"/>
            <a:ext cx="1310526" cy="121116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3</a:t>
            </a:r>
            <a:endParaRPr lang="en-US" sz="2400" b="1" dirty="0">
              <a:solidFill>
                <a:schemeClr val="tx1"/>
              </a:solidFill>
            </a:endParaRPr>
          </a:p>
        </p:txBody>
      </p:sp>
      <p:cxnSp>
        <p:nvCxnSpPr>
          <p:cNvPr id="49" name="Straight Connector 48"/>
          <p:cNvCxnSpPr>
            <a:stCxn id="45" idx="2"/>
            <a:endCxn id="52" idx="2"/>
          </p:cNvCxnSpPr>
          <p:nvPr/>
        </p:nvCxnSpPr>
        <p:spPr>
          <a:xfrm>
            <a:off x="6448968" y="2203646"/>
            <a:ext cx="1063644" cy="1537280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 rot="16200000">
            <a:off x="4864018" y="2029427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 rot="16200000">
            <a:off x="6711982" y="4322146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 rot="10800000">
            <a:off x="7427823" y="3740926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 rot="16200000">
            <a:off x="4154651" y="4322146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 rot="10800000">
            <a:off x="3499388" y="3740926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Connector 54"/>
          <p:cNvCxnSpPr>
            <a:stCxn id="53" idx="2"/>
            <a:endCxn id="51" idx="0"/>
          </p:cNvCxnSpPr>
          <p:nvPr/>
        </p:nvCxnSpPr>
        <p:spPr>
          <a:xfrm>
            <a:off x="4405142" y="4487848"/>
            <a:ext cx="2225927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5922203" y="2051103"/>
            <a:ext cx="1780702" cy="1681"/>
          </a:xfrm>
          <a:prstGeom prst="straightConnector1">
            <a:avLst/>
          </a:prstGeom>
          <a:ln w="381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5924882" y="1319399"/>
            <a:ext cx="1" cy="733385"/>
          </a:xfrm>
          <a:prstGeom prst="straightConnector1">
            <a:avLst/>
          </a:prstGeom>
          <a:ln w="381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7702907" y="2035043"/>
            <a:ext cx="20713" cy="2678425"/>
          </a:xfrm>
          <a:prstGeom prst="straightConnector1">
            <a:avLst/>
          </a:prstGeom>
          <a:ln w="381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2673807" y="4713468"/>
            <a:ext cx="5059861" cy="0"/>
          </a:xfrm>
          <a:prstGeom prst="straightConnector1">
            <a:avLst/>
          </a:prstGeom>
          <a:ln w="38100">
            <a:solidFill>
              <a:srgbClr val="00B05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5774571" y="1967111"/>
            <a:ext cx="4203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tx</a:t>
            </a:r>
            <a:endParaRPr lang="en-US" sz="2400" dirty="0"/>
          </a:p>
        </p:txBody>
      </p:sp>
      <p:sp>
        <p:nvSpPr>
          <p:cNvPr id="61" name="TextBox 60"/>
          <p:cNvSpPr txBox="1"/>
          <p:nvPr/>
        </p:nvSpPr>
        <p:spPr>
          <a:xfrm>
            <a:off x="5072005" y="1958803"/>
            <a:ext cx="4251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r</a:t>
            </a:r>
            <a:r>
              <a:rPr lang="en-US" sz="2400" dirty="0" err="1" smtClean="0"/>
              <a:t>x</a:t>
            </a:r>
            <a:endParaRPr lang="en-US" sz="2400" dirty="0"/>
          </a:p>
        </p:txBody>
      </p:sp>
      <p:sp>
        <p:nvSpPr>
          <p:cNvPr id="62" name="Rectangle 61"/>
          <p:cNvSpPr/>
          <p:nvPr/>
        </p:nvSpPr>
        <p:spPr>
          <a:xfrm>
            <a:off x="6096000" y="888653"/>
            <a:ext cx="9544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00B050"/>
                </a:solidFill>
              </a:rPr>
              <a:t>flow 2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377636" y="4003640"/>
            <a:ext cx="4203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tx</a:t>
            </a:r>
            <a:endParaRPr lang="en-US" sz="2400" dirty="0"/>
          </a:p>
        </p:txBody>
      </p:sp>
      <p:sp>
        <p:nvSpPr>
          <p:cNvPr id="68" name="TextBox 67"/>
          <p:cNvSpPr txBox="1"/>
          <p:nvPr/>
        </p:nvSpPr>
        <p:spPr>
          <a:xfrm>
            <a:off x="3691315" y="4224761"/>
            <a:ext cx="4251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r</a:t>
            </a:r>
            <a:r>
              <a:rPr lang="en-US" sz="2400" dirty="0" err="1" smtClean="0"/>
              <a:t>x</a:t>
            </a:r>
            <a:endParaRPr lang="en-US" sz="2400" dirty="0"/>
          </a:p>
        </p:txBody>
      </p:sp>
      <p:cxnSp>
        <p:nvCxnSpPr>
          <p:cNvPr id="70" name="Straight Arrow Connector 69"/>
          <p:cNvCxnSpPr/>
          <p:nvPr/>
        </p:nvCxnSpPr>
        <p:spPr>
          <a:xfrm>
            <a:off x="3877918" y="2394099"/>
            <a:ext cx="3423684" cy="0"/>
          </a:xfrm>
          <a:prstGeom prst="straightConnector1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flipH="1">
            <a:off x="3880303" y="2394099"/>
            <a:ext cx="1" cy="1742094"/>
          </a:xfrm>
          <a:prstGeom prst="straightConnector1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2669776" y="4136193"/>
            <a:ext cx="1208142" cy="0"/>
          </a:xfrm>
          <a:prstGeom prst="straightConnector1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 flipH="1">
            <a:off x="7301603" y="2394099"/>
            <a:ext cx="1" cy="296216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1605541" y="3906628"/>
            <a:ext cx="9544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flow 1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2155821" y="3399547"/>
            <a:ext cx="8322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r</a:t>
            </a:r>
            <a:r>
              <a:rPr lang="en-US" sz="2400" baseline="-25000" dirty="0" smtClean="0">
                <a:solidFill>
                  <a:srgbClr val="FF0000"/>
                </a:solidFill>
              </a:rPr>
              <a:t>1 </a:t>
            </a:r>
            <a:r>
              <a:rPr lang="en-US" sz="2400" dirty="0" smtClean="0">
                <a:solidFill>
                  <a:srgbClr val="FF0000"/>
                </a:solidFill>
              </a:rPr>
              <a:t>= B</a:t>
            </a:r>
            <a:endParaRPr lang="en-US" sz="2400" baseline="-25000" dirty="0">
              <a:solidFill>
                <a:srgbClr val="FF0000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6117564" y="1194106"/>
            <a:ext cx="8322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00B050"/>
                </a:solidFill>
              </a:rPr>
              <a:t>r</a:t>
            </a:r>
            <a:r>
              <a:rPr lang="en-US" sz="2400" baseline="-25000" dirty="0" smtClean="0">
                <a:solidFill>
                  <a:srgbClr val="00B050"/>
                </a:solidFill>
              </a:rPr>
              <a:t>2 </a:t>
            </a:r>
            <a:r>
              <a:rPr lang="en-US" sz="2400" dirty="0" smtClean="0">
                <a:solidFill>
                  <a:srgbClr val="00B050"/>
                </a:solidFill>
              </a:rPr>
              <a:t>= B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8182390" y="4380425"/>
            <a:ext cx="832279" cy="461665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0070C0"/>
                </a:solidFill>
              </a:rPr>
              <a:t>r</a:t>
            </a:r>
            <a:r>
              <a:rPr lang="en-US" sz="2400" baseline="-25000" dirty="0">
                <a:solidFill>
                  <a:srgbClr val="0070C0"/>
                </a:solidFill>
              </a:rPr>
              <a:t>3 </a:t>
            </a:r>
            <a:r>
              <a:rPr lang="en-US" sz="2400" dirty="0">
                <a:solidFill>
                  <a:srgbClr val="0070C0"/>
                </a:solidFill>
              </a:rPr>
              <a:t>= </a:t>
            </a:r>
            <a:r>
              <a:rPr lang="en-US" sz="2400" dirty="0" smtClean="0">
                <a:solidFill>
                  <a:srgbClr val="0070C0"/>
                </a:solidFill>
              </a:rPr>
              <a:t>B</a:t>
            </a: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58680" y="244177"/>
            <a:ext cx="112746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Study of Flow Convergence Time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803219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44" y="1490171"/>
            <a:ext cx="4188637" cy="2775134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508084" y="6365228"/>
            <a:ext cx="2743200" cy="365125"/>
          </a:xfrm>
        </p:spPr>
        <p:txBody>
          <a:bodyPr/>
          <a:lstStyle/>
          <a:p>
            <a:fld id="{9C7D15FD-5502-44F2-BF97-F011E20B0FE4}" type="slidenum">
              <a:rPr lang="en-US" smtClean="0"/>
              <a:t>2</a:t>
            </a:fld>
            <a:endParaRPr lang="en-US" dirty="0"/>
          </a:p>
        </p:txBody>
      </p:sp>
      <p:sp>
        <p:nvSpPr>
          <p:cNvPr id="159" name="TextBox 158"/>
          <p:cNvSpPr txBox="1"/>
          <p:nvPr/>
        </p:nvSpPr>
        <p:spPr>
          <a:xfrm>
            <a:off x="458680" y="244177"/>
            <a:ext cx="112746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Flow Convergence Time - Exp1</a:t>
            </a:r>
            <a:endParaRPr lang="en-US" sz="4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1681" y="1490171"/>
            <a:ext cx="4188637" cy="2775134"/>
          </a:xfrm>
          <a:prstGeom prst="rect">
            <a:avLst/>
          </a:prstGeom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1088370" y="4527402"/>
            <a:ext cx="2422808" cy="4747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smtClean="0"/>
              <a:t>PFC threshold= 20KB</a:t>
            </a:r>
            <a:endParaRPr lang="en-US" sz="2000" dirty="0" smtClean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4706164" y="4527402"/>
            <a:ext cx="2525322" cy="339872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smtClean="0"/>
              <a:t>PFC threshold= 40KB</a:t>
            </a:r>
            <a:endParaRPr lang="en-US" sz="2000" dirty="0" smtClean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697752" y="5129371"/>
            <a:ext cx="9458302" cy="160098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S</a:t>
            </a:r>
            <a:r>
              <a:rPr lang="en-US" sz="2400" dirty="0" smtClean="0"/>
              <a:t>etting: link delay =0ms, link capacity = 8Gbps (1us to transmit a packet), start all three flows at time 0ms.</a:t>
            </a:r>
          </a:p>
          <a:p>
            <a:r>
              <a:rPr lang="en-US" sz="2400" b="1" dirty="0" smtClean="0"/>
              <a:t>Observation</a:t>
            </a:r>
            <a:r>
              <a:rPr lang="en-US" sz="2400" dirty="0" smtClean="0"/>
              <a:t>: Flow convergence time is lineal to PFC threshold (e.g., ~0.08ms when PFC = 20KB, ~0.16ms when PFC = 40KB)</a:t>
            </a:r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73644" y="1028506"/>
            <a:ext cx="58312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Instant queue length of </a:t>
            </a:r>
            <a:r>
              <a:rPr lang="en-US" sz="2400" dirty="0" err="1"/>
              <a:t>tx</a:t>
            </a:r>
            <a:r>
              <a:rPr lang="en-US" sz="2400" dirty="0"/>
              <a:t> queue of switch </a:t>
            </a:r>
            <a:r>
              <a:rPr lang="en-US" sz="2400" dirty="0" smtClean="0"/>
              <a:t>1: </a:t>
            </a:r>
            <a:endParaRPr lang="en-US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1191" y="1490171"/>
            <a:ext cx="4073851" cy="2774759"/>
          </a:xfrm>
          <a:prstGeom prst="rect">
            <a:avLst/>
          </a:prstGeom>
        </p:spPr>
      </p:pic>
      <p:sp>
        <p:nvSpPr>
          <p:cNvPr id="16" name="Content Placeholder 2"/>
          <p:cNvSpPr txBox="1">
            <a:spLocks/>
          </p:cNvSpPr>
          <p:nvPr/>
        </p:nvSpPr>
        <p:spPr>
          <a:xfrm>
            <a:off x="8924537" y="4527027"/>
            <a:ext cx="2525322" cy="339872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smtClean="0"/>
              <a:t>PFC threshold= 80KB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776651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1191" y="1490171"/>
            <a:ext cx="4037150" cy="277475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4806" y="1490171"/>
            <a:ext cx="4037150" cy="277475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44" y="1490171"/>
            <a:ext cx="4037150" cy="2774759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508084" y="6365228"/>
            <a:ext cx="2743200" cy="365125"/>
          </a:xfrm>
        </p:spPr>
        <p:txBody>
          <a:bodyPr/>
          <a:lstStyle/>
          <a:p>
            <a:fld id="{9C7D15FD-5502-44F2-BF97-F011E20B0FE4}" type="slidenum">
              <a:rPr lang="en-US" smtClean="0"/>
              <a:t>3</a:t>
            </a:fld>
            <a:endParaRPr lang="en-US" dirty="0"/>
          </a:p>
        </p:txBody>
      </p:sp>
      <p:sp>
        <p:nvSpPr>
          <p:cNvPr id="159" name="TextBox 158"/>
          <p:cNvSpPr txBox="1"/>
          <p:nvPr/>
        </p:nvSpPr>
        <p:spPr>
          <a:xfrm>
            <a:off x="458680" y="244177"/>
            <a:ext cx="112746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Flow </a:t>
            </a:r>
            <a:r>
              <a:rPr lang="en-US" sz="4000" dirty="0"/>
              <a:t>Convergence Time </a:t>
            </a:r>
            <a:r>
              <a:rPr lang="en-US" sz="4000" dirty="0" smtClean="0"/>
              <a:t>– Exp2</a:t>
            </a:r>
            <a:endParaRPr lang="en-US" sz="4000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088370" y="4527402"/>
            <a:ext cx="2578108" cy="51511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smtClean="0"/>
              <a:t>Link capacity= 10Gbps</a:t>
            </a:r>
            <a:endParaRPr lang="en-US" sz="2000" dirty="0" smtClean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4706164" y="4527402"/>
            <a:ext cx="2525322" cy="339872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Link capacity= </a:t>
            </a:r>
            <a:r>
              <a:rPr lang="en-US" sz="2000" dirty="0" smtClean="0"/>
              <a:t>20Gbps</a:t>
            </a:r>
            <a:endParaRPr lang="en-US" sz="2000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697752" y="5129370"/>
            <a:ext cx="9360365" cy="1728629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S</a:t>
            </a:r>
            <a:r>
              <a:rPr lang="en-US" sz="2400" dirty="0" smtClean="0"/>
              <a:t>etting: link delay =0ms</a:t>
            </a:r>
            <a:r>
              <a:rPr lang="en-US" sz="2400" dirty="0"/>
              <a:t>, PFC threshold= </a:t>
            </a:r>
            <a:r>
              <a:rPr lang="en-US" sz="2400" dirty="0" smtClean="0"/>
              <a:t>40KB (</a:t>
            </a:r>
            <a:r>
              <a:rPr lang="en-US" sz="2400" dirty="0"/>
              <a:t>1us </a:t>
            </a:r>
            <a:r>
              <a:rPr lang="en-US" sz="2400" dirty="0" smtClean="0"/>
              <a:t>to transmit a packet), start all three flows at time 0ms.</a:t>
            </a:r>
          </a:p>
          <a:p>
            <a:r>
              <a:rPr lang="en-US" sz="2400" b="1" dirty="0" smtClean="0"/>
              <a:t>Observation</a:t>
            </a:r>
            <a:r>
              <a:rPr lang="en-US" sz="2400" dirty="0" smtClean="0"/>
              <a:t>: Flow convergence time is </a:t>
            </a:r>
            <a:r>
              <a:rPr lang="en-US" sz="2400" dirty="0"/>
              <a:t>lineal </a:t>
            </a:r>
            <a:r>
              <a:rPr lang="en-US" sz="2400" dirty="0" smtClean="0"/>
              <a:t>and inversely </a:t>
            </a:r>
            <a:r>
              <a:rPr lang="en-US" sz="2400" dirty="0"/>
              <a:t>proportional </a:t>
            </a:r>
            <a:r>
              <a:rPr lang="en-US" sz="2400" dirty="0" smtClean="0"/>
              <a:t>to link capacity (e.g., ~0.13ms when </a:t>
            </a:r>
            <a:r>
              <a:rPr lang="en-US" sz="2400" dirty="0"/>
              <a:t>link </a:t>
            </a:r>
            <a:r>
              <a:rPr lang="en-US" sz="2400" dirty="0" smtClean="0"/>
              <a:t>capacity = 10Gbps, ~0.065ms when </a:t>
            </a:r>
            <a:r>
              <a:rPr lang="en-US" sz="2400" dirty="0"/>
              <a:t>link capacity = </a:t>
            </a:r>
            <a:r>
              <a:rPr lang="en-US" sz="2400" dirty="0" smtClean="0"/>
              <a:t>20Gbps)</a:t>
            </a:r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73644" y="1028506"/>
            <a:ext cx="58312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Instant queue length of </a:t>
            </a:r>
            <a:r>
              <a:rPr lang="en-US" sz="2400" dirty="0" err="1"/>
              <a:t>tx</a:t>
            </a:r>
            <a:r>
              <a:rPr lang="en-US" sz="2400" dirty="0"/>
              <a:t> queue of switch </a:t>
            </a:r>
            <a:r>
              <a:rPr lang="en-US" sz="2400" dirty="0" smtClean="0"/>
              <a:t>1: </a:t>
            </a:r>
            <a:endParaRPr lang="en-US" sz="2400" dirty="0"/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8924537" y="4527027"/>
            <a:ext cx="2525322" cy="339872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Link capacity= </a:t>
            </a:r>
            <a:r>
              <a:rPr lang="en-US" sz="2000" dirty="0" smtClean="0"/>
              <a:t>40Gbps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12999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508084" y="6365228"/>
            <a:ext cx="2743200" cy="365125"/>
          </a:xfrm>
        </p:spPr>
        <p:txBody>
          <a:bodyPr/>
          <a:lstStyle/>
          <a:p>
            <a:fld id="{9C7D15FD-5502-44F2-BF97-F011E20B0FE4}" type="slidenum">
              <a:rPr lang="en-US" smtClean="0"/>
              <a:t>4</a:t>
            </a:fld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044132" y="4545730"/>
            <a:ext cx="2387297" cy="48365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L</a:t>
            </a:r>
            <a:r>
              <a:rPr lang="en-US" sz="2000" dirty="0" smtClean="0"/>
              <a:t>ink delay =0.001ms</a:t>
            </a:r>
            <a:endParaRPr lang="en-US" sz="2000" dirty="0" smtClean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711351" y="5139950"/>
            <a:ext cx="9360365" cy="147366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S</a:t>
            </a:r>
            <a:r>
              <a:rPr lang="en-US" sz="2400" dirty="0" smtClean="0"/>
              <a:t>etting</a:t>
            </a:r>
            <a:r>
              <a:rPr lang="en-US" sz="2400" dirty="0"/>
              <a:t>: PFC threshold= 4</a:t>
            </a:r>
            <a:r>
              <a:rPr lang="en-US" sz="2400" dirty="0" smtClean="0"/>
              <a:t>0KB</a:t>
            </a:r>
            <a:r>
              <a:rPr lang="en-US" sz="2400" dirty="0" smtClean="0"/>
              <a:t>, link capacity = 8Gbps (1us to transmit a packet), start all three flows at time 0ms.</a:t>
            </a:r>
          </a:p>
          <a:p>
            <a:r>
              <a:rPr lang="en-US" sz="2400" b="1" dirty="0"/>
              <a:t>Observation</a:t>
            </a:r>
            <a:r>
              <a:rPr lang="en-US" sz="2400" dirty="0"/>
              <a:t>: </a:t>
            </a:r>
            <a:r>
              <a:rPr lang="en-US" sz="2400" dirty="0" smtClean="0"/>
              <a:t>Flows do not converge when link delay is very large (e.g., 0.1ms) </a:t>
            </a:r>
            <a:endParaRPr lang="en-US" sz="2400" dirty="0"/>
          </a:p>
          <a:p>
            <a:endParaRPr lang="en-US" sz="24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283" y="1713392"/>
            <a:ext cx="4048997" cy="270768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7697" y="1713392"/>
            <a:ext cx="4070055" cy="272177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3169" y="1713392"/>
            <a:ext cx="4057096" cy="2713104"/>
          </a:xfrm>
          <a:prstGeom prst="rect">
            <a:avLst/>
          </a:prstGeom>
        </p:spPr>
      </p:pic>
      <p:sp>
        <p:nvSpPr>
          <p:cNvPr id="12" name="Content Placeholder 2"/>
          <p:cNvSpPr txBox="1">
            <a:spLocks/>
          </p:cNvSpPr>
          <p:nvPr/>
        </p:nvSpPr>
        <p:spPr>
          <a:xfrm>
            <a:off x="4959075" y="4545730"/>
            <a:ext cx="2387297" cy="48365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L</a:t>
            </a:r>
            <a:r>
              <a:rPr lang="en-US" sz="2000" dirty="0" smtClean="0"/>
              <a:t>ink delay =0.01ms</a:t>
            </a:r>
            <a:endParaRPr lang="en-US" sz="2000" dirty="0" smtClean="0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8878068" y="4590579"/>
            <a:ext cx="2387297" cy="48365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L</a:t>
            </a:r>
            <a:r>
              <a:rPr lang="en-US" sz="2000" dirty="0" smtClean="0"/>
              <a:t>ink delay =0.1ms</a:t>
            </a:r>
            <a:endParaRPr lang="en-US" sz="2000" dirty="0" smtClean="0"/>
          </a:p>
        </p:txBody>
      </p:sp>
      <p:sp>
        <p:nvSpPr>
          <p:cNvPr id="15" name="Rectangle 14"/>
          <p:cNvSpPr/>
          <p:nvPr/>
        </p:nvSpPr>
        <p:spPr>
          <a:xfrm>
            <a:off x="73644" y="1028506"/>
            <a:ext cx="58312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Instant queue length of </a:t>
            </a:r>
            <a:r>
              <a:rPr lang="en-US" sz="2400" dirty="0" err="1"/>
              <a:t>tx</a:t>
            </a:r>
            <a:r>
              <a:rPr lang="en-US" sz="2400" dirty="0"/>
              <a:t> queue of switch </a:t>
            </a:r>
            <a:r>
              <a:rPr lang="en-US" sz="2400" dirty="0" smtClean="0"/>
              <a:t>1: </a:t>
            </a:r>
            <a:endParaRPr 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458680" y="244177"/>
            <a:ext cx="112746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Flow </a:t>
            </a:r>
            <a:r>
              <a:rPr lang="en-US" sz="4000" dirty="0"/>
              <a:t>Convergence </a:t>
            </a:r>
            <a:r>
              <a:rPr lang="en-US" sz="4000" dirty="0" smtClean="0"/>
              <a:t>Time – Exp3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196462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5</a:t>
            </a:fld>
            <a:endParaRPr lang="en-US" dirty="0"/>
          </a:p>
        </p:txBody>
      </p:sp>
      <p:cxnSp>
        <p:nvCxnSpPr>
          <p:cNvPr id="102" name="Straight Arrow Connector 101"/>
          <p:cNvCxnSpPr/>
          <p:nvPr/>
        </p:nvCxnSpPr>
        <p:spPr>
          <a:xfrm>
            <a:off x="4045068" y="2005485"/>
            <a:ext cx="0" cy="2284669"/>
          </a:xfrm>
          <a:prstGeom prst="straightConnector1">
            <a:avLst/>
          </a:prstGeom>
          <a:ln w="38100">
            <a:solidFill>
              <a:srgbClr val="0070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 flipH="1" flipV="1">
            <a:off x="4045068" y="4260179"/>
            <a:ext cx="4473865" cy="30999"/>
          </a:xfrm>
          <a:prstGeom prst="straightConnector1">
            <a:avLst/>
          </a:prstGeom>
          <a:ln w="38100">
            <a:solidFill>
              <a:srgbClr val="0070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 flipH="1" flipV="1">
            <a:off x="4033825" y="2028267"/>
            <a:ext cx="1500632" cy="12829"/>
          </a:xfrm>
          <a:prstGeom prst="straightConnector1">
            <a:avLst/>
          </a:prstGeom>
          <a:ln w="38100">
            <a:solidFill>
              <a:srgbClr val="0070C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angle 109"/>
          <p:cNvSpPr/>
          <p:nvPr/>
        </p:nvSpPr>
        <p:spPr>
          <a:xfrm>
            <a:off x="8526479" y="4072330"/>
            <a:ext cx="954492" cy="461665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0070C0"/>
                </a:solidFill>
              </a:rPr>
              <a:t>flow 3</a:t>
            </a:r>
            <a:endParaRPr lang="en-US" sz="2400" dirty="0">
              <a:solidFill>
                <a:srgbClr val="0070C0"/>
              </a:solidFill>
            </a:endParaRPr>
          </a:p>
        </p:txBody>
      </p:sp>
      <p:cxnSp>
        <p:nvCxnSpPr>
          <p:cNvPr id="111" name="Straight Arrow Connector 110"/>
          <p:cNvCxnSpPr/>
          <p:nvPr/>
        </p:nvCxnSpPr>
        <p:spPr>
          <a:xfrm>
            <a:off x="5535717" y="1306738"/>
            <a:ext cx="0" cy="744365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Content Placeholder 2"/>
          <p:cNvSpPr txBox="1">
            <a:spLocks/>
          </p:cNvSpPr>
          <p:nvPr/>
        </p:nvSpPr>
        <p:spPr>
          <a:xfrm>
            <a:off x="1091582" y="5788117"/>
            <a:ext cx="8885750" cy="1075401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In addition to flow </a:t>
            </a:r>
            <a:r>
              <a:rPr lang="en-US" sz="2400" dirty="0"/>
              <a:t>1, flow </a:t>
            </a:r>
            <a:r>
              <a:rPr lang="en-US" sz="2400" dirty="0" smtClean="0"/>
              <a:t>2 and </a:t>
            </a:r>
            <a:r>
              <a:rPr lang="en-US" sz="2400" dirty="0"/>
              <a:t>flow </a:t>
            </a:r>
            <a:r>
              <a:rPr lang="en-US" sz="2400" dirty="0" smtClean="0"/>
              <a:t>3, we generate </a:t>
            </a:r>
            <a:r>
              <a:rPr lang="en-US" sz="2400" dirty="0"/>
              <a:t>K extra flows to each link (i.e. K flows that go from switch 1 to switch 2, K flows from switch 2 to switch 3, K flows from switch 3 to switch </a:t>
            </a:r>
            <a:r>
              <a:rPr lang="en-US" sz="2400" dirty="0" smtClean="0"/>
              <a:t>1. </a:t>
            </a:r>
          </a:p>
        </p:txBody>
      </p:sp>
      <p:sp>
        <p:nvSpPr>
          <p:cNvPr id="42" name="Rectangle 41"/>
          <p:cNvSpPr/>
          <p:nvPr/>
        </p:nvSpPr>
        <p:spPr>
          <a:xfrm>
            <a:off x="4956341" y="1592361"/>
            <a:ext cx="1310526" cy="121116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2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313963" y="3944662"/>
            <a:ext cx="4251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r</a:t>
            </a:r>
            <a:r>
              <a:rPr lang="en-US" sz="2400" dirty="0" err="1" smtClean="0"/>
              <a:t>x</a:t>
            </a:r>
            <a:endParaRPr lang="en-US" sz="2400" dirty="0"/>
          </a:p>
        </p:txBody>
      </p:sp>
      <p:sp>
        <p:nvSpPr>
          <p:cNvPr id="44" name="TextBox 43"/>
          <p:cNvSpPr txBox="1"/>
          <p:nvPr/>
        </p:nvSpPr>
        <p:spPr>
          <a:xfrm>
            <a:off x="6929827" y="4234472"/>
            <a:ext cx="4203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tx</a:t>
            </a:r>
            <a:endParaRPr lang="en-US" sz="2400" dirty="0"/>
          </a:p>
        </p:txBody>
      </p:sp>
      <p:sp>
        <p:nvSpPr>
          <p:cNvPr id="45" name="Rectangle 44"/>
          <p:cNvSpPr/>
          <p:nvPr/>
        </p:nvSpPr>
        <p:spPr>
          <a:xfrm rot="16200000">
            <a:off x="6198477" y="2037944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Connector 45"/>
          <p:cNvCxnSpPr>
            <a:stCxn id="50" idx="0"/>
            <a:endCxn id="54" idx="2"/>
          </p:cNvCxnSpPr>
          <p:nvPr/>
        </p:nvCxnSpPr>
        <p:spPr>
          <a:xfrm flipH="1">
            <a:off x="3584177" y="2195129"/>
            <a:ext cx="1198928" cy="1545797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2928914" y="3882266"/>
            <a:ext cx="1310526" cy="121116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1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6781975" y="3882265"/>
            <a:ext cx="1310526" cy="121116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3</a:t>
            </a:r>
            <a:endParaRPr lang="en-US" sz="2400" b="1" dirty="0">
              <a:solidFill>
                <a:schemeClr val="tx1"/>
              </a:solidFill>
            </a:endParaRPr>
          </a:p>
        </p:txBody>
      </p:sp>
      <p:cxnSp>
        <p:nvCxnSpPr>
          <p:cNvPr id="49" name="Straight Connector 48"/>
          <p:cNvCxnSpPr>
            <a:stCxn id="45" idx="2"/>
            <a:endCxn id="52" idx="2"/>
          </p:cNvCxnSpPr>
          <p:nvPr/>
        </p:nvCxnSpPr>
        <p:spPr>
          <a:xfrm>
            <a:off x="6448968" y="2203646"/>
            <a:ext cx="1063644" cy="1537280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 rot="16200000">
            <a:off x="4864018" y="2029427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 rot="16200000">
            <a:off x="6711982" y="4322146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 rot="10800000">
            <a:off x="7427823" y="3740926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 rot="16200000">
            <a:off x="4154651" y="4322146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 rot="10800000">
            <a:off x="3499388" y="3740926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Connector 54"/>
          <p:cNvCxnSpPr>
            <a:stCxn id="53" idx="2"/>
            <a:endCxn id="51" idx="0"/>
          </p:cNvCxnSpPr>
          <p:nvPr/>
        </p:nvCxnSpPr>
        <p:spPr>
          <a:xfrm>
            <a:off x="4405142" y="4487848"/>
            <a:ext cx="2225927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5922203" y="2051103"/>
            <a:ext cx="1780702" cy="1681"/>
          </a:xfrm>
          <a:prstGeom prst="straightConnector1">
            <a:avLst/>
          </a:prstGeom>
          <a:ln w="381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5924882" y="1319399"/>
            <a:ext cx="1" cy="733385"/>
          </a:xfrm>
          <a:prstGeom prst="straightConnector1">
            <a:avLst/>
          </a:prstGeom>
          <a:ln w="381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7702907" y="2035043"/>
            <a:ext cx="20713" cy="2678425"/>
          </a:xfrm>
          <a:prstGeom prst="straightConnector1">
            <a:avLst/>
          </a:prstGeom>
          <a:ln w="381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2673807" y="4713468"/>
            <a:ext cx="5059861" cy="0"/>
          </a:xfrm>
          <a:prstGeom prst="straightConnector1">
            <a:avLst/>
          </a:prstGeom>
          <a:ln w="38100">
            <a:solidFill>
              <a:srgbClr val="00B05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5774571" y="1967111"/>
            <a:ext cx="4203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tx</a:t>
            </a:r>
            <a:endParaRPr lang="en-US" sz="2400" dirty="0"/>
          </a:p>
        </p:txBody>
      </p:sp>
      <p:sp>
        <p:nvSpPr>
          <p:cNvPr id="61" name="TextBox 60"/>
          <p:cNvSpPr txBox="1"/>
          <p:nvPr/>
        </p:nvSpPr>
        <p:spPr>
          <a:xfrm>
            <a:off x="5072005" y="1958803"/>
            <a:ext cx="4251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r</a:t>
            </a:r>
            <a:r>
              <a:rPr lang="en-US" sz="2400" dirty="0" err="1" smtClean="0"/>
              <a:t>x</a:t>
            </a:r>
            <a:endParaRPr lang="en-US" sz="2400" dirty="0"/>
          </a:p>
        </p:txBody>
      </p:sp>
      <p:sp>
        <p:nvSpPr>
          <p:cNvPr id="62" name="Rectangle 61"/>
          <p:cNvSpPr/>
          <p:nvPr/>
        </p:nvSpPr>
        <p:spPr>
          <a:xfrm>
            <a:off x="6096000" y="888653"/>
            <a:ext cx="9544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00B050"/>
                </a:solidFill>
              </a:rPr>
              <a:t>flow 2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377636" y="4003640"/>
            <a:ext cx="4203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tx</a:t>
            </a:r>
            <a:endParaRPr lang="en-US" sz="2400" dirty="0"/>
          </a:p>
        </p:txBody>
      </p:sp>
      <p:sp>
        <p:nvSpPr>
          <p:cNvPr id="68" name="TextBox 67"/>
          <p:cNvSpPr txBox="1"/>
          <p:nvPr/>
        </p:nvSpPr>
        <p:spPr>
          <a:xfrm>
            <a:off x="3691315" y="4224761"/>
            <a:ext cx="4251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r</a:t>
            </a:r>
            <a:r>
              <a:rPr lang="en-US" sz="2400" dirty="0" err="1" smtClean="0"/>
              <a:t>x</a:t>
            </a:r>
            <a:endParaRPr lang="en-US" sz="2400" dirty="0"/>
          </a:p>
        </p:txBody>
      </p:sp>
      <p:cxnSp>
        <p:nvCxnSpPr>
          <p:cNvPr id="70" name="Straight Arrow Connector 69"/>
          <p:cNvCxnSpPr/>
          <p:nvPr/>
        </p:nvCxnSpPr>
        <p:spPr>
          <a:xfrm>
            <a:off x="3877918" y="2394099"/>
            <a:ext cx="3423684" cy="0"/>
          </a:xfrm>
          <a:prstGeom prst="straightConnector1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flipH="1">
            <a:off x="3880303" y="2394099"/>
            <a:ext cx="1" cy="1742094"/>
          </a:xfrm>
          <a:prstGeom prst="straightConnector1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2669776" y="4136193"/>
            <a:ext cx="1208142" cy="0"/>
          </a:xfrm>
          <a:prstGeom prst="straightConnector1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 flipH="1">
            <a:off x="7301603" y="2394099"/>
            <a:ext cx="1" cy="296216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1605541" y="3906628"/>
            <a:ext cx="9544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flow 1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2155821" y="3399547"/>
            <a:ext cx="8322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r</a:t>
            </a:r>
            <a:r>
              <a:rPr lang="en-US" sz="2400" baseline="-25000" dirty="0" smtClean="0">
                <a:solidFill>
                  <a:srgbClr val="FF0000"/>
                </a:solidFill>
              </a:rPr>
              <a:t>1 </a:t>
            </a:r>
            <a:r>
              <a:rPr lang="en-US" sz="2400" dirty="0" smtClean="0">
                <a:solidFill>
                  <a:srgbClr val="FF0000"/>
                </a:solidFill>
              </a:rPr>
              <a:t>= B</a:t>
            </a:r>
            <a:endParaRPr lang="en-US" sz="2400" baseline="-25000" dirty="0">
              <a:solidFill>
                <a:srgbClr val="FF0000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6117564" y="1194106"/>
            <a:ext cx="8322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00B050"/>
                </a:solidFill>
              </a:rPr>
              <a:t>r</a:t>
            </a:r>
            <a:r>
              <a:rPr lang="en-US" sz="2400" baseline="-25000" dirty="0" smtClean="0">
                <a:solidFill>
                  <a:srgbClr val="00B050"/>
                </a:solidFill>
              </a:rPr>
              <a:t>2 </a:t>
            </a:r>
            <a:r>
              <a:rPr lang="en-US" sz="2400" dirty="0" smtClean="0">
                <a:solidFill>
                  <a:srgbClr val="00B050"/>
                </a:solidFill>
              </a:rPr>
              <a:t>= B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8182390" y="4380425"/>
            <a:ext cx="832279" cy="461665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0070C0"/>
                </a:solidFill>
              </a:rPr>
              <a:t>r</a:t>
            </a:r>
            <a:r>
              <a:rPr lang="en-US" sz="2400" baseline="-25000" dirty="0">
                <a:solidFill>
                  <a:srgbClr val="0070C0"/>
                </a:solidFill>
              </a:rPr>
              <a:t>3 </a:t>
            </a:r>
            <a:r>
              <a:rPr lang="en-US" sz="2400" dirty="0">
                <a:solidFill>
                  <a:srgbClr val="0070C0"/>
                </a:solidFill>
              </a:rPr>
              <a:t>= </a:t>
            </a:r>
            <a:r>
              <a:rPr lang="en-US" sz="2400" dirty="0" smtClean="0">
                <a:solidFill>
                  <a:srgbClr val="0070C0"/>
                </a:solidFill>
              </a:rPr>
              <a:t>B</a:t>
            </a: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58680" y="244177"/>
            <a:ext cx="112746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Impact of </a:t>
            </a:r>
            <a:r>
              <a:rPr lang="en-US" sz="4000" dirty="0"/>
              <a:t>E</a:t>
            </a:r>
            <a:r>
              <a:rPr lang="en-US" sz="4000" dirty="0" smtClean="0"/>
              <a:t>xtra </a:t>
            </a:r>
            <a:r>
              <a:rPr lang="en-US" sz="4000" dirty="0"/>
              <a:t>F</a:t>
            </a:r>
            <a:r>
              <a:rPr lang="en-US" sz="4000" dirty="0" smtClean="0"/>
              <a:t>lows</a:t>
            </a:r>
            <a:endParaRPr lang="en-US" sz="4000" dirty="0"/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1599670" y="1172069"/>
            <a:ext cx="2660126" cy="2752769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1337307" y="2000661"/>
            <a:ext cx="17801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K extra flows</a:t>
            </a:r>
            <a:endParaRPr lang="en-US" sz="2400" baseline="-25000" dirty="0"/>
          </a:p>
        </p:txBody>
      </p:sp>
      <p:cxnSp>
        <p:nvCxnSpPr>
          <p:cNvPr id="66" name="Straight Arrow Connector 65"/>
          <p:cNvCxnSpPr/>
          <p:nvPr/>
        </p:nvCxnSpPr>
        <p:spPr>
          <a:xfrm flipH="1" flipV="1">
            <a:off x="7673378" y="1172069"/>
            <a:ext cx="2348390" cy="3335837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8864551" y="2110340"/>
            <a:ext cx="17801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K extra flows</a:t>
            </a:r>
            <a:endParaRPr lang="en-US" sz="2400" baseline="-25000" dirty="0"/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1755918" y="5394602"/>
            <a:ext cx="7482405" cy="39301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861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6</a:t>
            </a:fld>
            <a:endParaRPr lang="en-US" dirty="0"/>
          </a:p>
        </p:txBody>
      </p:sp>
      <p:sp>
        <p:nvSpPr>
          <p:cNvPr id="159" name="TextBox 158"/>
          <p:cNvSpPr txBox="1"/>
          <p:nvPr/>
        </p:nvSpPr>
        <p:spPr>
          <a:xfrm>
            <a:off x="458680" y="244177"/>
            <a:ext cx="112746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Simulation results – Exp1 &amp; </a:t>
            </a:r>
            <a:r>
              <a:rPr lang="en-US" sz="4000" dirty="0" err="1" smtClean="0"/>
              <a:t>Exp</a:t>
            </a:r>
            <a:r>
              <a:rPr lang="en-US" sz="4000" dirty="0" smtClean="0"/>
              <a:t> 2</a:t>
            </a:r>
            <a:endParaRPr lang="en-US" sz="4000" dirty="0"/>
          </a:p>
        </p:txBody>
      </p:sp>
      <p:sp>
        <p:nvSpPr>
          <p:cNvPr id="4" name="Rectangle 3"/>
          <p:cNvSpPr/>
          <p:nvPr/>
        </p:nvSpPr>
        <p:spPr>
          <a:xfrm>
            <a:off x="1360504" y="5611359"/>
            <a:ext cx="981648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When the sum rate of all extra flows is smaller than link capacity, i.e., 40Gbps, deadlock time will not go up as K goes up.</a:t>
            </a:r>
            <a:endParaRPr lang="en-US" sz="2400" dirty="0"/>
          </a:p>
        </p:txBody>
      </p:sp>
      <p:sp>
        <p:nvSpPr>
          <p:cNvPr id="65" name="Rectangle 64"/>
          <p:cNvSpPr/>
          <p:nvPr/>
        </p:nvSpPr>
        <p:spPr>
          <a:xfrm>
            <a:off x="7013359" y="1831234"/>
            <a:ext cx="495374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Setting: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Static PFC threshold 300KB.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Start flow 1, flow 2 and all extra flows at time 0ms, and start flow 3 at time 50ms.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450" y="852255"/>
            <a:ext cx="5290295" cy="4651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36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23BCD4EB967144C83492807E2E7E0D7" ma:contentTypeVersion="1" ma:contentTypeDescription="Create a new document." ma:contentTypeScope="" ma:versionID="99b0471fb66039b4de4d76af81d25683">
  <xsd:schema xmlns:xsd="http://www.w3.org/2001/XMLSchema" xmlns:xs="http://www.w3.org/2001/XMLSchema" xmlns:p="http://schemas.microsoft.com/office/2006/metadata/properties" xmlns:ns3="7583a02e-8979-426b-a930-8d643d5ae2fc" targetNamespace="http://schemas.microsoft.com/office/2006/metadata/properties" ma:root="true" ma:fieldsID="e4e61157db6f3d14b6b7c47fa50d1262" ns3:_="">
    <xsd:import namespace="7583a02e-8979-426b-a930-8d643d5ae2fc"/>
    <xsd:element name="properties">
      <xsd:complexType>
        <xsd:sequence>
          <xsd:element name="documentManagement">
            <xsd:complexType>
              <xsd:all>
                <xsd:element ref="ns3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583a02e-8979-426b-a930-8d643d5ae2fc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9FFC48C-9727-405E-B93B-FEB15ACBB0D1}">
  <ds:schemaRefs>
    <ds:schemaRef ds:uri="http://purl.org/dc/elements/1.1/"/>
    <ds:schemaRef ds:uri="http://schemas.microsoft.com/office/2006/metadata/properties"/>
    <ds:schemaRef ds:uri="http://schemas.microsoft.com/office/2006/documentManagement/types"/>
    <ds:schemaRef ds:uri="7583a02e-8979-426b-a930-8d643d5ae2fc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E46699CE-726D-401D-806F-7C8CC6F56AF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583a02e-8979-426b-a930-8d643d5ae2f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1B531AF-D6AB-4BE4-8D70-0F4394CCF2B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11042</TotalTime>
  <Words>476</Words>
  <Application>Microsoft Office PowerPoint</Application>
  <PresentationFormat>Widescreen</PresentationFormat>
  <Paragraphs>74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SimSun</vt:lpstr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Jitu Padhye</dc:creator>
  <cp:lastModifiedBy>Shuihai Hu (MSR Student-Person Consulting)</cp:lastModifiedBy>
  <cp:revision>2548</cp:revision>
  <dcterms:created xsi:type="dcterms:W3CDTF">2014-12-15T04:35:59Z</dcterms:created>
  <dcterms:modified xsi:type="dcterms:W3CDTF">2016-01-03T15:43:38Z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0x010100123BCD4EB967144C83492807E2E7E0D7</vt:lpwstr>
  </property>
  <property fmtid="{D5CDD505-2E9C-101B-9397-08002B2CF9AE}" pid="3" name="TaxKeyword">
    <vt:lpwstr/>
  </property>
  <property fmtid="{D5CDD505-2E9C-101B-9397-08002B2CF9AE}" pid="4" name="TaxCatchAll">
    <vt:lpwstr/>
  </property>
  <property fmtid="{D5CDD505-2E9C-101B-9397-08002B2CF9AE}" pid="5" name="TaxKeywordTaxHTField">
    <vt:lpwstr/>
  </property>
  <property fmtid="{D5CDD505-2E9C-101B-9397-08002B2CF9AE}" pid="6" name="IsMyDocuments">
    <vt:bool>true</vt:bool>
  </property>
</Properties>
</file>