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408" r:id="rId5"/>
    <p:sldId id="379" r:id="rId6"/>
    <p:sldId id="403" r:id="rId7"/>
    <p:sldId id="455" r:id="rId8"/>
    <p:sldId id="456" r:id="rId9"/>
    <p:sldId id="457" r:id="rId10"/>
    <p:sldId id="458" r:id="rId11"/>
    <p:sldId id="461" r:id="rId12"/>
    <p:sldId id="462" r:id="rId13"/>
    <p:sldId id="460" r:id="rId14"/>
    <p:sldId id="464" r:id="rId15"/>
    <p:sldId id="468" r:id="rId16"/>
    <p:sldId id="469" r:id="rId17"/>
    <p:sldId id="466" r:id="rId18"/>
    <p:sldId id="467" r:id="rId19"/>
    <p:sldId id="465" r:id="rId20"/>
    <p:sldId id="463" r:id="rId21"/>
    <p:sldId id="418" r:id="rId22"/>
    <p:sldId id="406" r:id="rId23"/>
    <p:sldId id="419" r:id="rId24"/>
    <p:sldId id="420" r:id="rId25"/>
    <p:sldId id="440" r:id="rId26"/>
    <p:sldId id="421" r:id="rId27"/>
    <p:sldId id="4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9" autoAdjust="0"/>
    <p:restoredTop sz="94636" autoAdjust="0"/>
  </p:normalViewPr>
  <p:slideViewPr>
    <p:cSldViewPr snapToGrid="0">
      <p:cViewPr varScale="1">
        <p:scale>
          <a:sx n="106" d="100"/>
          <a:sy n="106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6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5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7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7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5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8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2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7944" y="1933238"/>
            <a:ext cx="9483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Sufficient Condition for Routing Induced Deadlock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Sufficient Condition for Deadlock to Occur with Non-zero Probability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How to Compute the Probability of Pause Events?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Explain the Impact of Extra Flows with </a:t>
            </a:r>
            <a:r>
              <a:rPr lang="en-US" sz="2800" dirty="0"/>
              <a:t>Probability </a:t>
            </a:r>
            <a:r>
              <a:rPr lang="en-US" sz="2800" dirty="0" smtClean="0"/>
              <a:t>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741" y="81215"/>
            <a:ext cx="904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Outline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76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1005395" y="5150953"/>
                <a:ext cx="9778754" cy="1707047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If </a:t>
                </a:r>
                <a:r>
                  <a:rPr lang="en-US" sz="2400" dirty="0" err="1" smtClean="0"/>
                  <a:t>r</a:t>
                </a:r>
                <a:r>
                  <a:rPr lang="en-US" sz="2400" baseline="-25000" dirty="0" err="1" smtClean="0"/>
                  <a:t>i</a:t>
                </a:r>
                <a:r>
                  <a:rPr lang="en-US" sz="2400" dirty="0" smtClean="0"/>
                  <a:t> &lt; </a:t>
                </a:r>
                <a:r>
                  <a:rPr lang="en-US" sz="2400" dirty="0" err="1" smtClean="0"/>
                  <a:t>r</a:t>
                </a:r>
                <a:r>
                  <a:rPr lang="en-US" sz="2400" baseline="30000" dirty="0" err="1" smtClean="0"/>
                  <a:t>c</a:t>
                </a:r>
                <a:r>
                  <a:rPr lang="en-US" sz="2400" dirty="0" smtClean="0"/>
                  <a:t>,   P(pause(tx-0,tx-i)) = 0.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If </a:t>
                </a:r>
                <a:r>
                  <a:rPr lang="en-US" sz="2400" dirty="0" err="1"/>
                  <a:t>r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&gt;=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c</a:t>
                </a:r>
                <a:r>
                  <a:rPr lang="en-US" sz="2400" dirty="0"/>
                  <a:t>, P(pause(tx-0,tx-i))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       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nary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  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baseline="-25000" dirty="0"/>
              </a:p>
            </p:txBody>
          </p:sp>
        </mc:Choice>
        <mc:Fallback xmlns=""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95" y="5150953"/>
                <a:ext cx="9778754" cy="1707047"/>
              </a:xfrm>
              <a:prstGeom prst="rect">
                <a:avLst/>
              </a:prstGeom>
              <a:blipFill rotWithShape="0">
                <a:blip r:embed="rId3"/>
                <a:stretch>
                  <a:fillRect l="-561" t="-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5339009" y="270311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8372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045068" y="2005485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045068" y="4260179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033825" y="2028267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526479" y="4072330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535717" y="1306738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/>
          <p:cNvSpPr txBox="1">
            <a:spLocks/>
          </p:cNvSpPr>
          <p:nvPr/>
        </p:nvSpPr>
        <p:spPr>
          <a:xfrm>
            <a:off x="1091582" y="5788117"/>
            <a:ext cx="8885750" cy="10754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addition to flow </a:t>
            </a:r>
            <a:r>
              <a:rPr lang="en-US" sz="2400" dirty="0"/>
              <a:t>1, flow </a:t>
            </a:r>
            <a:r>
              <a:rPr lang="en-US" sz="2400" dirty="0" smtClean="0"/>
              <a:t>2 and </a:t>
            </a:r>
            <a:r>
              <a:rPr lang="en-US" sz="2400" dirty="0"/>
              <a:t>flow </a:t>
            </a:r>
            <a:r>
              <a:rPr lang="en-US" sz="2400" dirty="0" smtClean="0"/>
              <a:t>3, we generate </a:t>
            </a:r>
            <a:r>
              <a:rPr lang="en-US" sz="2400" dirty="0"/>
              <a:t>K extra flows to each link (i.e. K flows that go from switch 1 to switch 2, K flows from switch 2 to switch 3, K flows from switch 3 to switch </a:t>
            </a:r>
            <a:r>
              <a:rPr lang="en-US" sz="2400" dirty="0" smtClean="0"/>
              <a:t>1.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56341" y="159236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963" y="394466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29827" y="4234472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6198477" y="20379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0" idx="0"/>
            <a:endCxn id="54" idx="2"/>
          </p:cNvCxnSpPr>
          <p:nvPr/>
        </p:nvCxnSpPr>
        <p:spPr>
          <a:xfrm flipH="1">
            <a:off x="3584177" y="2195129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28914" y="388226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1975" y="38822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2"/>
            <a:endCxn id="52" idx="2"/>
          </p:cNvCxnSpPr>
          <p:nvPr/>
        </p:nvCxnSpPr>
        <p:spPr>
          <a:xfrm>
            <a:off x="6448968" y="2203646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4864018" y="202942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6711982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7427823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4154651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3499388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2"/>
            <a:endCxn id="51" idx="0"/>
          </p:cNvCxnSpPr>
          <p:nvPr/>
        </p:nvCxnSpPr>
        <p:spPr>
          <a:xfrm>
            <a:off x="4405142" y="4487848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22203" y="2051103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24882" y="1319399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02907" y="2035043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73807" y="4713468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74571" y="196711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72005" y="1958803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8886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77636" y="400364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691315" y="422476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77918" y="2394099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0303" y="2394099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9776" y="4136193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301603" y="2394099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541" y="390662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55821" y="339954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17564" y="119410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390" y="4380425"/>
            <a:ext cx="83227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>
                <a:solidFill>
                  <a:srgbClr val="0070C0"/>
                </a:solidFill>
              </a:rPr>
              <a:t>3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Impact of Extra Flows</a:t>
            </a:r>
            <a:endParaRPr lang="en-US" sz="4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599670" y="1172069"/>
            <a:ext cx="2660126" cy="275276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337307" y="2000661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7673378" y="1172069"/>
            <a:ext cx="2348390" cy="33358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864551" y="2110340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755918" y="5394602"/>
            <a:ext cx="7482405" cy="393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Exp1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6" y="1395703"/>
            <a:ext cx="3068887" cy="2185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43" y="1395703"/>
            <a:ext cx="3068887" cy="2185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15" y="1297816"/>
            <a:ext cx="3206355" cy="2283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10" y="4297918"/>
            <a:ext cx="3076575" cy="219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85" y="4297918"/>
            <a:ext cx="3076575" cy="2190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60" y="4297918"/>
            <a:ext cx="3076575" cy="2190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88704" y="3630627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75976" y="3580979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K=1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63248" y="3580979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K=2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88704" y="6488668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K=4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44659" y="6466943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K=8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21234" y="644209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K=16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289" y="938651"/>
            <a:ext cx="4269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Instant queue length of switch 1: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5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35" y="4029349"/>
            <a:ext cx="3968495" cy="2801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4" y="1281026"/>
            <a:ext cx="3773973" cy="26639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Exp2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8363248" y="3580979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K=2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289" y="938651"/>
            <a:ext cx="4269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Instant queue length of switch 1: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43" y="1278183"/>
            <a:ext cx="3966336" cy="2799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43" y="4072310"/>
            <a:ext cx="3794723" cy="26786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04765" y="4219404"/>
            <a:ext cx="175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rate=40/K, K=16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21379" y="4219404"/>
            <a:ext cx="175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rate=30/K, K=16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64297" y="2161549"/>
            <a:ext cx="175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rate=10/K, K=16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10543" y="1967270"/>
            <a:ext cx="168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rate=1/K, K =16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/>
              <p:cNvSpPr txBox="1">
                <a:spLocks/>
              </p:cNvSpPr>
              <p:nvPr/>
            </p:nvSpPr>
            <p:spPr>
              <a:xfrm>
                <a:off x="1653125" y="1567285"/>
                <a:ext cx="8885750" cy="196356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Experiment 1: each extra flow has 40Gbps injection rate.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 err="1" smtClean="0"/>
                  <a:t>r</a:t>
                </a:r>
                <a:r>
                  <a:rPr lang="en-US" sz="2000" baseline="30000" dirty="0" err="1" smtClean="0"/>
                  <a:t>c</a:t>
                </a:r>
                <a:r>
                  <a:rPr lang="en-US" sz="2000" baseline="30000" dirty="0" smtClean="0"/>
                  <a:t> </a:t>
                </a:r>
                <a:r>
                  <a:rPr lang="en-US" sz="2000" dirty="0" smtClean="0"/>
                  <a:t>= B/(K+2)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 smtClean="0"/>
                  <a:t>P(pause(tx-1,tx-2))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(K+1)/(K+2)</a:t>
                </a:r>
                <a:r>
                  <a:rPr lang="en-US" sz="2000" baseline="30000" dirty="0" smtClean="0"/>
                  <a:t>2   </a:t>
                </a:r>
                <a:r>
                  <a:rPr lang="en-US" sz="2000" dirty="0" smtClean="0"/>
                  <a:t>∝ 1/K, so deadlock time is lineal to k in experiment.</a:t>
                </a: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1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25" y="1567285"/>
                <a:ext cx="8885750" cy="1963565"/>
              </a:xfrm>
              <a:prstGeom prst="rect">
                <a:avLst/>
              </a:prstGeom>
              <a:blipFill rotWithShape="0">
                <a:blip r:embed="rId3"/>
                <a:stretch>
                  <a:fillRect l="-892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Impact of </a:t>
            </a:r>
            <a:r>
              <a:rPr lang="en-US" sz="4000" dirty="0"/>
              <a:t>E</a:t>
            </a:r>
            <a:r>
              <a:rPr lang="en-US" sz="4000" dirty="0" smtClean="0"/>
              <a:t>xtra </a:t>
            </a:r>
            <a:r>
              <a:rPr lang="en-US" sz="4000" dirty="0"/>
              <a:t>F</a:t>
            </a:r>
            <a:r>
              <a:rPr lang="en-US" sz="4000" dirty="0" smtClean="0"/>
              <a:t>lows</a:t>
            </a:r>
            <a:endParaRPr lang="en-US" sz="4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38890" y="3779793"/>
            <a:ext cx="0" cy="89060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422736" y="426251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5648473" y="470239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0800000">
            <a:off x="4993210" y="412117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71458" y="438388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5185137" y="460500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374125" y="3779793"/>
            <a:ext cx="1" cy="73664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163598" y="4516439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538891" y="4660456"/>
            <a:ext cx="2382892" cy="1651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824500" y="3312753"/>
            <a:ext cx="9291" cy="27284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01632" y="5538667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3184503" y="4262512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50870" y="4429623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07672" y="3641853"/>
            <a:ext cx="1815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/>
              <a:t>= B/(K+2)</a:t>
            </a:r>
          </a:p>
        </p:txBody>
      </p:sp>
    </p:spTree>
    <p:extLst>
      <p:ext uri="{BB962C8B-B14F-4D97-AF65-F5344CB8AC3E}">
        <p14:creationId xmlns:p14="http://schemas.microsoft.com/office/powerpoint/2010/main" val="30936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 dirty="0"/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1653125" y="1567285"/>
            <a:ext cx="8885750" cy="19635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Experiment 2: each extra flow has s/K </a:t>
            </a:r>
            <a:r>
              <a:rPr lang="en-US" sz="2400" dirty="0" err="1" smtClean="0"/>
              <a:t>Gbps</a:t>
            </a:r>
            <a:r>
              <a:rPr lang="en-US" sz="2400" dirty="0" smtClean="0"/>
              <a:t> injection rate.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/>
              <a:t>min{ (B-s)/2, B/(K+2) </a:t>
            </a:r>
            <a:r>
              <a:rPr lang="en-US" sz="2000" dirty="0" smtClean="0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 smtClean="0"/>
              <a:t>=</a:t>
            </a:r>
            <a:r>
              <a:rPr lang="en-US" sz="2000" dirty="0"/>
              <a:t> (B-s)/</a:t>
            </a:r>
            <a:r>
              <a:rPr lang="en-US" sz="2000" dirty="0" smtClean="0"/>
              <a:t>2, P(pause(tx-1,tx-2)) = (B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-s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)/4B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 is a constant, so deadlock time is constant.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When </a:t>
            </a:r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/>
              <a:t>= B/(K+2</a:t>
            </a:r>
            <a:r>
              <a:rPr lang="en-US" sz="2000" dirty="0" smtClean="0"/>
              <a:t>), </a:t>
            </a:r>
            <a:r>
              <a:rPr lang="en-US" sz="2000" dirty="0"/>
              <a:t>P(pause(tx-1,tx-2)) = (K+1)/(K+2)</a:t>
            </a:r>
            <a:r>
              <a:rPr lang="en-US" sz="2000" baseline="30000" dirty="0"/>
              <a:t>2   </a:t>
            </a:r>
            <a:r>
              <a:rPr lang="en-US" sz="2000" dirty="0"/>
              <a:t>∝ 1/K, so deadlock time is lineal to </a:t>
            </a:r>
            <a:r>
              <a:rPr lang="en-US" sz="2000" dirty="0" smtClean="0"/>
              <a:t>K.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Impact of </a:t>
            </a:r>
            <a:r>
              <a:rPr lang="en-US" sz="4000" dirty="0"/>
              <a:t>E</a:t>
            </a:r>
            <a:r>
              <a:rPr lang="en-US" sz="4000" dirty="0" smtClean="0"/>
              <a:t>xtra </a:t>
            </a:r>
            <a:r>
              <a:rPr lang="en-US" sz="4000" dirty="0"/>
              <a:t>F</a:t>
            </a:r>
            <a:r>
              <a:rPr lang="en-US" sz="4000" dirty="0" smtClean="0"/>
              <a:t>lows</a:t>
            </a:r>
            <a:endParaRPr lang="en-US" sz="4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38890" y="4178140"/>
            <a:ext cx="0" cy="89060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422736" y="466085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5648473" y="510073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0800000">
            <a:off x="4993210" y="451951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71458" y="478223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5185137" y="500335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374125" y="4178140"/>
            <a:ext cx="1" cy="73664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163598" y="4914786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538891" y="5058803"/>
            <a:ext cx="2382892" cy="1651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824500" y="3711100"/>
            <a:ext cx="9291" cy="27284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01632" y="5937014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3184503" y="466085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50870" y="4827970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0319" y="4003563"/>
            <a:ext cx="3317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baseline="30000" dirty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min{ (B-s)/2, B/(K+2) }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047956" y="5935888"/>
            <a:ext cx="1958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Gbps</a:t>
            </a:r>
            <a:r>
              <a:rPr lang="en-US" sz="2400" dirty="0" smtClean="0"/>
              <a:t> in total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538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Exp1 &amp; </a:t>
            </a:r>
            <a:r>
              <a:rPr lang="en-US" sz="4000" dirty="0" err="1" smtClean="0"/>
              <a:t>Exp</a:t>
            </a:r>
            <a:r>
              <a:rPr lang="en-US" sz="4000" dirty="0" smtClean="0"/>
              <a:t> 2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6" y="952063"/>
            <a:ext cx="4829929" cy="334954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53125" y="4392785"/>
            <a:ext cx="8885750" cy="19635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2000" dirty="0" smtClean="0"/>
              <a:t>When the injection rate is 40Gbps or 40/K </a:t>
            </a:r>
            <a:r>
              <a:rPr lang="en-US" sz="2000" dirty="0" err="1" smtClean="0"/>
              <a:t>Gbps</a:t>
            </a:r>
            <a:r>
              <a:rPr lang="en-US" sz="2000" dirty="0"/>
              <a:t>, P(pause(tx-1,tx-2</a:t>
            </a:r>
            <a:r>
              <a:rPr lang="en-US" sz="2000" dirty="0" smtClean="0"/>
              <a:t>)) </a:t>
            </a:r>
            <a:r>
              <a:rPr lang="en-US" sz="2000" dirty="0"/>
              <a:t>∝ </a:t>
            </a:r>
            <a:r>
              <a:rPr lang="en-US" sz="2000" dirty="0" smtClean="0"/>
              <a:t>1/K, </a:t>
            </a:r>
            <a:r>
              <a:rPr lang="en-US" sz="2000" dirty="0"/>
              <a:t>so deadlock time is lineal to </a:t>
            </a:r>
            <a:r>
              <a:rPr lang="en-US" sz="2000" dirty="0" smtClean="0"/>
              <a:t>K.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When the injection rate is </a:t>
            </a:r>
            <a:r>
              <a:rPr lang="en-US" sz="2000" dirty="0" smtClean="0"/>
              <a:t>1/K </a:t>
            </a:r>
            <a:r>
              <a:rPr lang="en-US" sz="2000" dirty="0" err="1" smtClean="0"/>
              <a:t>Gbps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dirty="0" smtClean="0"/>
              <a:t>10/K </a:t>
            </a:r>
            <a:r>
              <a:rPr lang="en-US" sz="2000" dirty="0" err="1"/>
              <a:t>Gbps</a:t>
            </a:r>
            <a:r>
              <a:rPr lang="en-US" sz="2000" dirty="0"/>
              <a:t>, P(pause(tx-1,tx-2</a:t>
            </a:r>
            <a:r>
              <a:rPr lang="en-US" sz="2000" dirty="0" smtClean="0"/>
              <a:t>))</a:t>
            </a:r>
            <a:r>
              <a:rPr lang="en-US" sz="2000" dirty="0"/>
              <a:t> </a:t>
            </a:r>
            <a:r>
              <a:rPr lang="en-US" sz="2000" dirty="0" smtClean="0"/>
              <a:t>= (B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-s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)/4B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is a constant, </a:t>
            </a:r>
            <a:r>
              <a:rPr lang="en-US" sz="2000" dirty="0"/>
              <a:t>so deadlock time </a:t>
            </a:r>
            <a:r>
              <a:rPr lang="en-US" sz="2000" dirty="0" smtClean="0"/>
              <a:t>does not go up as K goes up.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When the injection rate is </a:t>
            </a:r>
            <a:r>
              <a:rPr lang="en-US" sz="2000" dirty="0" smtClean="0"/>
              <a:t>30/K, P(pause(tx-1,tx-2</a:t>
            </a:r>
            <a:r>
              <a:rPr lang="en-US" sz="2000" dirty="0"/>
              <a:t>)) ∝ </a:t>
            </a:r>
            <a:r>
              <a:rPr lang="en-US" sz="2000" dirty="0" smtClean="0"/>
              <a:t>1/K at first, and then </a:t>
            </a:r>
            <a:r>
              <a:rPr lang="en-US" sz="2000" dirty="0"/>
              <a:t>P(pause(tx-1,tx-2)) =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-s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/4B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when k goes up, </a:t>
            </a:r>
            <a:r>
              <a:rPr lang="en-US" sz="2000" dirty="0"/>
              <a:t>so deadlock time is lineal to </a:t>
            </a:r>
            <a:r>
              <a:rPr lang="en-US" sz="2000" dirty="0" smtClean="0"/>
              <a:t>K when K is small, but stay the same as </a:t>
            </a:r>
            <a:r>
              <a:rPr lang="en-US" sz="2000" dirty="0"/>
              <a:t>K goes up</a:t>
            </a:r>
            <a:r>
              <a:rPr lang="en-US" dirty="0"/>
              <a:t>.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10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511533" y="2387586"/>
            <a:ext cx="8951650" cy="16321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/>
              <a:t>Backup Slides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3108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1: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&lt;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 smtClean="0"/>
              <a:t>P</a:t>
            </a:r>
            <a:r>
              <a:rPr lang="en-US" dirty="0"/>
              <a:t>( pause(1, 4, ∆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)=1 ) = </a:t>
            </a:r>
            <a:r>
              <a:rPr lang="en-US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6596705" y="3454432"/>
            <a:ext cx="489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 pause(2, 1,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)=1 ) </a:t>
            </a:r>
            <a:r>
              <a:rPr lang="en-US" sz="2000" dirty="0"/>
              <a:t>= </a:t>
            </a:r>
            <a:r>
              <a:rPr lang="en-US" sz="2000" dirty="0" smtClean="0"/>
              <a:t>1-(r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+r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)/B &gt;0</a:t>
            </a:r>
          </a:p>
        </p:txBody>
      </p:sp>
      <p:cxnSp>
        <p:nvCxnSpPr>
          <p:cNvPr id="61" name="Straight Arrow Connector 60"/>
          <p:cNvCxnSpPr>
            <a:stCxn id="57" idx="1"/>
          </p:cNvCxnSpPr>
          <p:nvPr/>
        </p:nvCxnSpPr>
        <p:spPr>
          <a:xfrm flipH="1" flipV="1">
            <a:off x="6248725" y="2855215"/>
            <a:ext cx="347980" cy="7992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=B/4=10Gbps: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561561"/>
            <a:ext cx="9480467" cy="14528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half of flow 1’s, which complies with their drain rates at switch 1.</a:t>
            </a:r>
          </a:p>
          <a:p>
            <a:r>
              <a:rPr lang="en-US" sz="2400" dirty="0" smtClean="0"/>
              <a:t>Almost no packets are queued at switch 4.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23791"/>
            <a:ext cx="4475383" cy="3533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791"/>
            <a:ext cx="4475383" cy="3533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0922" y="5056988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505519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4625266" y="3950563"/>
            <a:ext cx="159798" cy="7063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4980372" y="3266983"/>
            <a:ext cx="186432" cy="13898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25771" y="413188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4559" y="37625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6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69768" y="244177"/>
            <a:ext cx="10652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Sufficient Condition for Routing Induced Deadlock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620175" y="2070715"/>
            <a:ext cx="8951650" cy="2563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Deadlock will occur with non-zero probability when the following two conditions are met: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There is a cycle (denoted as </a:t>
            </a:r>
            <a:r>
              <a:rPr lang="en-US" b="1" dirty="0" smtClean="0"/>
              <a:t>C</a:t>
            </a:r>
            <a:r>
              <a:rPr lang="en-US" dirty="0" smtClean="0"/>
              <a:t>) in the buffer dependency graph of egress queues.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any edge e(</a:t>
            </a:r>
            <a:r>
              <a:rPr lang="en-US" dirty="0" err="1" smtClean="0"/>
              <a:t>i,j</a:t>
            </a:r>
            <a:r>
              <a:rPr lang="en-US" dirty="0" smtClean="0"/>
              <a:t>) in the cycle </a:t>
            </a:r>
            <a:r>
              <a:rPr lang="en-US" b="1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tx</a:t>
            </a:r>
            <a:r>
              <a:rPr lang="en-US" dirty="0" smtClean="0"/>
              <a:t> queue j will pause </a:t>
            </a:r>
            <a:r>
              <a:rPr lang="en-US" dirty="0" err="1" smtClean="0"/>
              <a:t>tx</a:t>
            </a:r>
            <a:r>
              <a:rPr lang="en-US" dirty="0" smtClean="0"/>
              <a:t> queue </a:t>
            </a:r>
            <a:r>
              <a:rPr lang="en-US" dirty="0" err="1" smtClean="0"/>
              <a:t>i</a:t>
            </a:r>
            <a:r>
              <a:rPr lang="en-US" dirty="0" smtClean="0"/>
              <a:t> with non-zero probability.</a:t>
            </a:r>
          </a:p>
        </p:txBody>
      </p:sp>
    </p:spTree>
    <p:extLst>
      <p:ext uri="{BB962C8B-B14F-4D97-AF65-F5344CB8AC3E}">
        <p14:creationId xmlns:p14="http://schemas.microsoft.com/office/powerpoint/2010/main" val="3163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2: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786191" y="3564143"/>
            <a:ext cx="158855" cy="46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64" name="Rectangle 63"/>
          <p:cNvSpPr/>
          <p:nvPr/>
        </p:nvSpPr>
        <p:spPr>
          <a:xfrm>
            <a:off x="6596705" y="3454432"/>
            <a:ext cx="489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 pause(2, 1,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)=1 ) </a:t>
            </a:r>
            <a:r>
              <a:rPr lang="en-US" sz="2000" dirty="0"/>
              <a:t>= </a:t>
            </a:r>
            <a:r>
              <a:rPr lang="en-US" sz="2000" dirty="0" smtClean="0"/>
              <a:t>1-2r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 &gt;= 0</a:t>
            </a:r>
          </a:p>
          <a:p>
            <a:r>
              <a:rPr lang="en-US" sz="2000" dirty="0"/>
              <a:t>When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dirty="0" smtClean="0"/>
              <a:t>=B/2</a:t>
            </a:r>
            <a:r>
              <a:rPr lang="en-US" sz="2000" dirty="0"/>
              <a:t>, P( pause(2, 1, 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)=1 ) </a:t>
            </a:r>
            <a:r>
              <a:rPr lang="en-US" sz="2000" dirty="0" smtClean="0"/>
              <a:t>=0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 flipV="1">
            <a:off x="6248725" y="2855215"/>
            <a:ext cx="347980" cy="9531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9297"/>
            <a:ext cx="4475383" cy="35609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514913"/>
            <a:ext cx="4475383" cy="35609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895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=B/2=20Gbps: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 smtClean="0"/>
              <a:t>Some packets are queued at switch 4.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9312676" y="2911876"/>
            <a:ext cx="89694" cy="171505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6" y="2171388"/>
            <a:ext cx="2502353" cy="20065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9402370" y="2911876"/>
            <a:ext cx="263316" cy="126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068259"/>
            <a:ext cx="9930407" cy="1634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At the very beginning, It will take some time for green packets to gradually achieve rate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at switch 1. During this period, we have r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&lt; </a:t>
            </a:r>
            <a:r>
              <a:rPr lang="en-US" sz="2000" dirty="0" err="1"/>
              <a:t>r</a:t>
            </a:r>
            <a:r>
              <a:rPr lang="en-US" sz="2000" baseline="30000" dirty="0" err="1"/>
              <a:t>c</a:t>
            </a:r>
            <a:r>
              <a:rPr lang="en-US" sz="2000" dirty="0" smtClean="0"/>
              <a:t> and a small part of green packets get queued at switch 4. </a:t>
            </a:r>
          </a:p>
          <a:p>
            <a:r>
              <a:rPr lang="en-US" sz="2000" dirty="0" smtClean="0"/>
              <a:t>This part of packets will never be drained under the condition when </a:t>
            </a:r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dirty="0" err="1" smtClean="0"/>
              <a:t>r</a:t>
            </a:r>
            <a:r>
              <a:rPr lang="en-US" sz="2000" baseline="30000" dirty="0" err="1" smtClean="0"/>
              <a:t>c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at the sender, and it will cause </a:t>
            </a:r>
            <a:r>
              <a:rPr lang="en-US" sz="2000" dirty="0"/>
              <a:t>P( pause(1, 4, 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)=1 ) = </a:t>
            </a:r>
            <a:r>
              <a:rPr lang="en-US" sz="2000" dirty="0" smtClean="0"/>
              <a:t>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09514" y="2214699"/>
            <a:ext cx="176435" cy="710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786191" y="3564143"/>
            <a:ext cx="158855" cy="46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  <p:sp>
        <p:nvSpPr>
          <p:cNvPr id="61" name="Rectangle 60"/>
          <p:cNvSpPr/>
          <p:nvPr/>
        </p:nvSpPr>
        <p:spPr>
          <a:xfrm>
            <a:off x="5982247" y="2491367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=0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680" y="1027431"/>
            <a:ext cx="539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Case 2: Head-of-Line Blocking Pause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086013" y="5487119"/>
            <a:ext cx="9930407" cy="848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Condition 3: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30000" dirty="0" err="1" smtClean="0"/>
              <a:t>c</a:t>
            </a:r>
            <a:r>
              <a:rPr lang="en-US" baseline="-25000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/>
              <a:t>P( </a:t>
            </a:r>
            <a:r>
              <a:rPr lang="en-US" dirty="0" smtClean="0"/>
              <a:t>pause(1, 4, </a:t>
            </a:r>
            <a:r>
              <a:rPr lang="en-US" dirty="0"/>
              <a:t>∆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/>
              <a:t>1 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1-r</a:t>
            </a:r>
            <a:r>
              <a:rPr lang="en-US" baseline="30000" dirty="0" smtClean="0"/>
              <a:t>c</a:t>
            </a:r>
            <a:r>
              <a:rPr lang="en-US" dirty="0" smtClean="0"/>
              <a:t>/B</a:t>
            </a:r>
            <a:endParaRPr lang="en-US" dirty="0"/>
          </a:p>
        </p:txBody>
      </p:sp>
      <p:cxnSp>
        <p:nvCxnSpPr>
          <p:cNvPr id="53" name="Straight Connector 52"/>
          <p:cNvCxnSpPr>
            <a:stCxn id="94" idx="2"/>
          </p:cNvCxnSpPr>
          <p:nvPr/>
        </p:nvCxnSpPr>
        <p:spPr>
          <a:xfrm flipH="1">
            <a:off x="5220694" y="2480463"/>
            <a:ext cx="12684" cy="15943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04994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4775468" y="35641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2"/>
            <a:endCxn id="108" idx="0"/>
          </p:cNvCxnSpPr>
          <p:nvPr/>
        </p:nvCxnSpPr>
        <p:spPr>
          <a:xfrm flipV="1">
            <a:off x="4860257" y="3043977"/>
            <a:ext cx="0" cy="52016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4" idx="2"/>
          </p:cNvCxnSpPr>
          <p:nvPr/>
        </p:nvCxnSpPr>
        <p:spPr>
          <a:xfrm flipV="1">
            <a:off x="5233378" y="2458575"/>
            <a:ext cx="2197565" cy="2188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9771" y="2472155"/>
            <a:ext cx="0" cy="8049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498" y="356414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86013" y="409432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27055" y="2986408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83693" y="2393550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pause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0802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8185202" y="2077366"/>
            <a:ext cx="164283" cy="35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838479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8237465" y="2124356"/>
            <a:ext cx="165986" cy="244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749032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46466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04994" y="1644048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5437283" y="2090960"/>
            <a:ext cx="178096" cy="32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4112671" y="208111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5484817" y="2138496"/>
            <a:ext cx="178097" cy="225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023224" y="201879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320658" y="201049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96" name="Freeform 95"/>
          <p:cNvSpPr/>
          <p:nvPr/>
        </p:nvSpPr>
        <p:spPr>
          <a:xfrm>
            <a:off x="3497064" y="2079613"/>
            <a:ext cx="5726096" cy="45719"/>
          </a:xfrm>
          <a:custGeom>
            <a:avLst/>
            <a:gdLst>
              <a:gd name="connsiteX0" fmla="*/ 0 w 2480649"/>
              <a:gd name="connsiteY0" fmla="*/ 27161 h 27161"/>
              <a:gd name="connsiteX1" fmla="*/ 1412340 w 2480649"/>
              <a:gd name="connsiteY1" fmla="*/ 9054 h 27161"/>
              <a:gd name="connsiteX2" fmla="*/ 2480649 w 2480649"/>
              <a:gd name="connsiteY2" fmla="*/ 0 h 2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49" h="27161">
                <a:moveTo>
                  <a:pt x="0" y="27161"/>
                </a:moveTo>
                <a:lnTo>
                  <a:pt x="1412340" y="9054"/>
                </a:lnTo>
                <a:lnTo>
                  <a:pt x="248064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8237410" y="2192217"/>
            <a:ext cx="159012" cy="115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1" idx="2"/>
            <a:endCxn id="86" idx="0"/>
          </p:cNvCxnSpPr>
          <p:nvPr/>
        </p:nvCxnSpPr>
        <p:spPr>
          <a:xfrm flipV="1">
            <a:off x="5686445" y="2246816"/>
            <a:ext cx="1071121" cy="42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49032" y="194548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749032" y="1279660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49032" y="2427765"/>
            <a:ext cx="1367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766353" y="2427765"/>
            <a:ext cx="0" cy="683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252074" y="1825984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16670" y="1509125"/>
            <a:ext cx="106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(&gt; </a:t>
            </a:r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5945" y="1867889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657818" y="2392498"/>
            <a:ext cx="1071122" cy="83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96539" y="171917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4775468" y="271257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665392" y="370090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260629" y="4074850"/>
            <a:ext cx="3960065" cy="266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3" idx="2"/>
            <a:endCxn id="112" idx="0"/>
          </p:cNvCxnSpPr>
          <p:nvPr/>
        </p:nvCxnSpPr>
        <p:spPr>
          <a:xfrm>
            <a:off x="3141620" y="4306484"/>
            <a:ext cx="89767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 rot="16200000">
            <a:off x="4120205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16200000">
            <a:off x="2891129" y="414078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5479632" y="2188564"/>
            <a:ext cx="178092" cy="12501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704551" y="2935351"/>
            <a:ext cx="129" cy="719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578047" y="3349281"/>
            <a:ext cx="3229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 </a:t>
            </a:r>
            <a:r>
              <a:rPr lang="en-US" sz="2000" dirty="0" smtClean="0"/>
              <a:t>pause(2, 1, </a:t>
            </a:r>
            <a:r>
              <a:rPr lang="en-US" sz="2000" dirty="0"/>
              <a:t>∆</a:t>
            </a:r>
            <a:r>
              <a:rPr lang="en-US" sz="2000" dirty="0" err="1"/>
              <a:t>t</a:t>
            </a:r>
            <a:r>
              <a:rPr lang="en-US" sz="2000" baseline="-25000" dirty="0" err="1"/>
              <a:t>k</a:t>
            </a:r>
            <a:r>
              <a:rPr lang="en-US" sz="2000" dirty="0"/>
              <a:t>)=1 </a:t>
            </a:r>
            <a:r>
              <a:rPr lang="en-US" sz="2000" dirty="0" smtClean="0"/>
              <a:t>)=1-r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/B </a:t>
            </a:r>
            <a:endParaRPr lang="en-US" sz="2000" dirty="0"/>
          </a:p>
        </p:txBody>
      </p:sp>
      <p:cxnSp>
        <p:nvCxnSpPr>
          <p:cNvPr id="119" name="Straight Arrow Connector 118"/>
          <p:cNvCxnSpPr>
            <a:stCxn id="42" idx="1"/>
            <a:endCxn id="83" idx="2"/>
          </p:cNvCxnSpPr>
          <p:nvPr/>
        </p:nvCxnSpPr>
        <p:spPr>
          <a:xfrm flipH="1" flipV="1">
            <a:off x="6248725" y="2855215"/>
            <a:ext cx="329322" cy="6941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21052" y="3023670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2107" y="35922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23942" y="407231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22107" y="402312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4561419" y="231393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rx-2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4786191" y="3564143"/>
            <a:ext cx="158855" cy="1887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2934602" y="4181561"/>
            <a:ext cx="160152" cy="2404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90194" y="2462673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00B050"/>
                </a:solidFill>
              </a:rPr>
              <a:t>c</a:t>
            </a:r>
            <a:endParaRPr lang="en-US" sz="2400" baseline="30000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9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77637"/>
            <a:ext cx="4535015" cy="3664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" y="1477637"/>
            <a:ext cx="4475383" cy="36163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56" y="976317"/>
            <a:ext cx="9512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Results when setting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c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B/2=20Gbps,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=B=40Gbps: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90916" y="5408564"/>
            <a:ext cx="9924798" cy="1448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switch 1, queue length of flow </a:t>
            </a:r>
            <a:r>
              <a:rPr lang="en-US" altLang="zh-CN" sz="2400" dirty="0" smtClean="0"/>
              <a:t>2</a:t>
            </a:r>
            <a:r>
              <a:rPr lang="en-US" sz="2400" dirty="0" smtClean="0"/>
              <a:t> is the same as flow 1’s, which complies with their drain rates at switch 1.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ackets are queued at switch 4 and exceed PFC threshold. Switch 4 is paused by switch 1 intermittently.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20922" y="4994842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</a:t>
            </a:r>
            <a:r>
              <a:rPr lang="en-US" sz="20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5486" y="4975290"/>
            <a:ext cx="481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Instant queue length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 of switch 4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Statistical Model – Computation of </a:t>
            </a:r>
            <a:r>
              <a:rPr lang="en-US" sz="4000" dirty="0" smtClean="0"/>
              <a:t>P(pause(j, </a:t>
            </a:r>
            <a:r>
              <a:rPr lang="en-US" sz="4000" dirty="0" err="1" smtClean="0"/>
              <a:t>i</a:t>
            </a:r>
            <a:r>
              <a:rPr lang="en-US" sz="4000" dirty="0" smtClean="0"/>
              <a:t>, </a:t>
            </a:r>
            <a:r>
              <a:rPr lang="en-US" sz="4000" dirty="0"/>
              <a:t>∆</a:t>
            </a:r>
            <a:r>
              <a:rPr lang="en-US" sz="4000" dirty="0" err="1" smtClean="0"/>
              <a:t>t</a:t>
            </a:r>
            <a:r>
              <a:rPr lang="en-US" sz="4000" baseline="-25000" dirty="0" err="1" smtClean="0"/>
              <a:t>k</a:t>
            </a:r>
            <a:r>
              <a:rPr lang="en-US" sz="4000" dirty="0" smtClean="0"/>
              <a:t>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6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476900" y="359337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Buffer Dependency Graph </a:t>
            </a:r>
            <a:r>
              <a:rPr lang="en-US" sz="4000" dirty="0"/>
              <a:t>of </a:t>
            </a:r>
            <a:r>
              <a:rPr lang="en-US" sz="4000" dirty="0" smtClean="0"/>
              <a:t>Egress Queues</a:t>
            </a:r>
            <a:endParaRPr lang="en-US" sz="4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99824" y="2096858"/>
            <a:ext cx="0" cy="174210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999824" y="3816111"/>
            <a:ext cx="3203190" cy="23637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991775" y="2114230"/>
            <a:ext cx="1074420" cy="9782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208417" y="3672872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flow 3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67097" y="1564048"/>
            <a:ext cx="0" cy="56759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52276" y="1781842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94915" y="3531466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</a:t>
            </a:r>
            <a:r>
              <a:rPr lang="en-US" sz="2000" dirty="0" err="1" smtClean="0"/>
              <a:t>x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4019413" y="376128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3537672" y="2129321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82" idx="0"/>
            <a:endCxn id="86" idx="2"/>
          </p:cNvCxnSpPr>
          <p:nvPr/>
        </p:nvCxnSpPr>
        <p:spPr>
          <a:xfrm flipH="1">
            <a:off x="1669836" y="2241466"/>
            <a:ext cx="858406" cy="117870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200682" y="3527944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59390" y="3527943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71" idx="2"/>
            <a:endCxn id="84" idx="2"/>
          </p:cNvCxnSpPr>
          <p:nvPr/>
        </p:nvCxnSpPr>
        <p:spPr>
          <a:xfrm>
            <a:off x="3720965" y="2247960"/>
            <a:ext cx="761546" cy="11722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2582228" y="2122827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6200000">
            <a:off x="3905331" y="3871074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0800000">
            <a:off x="4421804" y="3420169"/>
            <a:ext cx="121414" cy="252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6200000">
            <a:off x="2074337" y="3871074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0800000">
            <a:off x="1609129" y="3420169"/>
            <a:ext cx="121414" cy="252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85" idx="2"/>
            <a:endCxn id="83" idx="0"/>
          </p:cNvCxnSpPr>
          <p:nvPr/>
        </p:nvCxnSpPr>
        <p:spPr>
          <a:xfrm>
            <a:off x="2257630" y="3989713"/>
            <a:ext cx="159371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343812" y="2131643"/>
            <a:ext cx="1274944" cy="1282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45730" y="1573703"/>
            <a:ext cx="1" cy="559222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18758" y="2119397"/>
            <a:ext cx="14830" cy="204235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018031" y="4161753"/>
            <a:ext cx="362275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183119" y="202196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2707708" y="2016177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</a:t>
            </a:r>
            <a:r>
              <a:rPr lang="en-US" sz="2000" dirty="0" err="1" smtClean="0"/>
              <a:t>x</a:t>
            </a:r>
            <a:endParaRPr lang="en-US" sz="2000" dirty="0"/>
          </a:p>
        </p:txBody>
      </p:sp>
      <p:sp>
        <p:nvSpPr>
          <p:cNvPr id="94" name="Rectangle 93"/>
          <p:cNvSpPr/>
          <p:nvPr/>
        </p:nvSpPr>
        <p:spPr>
          <a:xfrm>
            <a:off x="3037569" y="125251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2841" y="3761643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</a:t>
            </a:r>
            <a:r>
              <a:rPr lang="en-US" sz="2000" dirty="0" err="1" smtClean="0"/>
              <a:t>x</a:t>
            </a:r>
            <a:endParaRPr lang="en-US" sz="2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880149" y="2393185"/>
            <a:ext cx="2451283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881856" y="2393185"/>
            <a:ext cx="1" cy="132838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015145" y="3721569"/>
            <a:ext cx="865003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331433" y="2393185"/>
            <a:ext cx="1" cy="2258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53176" y="3546520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165" y="3159860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 </a:t>
            </a:r>
            <a:r>
              <a:rPr lang="en-US" sz="2000" dirty="0" smtClean="0">
                <a:solidFill>
                  <a:srgbClr val="FF0000"/>
                </a:solidFill>
              </a:rPr>
              <a:t>= B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83687" y="1478164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2 </a:t>
            </a:r>
            <a:r>
              <a:rPr lang="en-US" sz="2000" dirty="0" smtClean="0">
                <a:solidFill>
                  <a:srgbClr val="00B050"/>
                </a:solidFill>
              </a:rPr>
              <a:t>= B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62057" y="3907801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</a:t>
            </a:r>
            <a:r>
              <a:rPr lang="en-US" sz="2000" baseline="-25000" dirty="0">
                <a:solidFill>
                  <a:srgbClr val="7030A0"/>
                </a:solidFill>
              </a:rPr>
              <a:t>3 </a:t>
            </a:r>
            <a:r>
              <a:rPr lang="en-US" sz="2000" dirty="0">
                <a:solidFill>
                  <a:srgbClr val="7030A0"/>
                </a:solidFill>
              </a:rPr>
              <a:t>= </a:t>
            </a:r>
            <a:r>
              <a:rPr lang="en-US" sz="2000" dirty="0" smtClean="0">
                <a:solidFill>
                  <a:srgbClr val="7030A0"/>
                </a:solidFill>
              </a:rPr>
              <a:t>B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5609019" y="2965345"/>
            <a:ext cx="1280160" cy="3581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380907" y="369326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tx-3</a:t>
            </a:r>
            <a:endParaRPr lang="en-US" sz="2000" dirty="0"/>
          </a:p>
        </p:txBody>
      </p:sp>
      <p:sp>
        <p:nvSpPr>
          <p:cNvPr id="148" name="Rectangle 147"/>
          <p:cNvSpPr/>
          <p:nvPr/>
        </p:nvSpPr>
        <p:spPr>
          <a:xfrm>
            <a:off x="8847051" y="1884669"/>
            <a:ext cx="938308" cy="92354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489690" y="3634293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 rot="16200000">
            <a:off x="9732447" y="2232148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>
            <a:stCxn id="156" idx="0"/>
            <a:endCxn id="161" idx="2"/>
          </p:cNvCxnSpPr>
          <p:nvPr/>
        </p:nvCxnSpPr>
        <p:spPr>
          <a:xfrm flipH="1">
            <a:off x="7864611" y="2344293"/>
            <a:ext cx="858406" cy="11787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7395457" y="3630771"/>
            <a:ext cx="938308" cy="92354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154165" y="3630770"/>
            <a:ext cx="938308" cy="92354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5" name="Straight Connector 154"/>
          <p:cNvCxnSpPr>
            <a:stCxn id="151" idx="2"/>
            <a:endCxn id="158" idx="2"/>
          </p:cNvCxnSpPr>
          <p:nvPr/>
        </p:nvCxnSpPr>
        <p:spPr>
          <a:xfrm>
            <a:off x="9915740" y="2350787"/>
            <a:ext cx="761546" cy="11722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16200000">
            <a:off x="8777003" y="2225654"/>
            <a:ext cx="129307" cy="2372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6200000">
            <a:off x="10100106" y="3973901"/>
            <a:ext cx="129307" cy="237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10800000">
            <a:off x="10616579" y="3522996"/>
            <a:ext cx="121414" cy="2527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6200000">
            <a:off x="8269112" y="3973901"/>
            <a:ext cx="129307" cy="2372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0800000">
            <a:off x="7803904" y="3522996"/>
            <a:ext cx="121414" cy="252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>
            <a:stCxn id="160" idx="2"/>
            <a:endCxn id="157" idx="0"/>
          </p:cNvCxnSpPr>
          <p:nvPr/>
        </p:nvCxnSpPr>
        <p:spPr>
          <a:xfrm>
            <a:off x="8452405" y="4092540"/>
            <a:ext cx="1593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236523" y="195720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902483" y="2119004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887616" y="386447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0" name="Straight Arrow Connector 179"/>
          <p:cNvCxnSpPr>
            <a:endCxn id="161" idx="2"/>
          </p:cNvCxnSpPr>
          <p:nvPr/>
        </p:nvCxnSpPr>
        <p:spPr>
          <a:xfrm flipH="1">
            <a:off x="7864611" y="2407695"/>
            <a:ext cx="1813850" cy="11153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7" idx="2"/>
            <a:endCxn id="151" idx="2"/>
          </p:cNvCxnSpPr>
          <p:nvPr/>
        </p:nvCxnSpPr>
        <p:spPr>
          <a:xfrm flipH="1" flipV="1">
            <a:off x="9915740" y="2350787"/>
            <a:ext cx="367659" cy="17417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157" idx="0"/>
          </p:cNvCxnSpPr>
          <p:nvPr/>
        </p:nvCxnSpPr>
        <p:spPr>
          <a:xfrm>
            <a:off x="7925318" y="3793429"/>
            <a:ext cx="2120803" cy="2991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955889" y="4798502"/>
            <a:ext cx="473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lossless network </a:t>
            </a:r>
            <a:r>
              <a:rPr lang="en-US" sz="2000" b="1" dirty="0" smtClean="0"/>
              <a:t>N</a:t>
            </a:r>
            <a:r>
              <a:rPr lang="en-US" sz="2000" dirty="0" smtClean="0"/>
              <a:t> and a set of flows </a:t>
            </a:r>
            <a:r>
              <a:rPr lang="en-US" sz="2000" b="1" dirty="0" smtClean="0"/>
              <a:t>F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84" name="Rectangle 183"/>
          <p:cNvSpPr/>
          <p:nvPr/>
        </p:nvSpPr>
        <p:spPr>
          <a:xfrm>
            <a:off x="7185114" y="4803500"/>
            <a:ext cx="4262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Buffer dependency graph of </a:t>
            </a:r>
            <a:r>
              <a:rPr lang="en-US" sz="2000" dirty="0" err="1" smtClean="0"/>
              <a:t>tx</a:t>
            </a:r>
            <a:r>
              <a:rPr lang="en-US" sz="2000" dirty="0" smtClean="0"/>
              <a:t> queues.</a:t>
            </a:r>
            <a:endParaRPr lang="en-US" sz="20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 flipV="1">
            <a:off x="8008835" y="3961338"/>
            <a:ext cx="1960426" cy="3028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422966" y="4134352"/>
            <a:ext cx="1056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7" name="Content Placeholder 2"/>
          <p:cNvSpPr txBox="1">
            <a:spLocks/>
          </p:cNvSpPr>
          <p:nvPr/>
        </p:nvSpPr>
        <p:spPr>
          <a:xfrm>
            <a:off x="1086012" y="5487118"/>
            <a:ext cx="10361283" cy="11813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If we know the pause probability of any edge in the buffer dependency graph, we can answer whether a deadlock will happen with non-zero probability.</a:t>
            </a:r>
            <a:endParaRPr lang="en-US" sz="2400" dirty="0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10064739" y="2536313"/>
            <a:ext cx="334099" cy="130906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0342942" y="2812675"/>
            <a:ext cx="1056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7813161" y="2433002"/>
            <a:ext cx="1517602" cy="9210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7911860" y="2360870"/>
            <a:ext cx="1056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248371" y="3971726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6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Computation of the 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31668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744818" y="3066391"/>
            <a:ext cx="1398284" cy="1395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5150337" y="1463629"/>
            <a:ext cx="8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1047565" y="5270640"/>
            <a:ext cx="9792070" cy="15873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Scenario</a:t>
            </a:r>
            <a:r>
              <a:rPr lang="en-US" sz="2400" dirty="0" smtClean="0"/>
              <a:t>: Egress queue tx-0 is a bottleneck congestion queue shared by n flows injected from n different upstream switches. The shaping rate of tx-0 </a:t>
            </a:r>
            <a:r>
              <a:rPr lang="en-US" sz="2400" dirty="0"/>
              <a:t>is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baseline="-25000" dirty="0" smtClean="0"/>
              <a:t>.</a:t>
            </a:r>
          </a:p>
          <a:p>
            <a:r>
              <a:rPr lang="en-US" sz="2400" b="1" dirty="0" smtClean="0"/>
              <a:t>Problem</a:t>
            </a:r>
            <a:r>
              <a:rPr lang="en-US" sz="2400" dirty="0" smtClean="0"/>
              <a:t>: What is the probability for queue </a:t>
            </a:r>
            <a:r>
              <a:rPr lang="en-US" sz="2400" dirty="0" err="1" smtClean="0"/>
              <a:t>rx-i</a:t>
            </a:r>
            <a:r>
              <a:rPr lang="en-US" sz="2400" dirty="0" smtClean="0"/>
              <a:t> to pause queue </a:t>
            </a:r>
            <a:r>
              <a:rPr lang="en-US" sz="2400" dirty="0" err="1" smtClean="0"/>
              <a:t>tx-i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697716" y="1603104"/>
            <a:ext cx="1498504" cy="57051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4788615" y="4048577"/>
            <a:ext cx="1302818" cy="3808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152011" y="2664472"/>
            <a:ext cx="8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143239" y="3756519"/>
            <a:ext cx="8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pause?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174" name="Content Placeholder 2"/>
          <p:cNvSpPr txBox="1">
            <a:spLocks/>
          </p:cNvSpPr>
          <p:nvPr/>
        </p:nvSpPr>
        <p:spPr>
          <a:xfrm>
            <a:off x="989859" y="5214813"/>
            <a:ext cx="9827581" cy="14676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Let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dirty="0" smtClean="0"/>
              <a:t> be the queue occupancy of flow </a:t>
            </a:r>
            <a:r>
              <a:rPr lang="en-US" sz="2400" dirty="0" err="1" smtClean="0"/>
              <a:t>i</a:t>
            </a:r>
            <a:r>
              <a:rPr lang="en-US" sz="2400" dirty="0" smtClean="0"/>
              <a:t> at queue tx-0,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0 </a:t>
            </a:r>
            <a:r>
              <a:rPr lang="en-US" sz="2400" dirty="0" smtClean="0"/>
              <a:t>be the drain rate of flow </a:t>
            </a:r>
            <a:r>
              <a:rPr lang="en-US" sz="2400" dirty="0" err="1" smtClean="0"/>
              <a:t>i</a:t>
            </a:r>
            <a:r>
              <a:rPr lang="en-US" sz="2400" dirty="0" smtClean="0"/>
              <a:t> at queue tx-0. </a:t>
            </a:r>
          </a:p>
          <a:p>
            <a:r>
              <a:rPr lang="en-US" sz="2400" dirty="0" smtClean="0"/>
              <a:t>Our previous study shows that 1) if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&gt;=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/>
              <a:t>, 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 smtClean="0"/>
              <a:t>,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dirty="0" smtClean="0"/>
              <a:t> =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PFC</a:t>
            </a:r>
            <a:r>
              <a:rPr lang="en-US" sz="2400" dirty="0" smtClean="0"/>
              <a:t>; 2)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fj</a:t>
            </a:r>
            <a:r>
              <a:rPr lang="en-US" sz="2400" dirty="0" smtClean="0"/>
              <a:t> =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0 </a:t>
            </a:r>
            <a:r>
              <a:rPr lang="en-US" sz="2400" dirty="0" smtClean="0"/>
              <a:t>: r</a:t>
            </a:r>
            <a:r>
              <a:rPr lang="en-US" sz="2400" baseline="-25000" dirty="0" smtClean="0"/>
              <a:t>j</a:t>
            </a:r>
            <a:r>
              <a:rPr lang="en-US" sz="2400" baseline="30000" dirty="0" smtClean="0"/>
              <a:t>0</a:t>
            </a:r>
            <a:endParaRPr lang="en-US" sz="2400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9009" y="270311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Computation of the Probability of Pause Event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1005395" y="5402276"/>
            <a:ext cx="9778754" cy="1243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Some background flows will share link i-0 with flow </a:t>
            </a:r>
            <a:r>
              <a:rPr lang="en-US" sz="2400" dirty="0" err="1" smtClean="0"/>
              <a:t>i</a:t>
            </a:r>
            <a:r>
              <a:rPr lang="en-US" sz="2400" dirty="0" smtClean="0"/>
              <a:t>. Let r</a:t>
            </a:r>
            <a:r>
              <a:rPr lang="en-US" sz="2400" baseline="-25000" dirty="0" smtClean="0"/>
              <a:t>i</a:t>
            </a:r>
            <a:r>
              <a:rPr lang="en-US" sz="2400" baseline="30000" dirty="0" smtClean="0"/>
              <a:t>b </a:t>
            </a:r>
            <a:r>
              <a:rPr lang="en-US" sz="2400" dirty="0" smtClean="0"/>
              <a:t>be the drain rate of background flows at queue </a:t>
            </a:r>
            <a:r>
              <a:rPr lang="en-US" sz="2400" dirty="0" err="1" smtClean="0"/>
              <a:t>tx-i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5339009" y="270311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  <p:sp>
        <p:nvSpPr>
          <p:cNvPr id="84" name="TextBox 83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Computation of the Probability of Pause Event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27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1005395" y="5351208"/>
            <a:ext cx="9778754" cy="1164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Condition 1: If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 smtClean="0"/>
              <a:t>,   P(pause(tx-0,tx-i)) = 0. </a:t>
            </a:r>
          </a:p>
          <a:p>
            <a:r>
              <a:rPr lang="en-US" sz="2400" dirty="0" smtClean="0"/>
              <a:t>The reason is that when </a:t>
            </a:r>
            <a:r>
              <a:rPr lang="en-US" sz="2400" dirty="0" err="1"/>
              <a:t>r</a:t>
            </a:r>
            <a:r>
              <a:rPr lang="en-US" sz="2400" baseline="-25000" dirty="0" err="1"/>
              <a:t>i</a:t>
            </a:r>
            <a:r>
              <a:rPr lang="en-US" sz="2400" dirty="0"/>
              <a:t> &lt; 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r>
              <a:rPr lang="en-US" sz="2400" dirty="0" smtClean="0"/>
              <a:t>, we have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fi</a:t>
            </a:r>
            <a:r>
              <a:rPr lang="en-US" sz="2400" dirty="0" smtClean="0"/>
              <a:t> &lt;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PFC</a:t>
            </a:r>
            <a:r>
              <a:rPr lang="en-US" sz="2400" dirty="0" smtClean="0"/>
              <a:t>, and thus pause frames will never be generated.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5339009" y="2703111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=</a:t>
            </a:r>
            <a:r>
              <a:rPr lang="en-US" sz="2000" dirty="0" err="1">
                <a:solidFill>
                  <a:srgbClr val="00B050"/>
                </a:solidFill>
              </a:rPr>
              <a:t>r</a:t>
            </a:r>
            <a:r>
              <a:rPr lang="en-US" sz="2000" baseline="-25000" dirty="0" err="1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80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1005395" y="5150953"/>
                <a:ext cx="9550946" cy="170704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Condition 2: </a:t>
                </a:r>
                <a:r>
                  <a:rPr lang="en-US" sz="2400" dirty="0"/>
                  <a:t>If </a:t>
                </a:r>
                <a:r>
                  <a:rPr lang="en-US" sz="2400" dirty="0" err="1"/>
                  <a:t>r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&gt;= </a:t>
                </a:r>
                <a:r>
                  <a:rPr lang="en-US" sz="2400" dirty="0" err="1" smtClean="0"/>
                  <a:t>r</a:t>
                </a:r>
                <a:r>
                  <a:rPr lang="en-US" sz="2400" baseline="30000" dirty="0" err="1" smtClean="0"/>
                  <a:t>c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,   P(pause(tx-0,tx-i))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The reason is that B -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 smtClean="0"/>
                  <a:t>) bandwidth is wasted due to PFC pause at link i-0.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baseline="-25000" dirty="0"/>
              </a:p>
            </p:txBody>
          </p:sp>
        </mc:Choice>
        <mc:Fallback xmlns=""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95" y="5150953"/>
                <a:ext cx="9550946" cy="1707047"/>
              </a:xfrm>
              <a:prstGeom prst="rect">
                <a:avLst/>
              </a:prstGeom>
              <a:blipFill rotWithShape="0">
                <a:blip r:embed="rId3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  <p:sp>
        <p:nvSpPr>
          <p:cNvPr id="60" name="Rectangle 59"/>
          <p:cNvSpPr/>
          <p:nvPr/>
        </p:nvSpPr>
        <p:spPr>
          <a:xfrm>
            <a:off x="5339009" y="2703111"/>
            <a:ext cx="7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=</a:t>
            </a:r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30000" dirty="0" err="1" smtClean="0">
                <a:solidFill>
                  <a:srgbClr val="00B050"/>
                </a:solidFill>
              </a:rPr>
              <a:t>c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/>
          <p:nvPr/>
        </p:nvCxnSpPr>
        <p:spPr>
          <a:xfrm>
            <a:off x="2982488" y="3177000"/>
            <a:ext cx="67471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 rot="16200000">
            <a:off x="8265458" y="3098369"/>
            <a:ext cx="158855" cy="18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Probability of Pause Event</a:t>
            </a:r>
            <a:endParaRPr lang="en-US" sz="4000" dirty="0"/>
          </a:p>
        </p:txBody>
      </p:sp>
      <p:sp>
        <p:nvSpPr>
          <p:cNvPr id="80" name="Rectangle 79"/>
          <p:cNvSpPr/>
          <p:nvPr/>
        </p:nvSpPr>
        <p:spPr>
          <a:xfrm>
            <a:off x="6378775" y="1972353"/>
            <a:ext cx="1925128" cy="2409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3569" y="1334887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23569" y="4137056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4634" y="2735971"/>
            <a:ext cx="938308" cy="923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8228420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4482895" y="304852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16200000">
            <a:off x="4468524" y="1647444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468524" y="4449612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0395" y="3574292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3860396" y="2139089"/>
            <a:ext cx="44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28041" y="327535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tx-0</a:t>
            </a:r>
            <a:endParaRPr lang="en-US" sz="2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96444" y="138323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tx-1</a:t>
            </a:r>
            <a:endParaRPr lang="en-US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6976" y="277689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tx-i</a:t>
            </a:r>
            <a:endParaRPr lang="en-US" sz="2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82505" y="415622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sp>
        <p:nvSpPr>
          <p:cNvPr id="118" name="Rectangle 117"/>
          <p:cNvSpPr/>
          <p:nvPr/>
        </p:nvSpPr>
        <p:spPr>
          <a:xfrm rot="16200000">
            <a:off x="6278096" y="2168724"/>
            <a:ext cx="169070" cy="2948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6285422" y="3050009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36546" y="1888219"/>
            <a:ext cx="59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rx-1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39206" y="27265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rx-i</a:t>
            </a:r>
            <a:endParaRPr lang="en-US" sz="2000" dirty="0"/>
          </a:p>
        </p:txBody>
      </p:sp>
      <p:sp>
        <p:nvSpPr>
          <p:cNvPr id="122" name="Rectangle 121"/>
          <p:cNvSpPr/>
          <p:nvPr/>
        </p:nvSpPr>
        <p:spPr>
          <a:xfrm rot="16200000">
            <a:off x="6261015" y="4032718"/>
            <a:ext cx="168836" cy="2984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401535" y="373385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rx</a:t>
            </a:r>
            <a:r>
              <a:rPr lang="en-US" sz="2000" dirty="0" smtClean="0"/>
              <a:t>-n</a:t>
            </a:r>
            <a:endParaRPr lang="en-US" sz="2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982488" y="1801749"/>
            <a:ext cx="194461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927107" y="1801103"/>
            <a:ext cx="1074198" cy="48682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01305" y="2296101"/>
            <a:ext cx="157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563192" y="2296102"/>
            <a:ext cx="1" cy="70186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554314" y="2997967"/>
            <a:ext cx="2156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82488" y="4598259"/>
            <a:ext cx="1944619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22790" y="4189972"/>
            <a:ext cx="971982" cy="408287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903650" y="4198149"/>
            <a:ext cx="1650664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554313" y="3356033"/>
            <a:ext cx="1" cy="85029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554313" y="3372309"/>
            <a:ext cx="21566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63361" y="1592828"/>
            <a:ext cx="826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664184" y="1241248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63361" y="2862561"/>
            <a:ext cx="760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664184" y="2510981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endParaRPr lang="en-US" sz="2000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309" y="4335161"/>
            <a:ext cx="83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flow 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60132" y="3983581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n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cxnSp>
        <p:nvCxnSpPr>
          <p:cNvPr id="163" name="Straight Connector 162"/>
          <p:cNvCxnSpPr>
            <a:stCxn id="108" idx="2"/>
            <a:endCxn id="118" idx="0"/>
          </p:cNvCxnSpPr>
          <p:nvPr/>
        </p:nvCxnSpPr>
        <p:spPr>
          <a:xfrm>
            <a:off x="4702155" y="1796657"/>
            <a:ext cx="1513037" cy="5195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2"/>
            <a:endCxn id="119" idx="0"/>
          </p:cNvCxnSpPr>
          <p:nvPr/>
        </p:nvCxnSpPr>
        <p:spPr>
          <a:xfrm>
            <a:off x="4716526" y="3197741"/>
            <a:ext cx="1504101" cy="1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9" idx="2"/>
            <a:endCxn id="122" idx="0"/>
          </p:cNvCxnSpPr>
          <p:nvPr/>
        </p:nvCxnSpPr>
        <p:spPr>
          <a:xfrm flipV="1">
            <a:off x="4702155" y="4181931"/>
            <a:ext cx="1494065" cy="41689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344885" y="3292582"/>
            <a:ext cx="374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30000" dirty="0" err="1" smtClean="0"/>
              <a:t>c</a:t>
            </a:r>
            <a:endParaRPr lang="en-US" sz="2400" baseline="30000" dirty="0"/>
          </a:p>
        </p:txBody>
      </p:sp>
      <p:sp>
        <p:nvSpPr>
          <p:cNvPr id="53" name="Rectangle 52"/>
          <p:cNvSpPr/>
          <p:nvPr/>
        </p:nvSpPr>
        <p:spPr>
          <a:xfrm>
            <a:off x="8559869" y="2611157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68216" y="334934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99265" y="2949236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1005395" y="5069211"/>
                <a:ext cx="9732015" cy="1834055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Condition 3: </a:t>
                </a:r>
                <a:r>
                  <a:rPr lang="en-US" sz="2400" dirty="0"/>
                  <a:t>If </a:t>
                </a:r>
                <a:r>
                  <a:rPr lang="en-US" sz="2400" dirty="0" err="1"/>
                  <a:t>r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&gt;= </a:t>
                </a:r>
                <a:r>
                  <a:rPr lang="en-US" sz="2400" dirty="0" err="1" smtClean="0"/>
                  <a:t>r</a:t>
                </a:r>
                <a:r>
                  <a:rPr lang="en-US" sz="2400" baseline="30000" dirty="0" err="1" smtClean="0"/>
                  <a:t>c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,   P(pause(tx-0,tx-i))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At any time unit, </a:t>
                </a:r>
                <a:r>
                  <a:rPr lang="en-US" sz="2400" dirty="0"/>
                  <a:t>queue </a:t>
                </a:r>
                <a:r>
                  <a:rPr lang="en-US" sz="2400" dirty="0" err="1"/>
                  <a:t>tx-i</a:t>
                </a:r>
                <a:r>
                  <a:rPr lang="en-US" sz="2400" dirty="0"/>
                  <a:t> will be </a:t>
                </a:r>
                <a:r>
                  <a:rPr lang="en-US" sz="2400" dirty="0" smtClean="0"/>
                  <a:t>paused only when 1) a green packet enters tx-0, and at the same time 2) a non-green packet get drained at tx-0. The probability of 1)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400" dirty="0" smtClean="0"/>
                  <a:t>. The probability of 2) is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baseline="-25000" dirty="0"/>
              </a:p>
            </p:txBody>
          </p:sp>
        </mc:Choice>
        <mc:Fallback xmlns=""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95" y="5069211"/>
                <a:ext cx="9732015" cy="1834055"/>
              </a:xfrm>
              <a:prstGeom prst="rect">
                <a:avLst/>
              </a:prstGeom>
              <a:blipFill rotWithShape="0">
                <a:blip r:embed="rId3"/>
                <a:stretch>
                  <a:fillRect l="-752" t="-1667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27874" y="4352271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30000" dirty="0" smtClean="0">
                <a:solidFill>
                  <a:srgbClr val="0070C0"/>
                </a:solidFill>
              </a:rPr>
              <a:t>0</a:t>
            </a:r>
            <a:endParaRPr lang="en-US" sz="2000" baseline="300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288434" y="3349346"/>
            <a:ext cx="2768778" cy="2296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312330" y="1594032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</a:rPr>
              <a:t>0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90260" y="1992938"/>
            <a:ext cx="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07178" y="3372309"/>
            <a:ext cx="0" cy="52400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39456" y="3338277"/>
            <a:ext cx="0" cy="139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429882" y="3302014"/>
            <a:ext cx="40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b</a:t>
            </a:r>
            <a:endParaRPr lang="en-US" sz="2000" baseline="30000" dirty="0"/>
          </a:p>
        </p:txBody>
      </p:sp>
      <p:sp>
        <p:nvSpPr>
          <p:cNvPr id="60" name="Rectangle 59"/>
          <p:cNvSpPr/>
          <p:nvPr/>
        </p:nvSpPr>
        <p:spPr>
          <a:xfrm>
            <a:off x="5339009" y="2703111"/>
            <a:ext cx="73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aseline="30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00B050"/>
                </a:solidFill>
              </a:rPr>
              <a:t>=</a:t>
            </a:r>
            <a:r>
              <a:rPr lang="en-US" sz="2000" dirty="0" err="1" smtClean="0">
                <a:solidFill>
                  <a:srgbClr val="00B050"/>
                </a:solidFill>
              </a:rPr>
              <a:t>r</a:t>
            </a:r>
            <a:r>
              <a:rPr lang="en-US" sz="2000" baseline="30000" dirty="0" err="1" smtClean="0">
                <a:solidFill>
                  <a:srgbClr val="00B050"/>
                </a:solidFill>
              </a:rPr>
              <a:t>c</a:t>
            </a:r>
            <a:endParaRPr 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6072409" y="3002061"/>
            <a:ext cx="155455" cy="7571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8508890" y="3017912"/>
            <a:ext cx="155455" cy="757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11262</TotalTime>
  <Words>1691</Words>
  <Application>Microsoft Office PowerPoint</Application>
  <PresentationFormat>Widescreen</PresentationFormat>
  <Paragraphs>484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2669</cp:revision>
  <dcterms:created xsi:type="dcterms:W3CDTF">2014-12-15T04:35:59Z</dcterms:created>
  <dcterms:modified xsi:type="dcterms:W3CDTF">2016-01-06T02:28:41Z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