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420" r:id="rId5"/>
    <p:sldId id="421" r:id="rId6"/>
    <p:sldId id="419" r:id="rId7"/>
    <p:sldId id="408" r:id="rId8"/>
    <p:sldId id="406" r:id="rId9"/>
    <p:sldId id="409" r:id="rId10"/>
    <p:sldId id="413" r:id="rId11"/>
    <p:sldId id="407" r:id="rId12"/>
    <p:sldId id="414" r:id="rId13"/>
    <p:sldId id="415" r:id="rId14"/>
    <p:sldId id="422" r:id="rId15"/>
    <p:sldId id="416" r:id="rId16"/>
    <p:sldId id="417" r:id="rId17"/>
    <p:sldId id="4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8" autoAdjust="0"/>
    <p:restoredTop sz="94911" autoAdjust="0"/>
  </p:normalViewPr>
  <p:slideViewPr>
    <p:cSldViewPr snapToGrid="0">
      <p:cViewPr varScale="1">
        <p:scale>
          <a:sx n="109" d="100"/>
          <a:sy n="109" d="100"/>
        </p:scale>
        <p:origin x="780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5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0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0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2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9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3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6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2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0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6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751D-043A-485C-8A57-5CE19E31071A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9C59-CE92-49D8-8DD2-1A1699E7FB63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A8D-ADF7-48AC-A8D7-B701057A2734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6B-01A4-44CF-B46F-D1C74C87BB4D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47B8-7A15-48FF-88D8-3F840C32A7CD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A677-5158-4B9D-BDF0-9E85F762982B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C270-31FA-41B9-BFC7-5E7F70E3AC8D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61B9-6016-4D41-B5C6-B1BAD151BEDA}" type="datetime1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037-25BB-426C-B6BA-44E861D99C7C}" type="datetime1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1D11-D38F-4186-82F3-7CC2B699A2E2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A8F3-C9E3-427E-94ED-6B649C291549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4BF9-9D1C-413F-8651-B8703F9D489D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5" y="1372948"/>
            <a:ext cx="107760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/>
              <a:t>Graph Model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cs typeface="Times New Roman" panose="02020603050405020304" pitchFamily="18" charset="0"/>
              </a:rPr>
              <a:t>How to mimic Output Buffered Switch with Input Buffered Switch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Buffer condition of an output buffered lossless network at any time t </a:t>
            </a:r>
            <a:r>
              <a:rPr lang="en-US" sz="2800" b="1" dirty="0">
                <a:solidFill>
                  <a:srgbClr val="7030A0"/>
                </a:solidFill>
              </a:rPr>
              <a:t>-&gt;</a:t>
            </a:r>
            <a:r>
              <a:rPr lang="en-US" sz="2800" dirty="0"/>
              <a:t> buffer dependency graph of ingress queues  </a:t>
            </a:r>
            <a:r>
              <a:rPr lang="en-US" sz="2800" b="1" dirty="0">
                <a:solidFill>
                  <a:srgbClr val="7030A0"/>
                </a:solidFill>
              </a:rPr>
              <a:t>-&gt;</a:t>
            </a:r>
            <a:r>
              <a:rPr lang="en-US" sz="2800" dirty="0"/>
              <a:t> directed graph G(V,E)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Sufficient and necessary condition for PFC deadlock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3200" dirty="0"/>
              <a:t>Buffer Management Schemes for Preventing Deadlock</a:t>
            </a:r>
          </a:p>
          <a:p>
            <a:pPr marL="914400" lvl="3" indent="-457200">
              <a:buFont typeface="Wingdings" charset="2"/>
              <a:buChar char="Ø"/>
            </a:pPr>
            <a:r>
              <a:rPr lang="en-US" sz="2800" dirty="0"/>
              <a:t>Work for arbitrary topology;</a:t>
            </a:r>
          </a:p>
          <a:p>
            <a:pPr marL="914400" lvl="3" indent="-457200">
              <a:buFont typeface="Wingdings" charset="2"/>
              <a:buChar char="Ø"/>
            </a:pPr>
            <a:r>
              <a:rPr lang="en-US" sz="2800" dirty="0"/>
              <a:t>No need to avoid cyclic routing dependency</a:t>
            </a:r>
            <a:r>
              <a:rPr lang="en-US" sz="2400" dirty="0"/>
              <a:t>;</a:t>
            </a:r>
          </a:p>
          <a:p>
            <a:pPr marL="914400" lvl="3" indent="-457200">
              <a:buFont typeface="Wingdings" charset="2"/>
              <a:buChar char="Ø"/>
            </a:pPr>
            <a:r>
              <a:rPr lang="en-US" sz="2800" dirty="0"/>
              <a:t>It is a distributed solution.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9031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493843" y="3831431"/>
            <a:ext cx="399795" cy="3858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4" name="Straight Arrow Connector 153"/>
          <p:cNvCxnSpPr>
            <a:endCxn id="118" idx="0"/>
          </p:cNvCxnSpPr>
          <p:nvPr/>
        </p:nvCxnSpPr>
        <p:spPr>
          <a:xfrm>
            <a:off x="8905830" y="4067430"/>
            <a:ext cx="1186098" cy="101482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8506035" y="3761035"/>
            <a:ext cx="5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2</a:t>
            </a:r>
          </a:p>
        </p:txBody>
      </p:sp>
      <p:sp>
        <p:nvSpPr>
          <p:cNvPr id="212" name="标题 1"/>
          <p:cNvSpPr>
            <a:spLocks noGrp="1"/>
          </p:cNvSpPr>
          <p:nvPr>
            <p:ph type="title"/>
          </p:nvPr>
        </p:nvSpPr>
        <p:spPr>
          <a:xfrm>
            <a:off x="192350" y="-4326"/>
            <a:ext cx="11807301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Sufficient and Necessary Condition of PFC Deadlock</a:t>
            </a:r>
            <a:endParaRPr lang="zh-CN" altLang="en-US" dirty="0">
              <a:solidFill>
                <a:srgbClr val="00B0F0"/>
              </a:solidFill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1294682"/>
                <a:ext cx="12192000" cy="1611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Sufficient and necessary condition for PFC deadlock:  </a:t>
                </a:r>
                <a:r>
                  <a:rPr lang="en-US" sz="2400" dirty="0">
                    <a:latin typeface="NimbusRomNo9L" charset="0"/>
                  </a:rPr>
                  <a:t>If </a:t>
                </a:r>
                <a:r>
                  <a:rPr lang="en-US" sz="2400" dirty="0">
                    <a:latin typeface="CMSY10" charset="0"/>
                  </a:rPr>
                  <a:t>∃</a:t>
                </a:r>
                <a:r>
                  <a:rPr lang="en-US" sz="2400" dirty="0">
                    <a:latin typeface="CMMI10" charset="0"/>
                  </a:rPr>
                  <a:t>t &lt;</a:t>
                </a:r>
                <a:r>
                  <a:rPr lang="en-US" sz="2400" dirty="0">
                    <a:latin typeface="CMSY10" charset="0"/>
                  </a:rPr>
                  <a:t>∞</a:t>
                </a:r>
                <a:r>
                  <a:rPr lang="zh-CN" altLang="en-US" sz="2400" dirty="0">
                    <a:latin typeface="CMSY10" charset="0"/>
                  </a:rPr>
                  <a:t> </a:t>
                </a:r>
                <a:r>
                  <a:rPr lang="en-US" sz="2400" dirty="0">
                    <a:latin typeface="NimbusRomNo9L" charset="0"/>
                  </a:rPr>
                  <a:t>and</a:t>
                </a:r>
                <a:r>
                  <a:rPr lang="zh-CN" altLang="en-US" sz="2400" dirty="0">
                    <a:latin typeface="NimbusRomNo9L" charset="0"/>
                  </a:rPr>
                  <a:t> </a:t>
                </a:r>
                <a:r>
                  <a:rPr lang="en-US" sz="2400" dirty="0">
                    <a:latin typeface="CMSY10" charset="0"/>
                  </a:rPr>
                  <a:t>∃</a:t>
                </a:r>
                <a:r>
                  <a:rPr lang="en-US" sz="2400" dirty="0">
                    <a:latin typeface="NimbusRomNo9L" charset="0"/>
                  </a:rPr>
                  <a:t>V' </a:t>
                </a:r>
                <a:r>
                  <a:rPr lang="en-US" sz="2400" dirty="0">
                    <a:latin typeface="CMSY10" charset="0"/>
                  </a:rPr>
                  <a:t>⊆</a:t>
                </a:r>
                <a:r>
                  <a:rPr lang="en-US" sz="2400" dirty="0">
                    <a:latin typeface="NimbusRomNo9L" charset="0"/>
                  </a:rPr>
                  <a:t>V, </a:t>
                </a:r>
                <a:endParaRPr lang="en-US" sz="2400" dirty="0"/>
              </a:p>
              <a:p>
                <a:pPr lvl="1"/>
                <a:r>
                  <a:rPr lang="en-US" sz="2400" dirty="0">
                    <a:latin typeface="NimbusRomNo9L" charset="0"/>
                  </a:rPr>
                  <a:t>1. </a:t>
                </a:r>
                <a:r>
                  <a:rPr lang="en-US" sz="2400" dirty="0">
                    <a:latin typeface="CMSY10" charset="0"/>
                  </a:rPr>
                  <a:t>∀</a:t>
                </a:r>
                <a:r>
                  <a:rPr lang="en-US" sz="2400" dirty="0">
                    <a:latin typeface="CMMI10" charset="0"/>
                  </a:rPr>
                  <a:t>v</a:t>
                </a:r>
                <a:r>
                  <a:rPr lang="en-US" sz="2400" baseline="-25000" dirty="0">
                    <a:latin typeface="CMMI7" charset="0"/>
                  </a:rPr>
                  <a:t>i</a:t>
                </a:r>
                <a:r>
                  <a:rPr lang="en-US" sz="2400" dirty="0">
                    <a:latin typeface="CMMI7" charset="0"/>
                  </a:rPr>
                  <a:t> </a:t>
                </a:r>
                <a:r>
                  <a:rPr lang="en-US" sz="2400" dirty="0">
                    <a:latin typeface="CMSY10" charset="0"/>
                  </a:rPr>
                  <a:t>∈ </a:t>
                </a:r>
                <a:r>
                  <a:rPr lang="en-US" sz="2400" dirty="0">
                    <a:latin typeface="NimbusRomNo9L" charset="0"/>
                  </a:rPr>
                  <a:t>V',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CMMI10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CMMI7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CMMI5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CMMI5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latin typeface="CMMI5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CMR10" charset="0"/>
                  </a:rPr>
                  <a:t> = </a:t>
                </a:r>
                <a:r>
                  <a:rPr lang="en-US" sz="2400" dirty="0" err="1">
                    <a:latin typeface="CMMI10" charset="0"/>
                  </a:rPr>
                  <a:t>m</a:t>
                </a:r>
                <a:r>
                  <a:rPr lang="en-US" sz="2400" baseline="-25000" dirty="0" err="1">
                    <a:latin typeface="CMMI7" charset="0"/>
                  </a:rPr>
                  <a:t>θ</a:t>
                </a:r>
                <a:r>
                  <a:rPr lang="en-US" sz="2400" dirty="0">
                    <a:latin typeface="NimbusRomNo9L" charset="0"/>
                  </a:rPr>
                  <a:t>.</a:t>
                </a:r>
                <a:endParaRPr lang="en-US" sz="2400" dirty="0"/>
              </a:p>
              <a:p>
                <a:pPr lvl="1"/>
                <a:r>
                  <a:rPr lang="en-US" sz="2400" dirty="0">
                    <a:latin typeface="NimbusRomNo9L" charset="0"/>
                  </a:rPr>
                  <a:t>2. </a:t>
                </a:r>
                <a:r>
                  <a:rPr lang="en-US" sz="2400" dirty="0">
                    <a:latin typeface="CMSY10" charset="0"/>
                  </a:rPr>
                  <a:t>∀</a:t>
                </a:r>
                <a:r>
                  <a:rPr lang="en-US" sz="2400" dirty="0">
                    <a:latin typeface="CMMI10" charset="0"/>
                  </a:rPr>
                  <a:t>v</a:t>
                </a:r>
                <a:r>
                  <a:rPr lang="en-US" sz="2400" baseline="-25000" dirty="0">
                    <a:latin typeface="CMMI7" charset="0"/>
                  </a:rPr>
                  <a:t>i</a:t>
                </a:r>
                <a:r>
                  <a:rPr lang="en-US" sz="2400" dirty="0">
                    <a:latin typeface="CMMI7" charset="0"/>
                  </a:rPr>
                  <a:t> </a:t>
                </a:r>
                <a:r>
                  <a:rPr lang="en-US" sz="2400" dirty="0">
                    <a:latin typeface="CMSY10" charset="0"/>
                  </a:rPr>
                  <a:t>∈ </a:t>
                </a:r>
                <a:r>
                  <a:rPr lang="en-US" sz="2400" dirty="0">
                    <a:latin typeface="NimbusRomNo9L" charset="0"/>
                  </a:rPr>
                  <a:t>V' and </a:t>
                </a:r>
                <a:r>
                  <a:rPr lang="en-US" sz="2400" dirty="0">
                    <a:latin typeface="CMSY10" charset="0"/>
                  </a:rPr>
                  <a:t>∀</a:t>
                </a:r>
                <a:r>
                  <a:rPr lang="en-US" sz="2400" dirty="0" err="1">
                    <a:latin typeface="CMMI10" charset="0"/>
                  </a:rPr>
                  <a:t>v</a:t>
                </a:r>
                <a:r>
                  <a:rPr lang="en-US" sz="2400" baseline="-25000" dirty="0" err="1">
                    <a:latin typeface="CMMI7" charset="0"/>
                  </a:rPr>
                  <a:t>j</a:t>
                </a:r>
                <a:r>
                  <a:rPr lang="en-US" sz="2400" dirty="0">
                    <a:latin typeface="CMMI7" charset="0"/>
                  </a:rPr>
                  <a:t> </a:t>
                </a:r>
                <a:r>
                  <a:rPr lang="en-US" sz="2400" dirty="0">
                    <a:latin typeface="CMSY10" charset="0"/>
                  </a:rPr>
                  <a:t>∈ </a:t>
                </a:r>
                <a:r>
                  <a:rPr lang="en-US" sz="2400" dirty="0">
                    <a:latin typeface="NimbusRomNo9L" charset="0"/>
                  </a:rPr>
                  <a:t>V</a:t>
                </a:r>
                <a:r>
                  <a:rPr lang="en-US" sz="2400" dirty="0">
                    <a:latin typeface="CMSY10" charset="0"/>
                  </a:rPr>
                  <a:t>−</a:t>
                </a:r>
                <a:r>
                  <a:rPr lang="en-US" sz="2400" dirty="0">
                    <a:latin typeface="NimbusRomNo9L" charset="0"/>
                  </a:rPr>
                  <a:t> V', there is either no edge 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NimbusRomNo9L" charset="0"/>
                  </a:rPr>
                  <a:t>between </a:t>
                </a:r>
                <a:r>
                  <a:rPr lang="en-US" sz="2400" dirty="0">
                    <a:latin typeface="CMMI10" charset="0"/>
                  </a:rPr>
                  <a:t>v</a:t>
                </a:r>
                <a:r>
                  <a:rPr lang="en-US" sz="2400" baseline="-25000" dirty="0">
                    <a:latin typeface="CMMI7" charset="0"/>
                  </a:rPr>
                  <a:t>i</a:t>
                </a:r>
                <a:r>
                  <a:rPr lang="en-US" sz="2400" dirty="0">
                    <a:latin typeface="CMMI7" charset="0"/>
                  </a:rPr>
                  <a:t> </a:t>
                </a:r>
                <a:r>
                  <a:rPr lang="en-US" sz="2400" dirty="0">
                    <a:latin typeface="NimbusRomNo9L" charset="0"/>
                  </a:rPr>
                  <a:t>and </a:t>
                </a:r>
                <a:r>
                  <a:rPr lang="en-US" sz="2400" dirty="0" err="1">
                    <a:latin typeface="CMMI10" charset="0"/>
                  </a:rPr>
                  <a:t>v</a:t>
                </a:r>
                <a:r>
                  <a:rPr lang="en-US" sz="2400" baseline="-25000" dirty="0" err="1">
                    <a:latin typeface="CMMI7" charset="0"/>
                  </a:rPr>
                  <a:t>j</a:t>
                </a:r>
                <a:r>
                  <a:rPr lang="en-US" sz="2400" dirty="0">
                    <a:latin typeface="NimbusRomNo9L" charset="0"/>
                  </a:rPr>
                  <a:t>, or </a:t>
                </a:r>
                <a:r>
                  <a:rPr lang="en-US" sz="2400" dirty="0" err="1">
                    <a:latin typeface="CMMI10" charset="0"/>
                  </a:rPr>
                  <a:t>w</a:t>
                </a:r>
                <a:r>
                  <a:rPr lang="en-US" sz="2400" baseline="-25000" dirty="0" err="1">
                    <a:latin typeface="CMMI7" charset="0"/>
                  </a:rPr>
                  <a:t>e</a:t>
                </a:r>
                <a:r>
                  <a:rPr lang="en-US" sz="2400" baseline="-25000" dirty="0" err="1">
                    <a:latin typeface="CMMI5" charset="0"/>
                  </a:rPr>
                  <a:t>i,j</a:t>
                </a:r>
                <a:r>
                  <a:rPr lang="en-US" sz="2400" dirty="0">
                    <a:latin typeface="CMR10" charset="0"/>
                  </a:rPr>
                  <a:t> = 0</a:t>
                </a:r>
                <a:r>
                  <a:rPr lang="en-US" sz="2400" dirty="0">
                    <a:latin typeface="NimbusRomNo9L" charset="0"/>
                  </a:rPr>
                  <a:t>. </a:t>
                </a:r>
              </a:p>
              <a:p>
                <a:r>
                  <a:rPr lang="en-US" sz="2400" dirty="0">
                    <a:latin typeface="NimbusRomNo9L" charset="0"/>
                  </a:rPr>
                  <a:t>Then G</a:t>
                </a:r>
                <a:r>
                  <a:rPr lang="en-US" sz="2400" dirty="0">
                    <a:latin typeface="CMR10" charset="0"/>
                  </a:rPr>
                  <a:t>(</a:t>
                </a:r>
                <a:r>
                  <a:rPr lang="en-US" sz="2400" dirty="0">
                    <a:latin typeface="NimbusRomNo9L" charset="0"/>
                  </a:rPr>
                  <a:t>V</a:t>
                </a:r>
                <a:r>
                  <a:rPr lang="en-US" sz="2400" dirty="0">
                    <a:latin typeface="CMMI10" charset="0"/>
                  </a:rPr>
                  <a:t>, </a:t>
                </a:r>
                <a:r>
                  <a:rPr lang="en-US" sz="2400" dirty="0">
                    <a:latin typeface="NimbusRomNo9L" charset="0"/>
                  </a:rPr>
                  <a:t>E</a:t>
                </a:r>
                <a:r>
                  <a:rPr lang="en-US" sz="2400" dirty="0">
                    <a:latin typeface="CMR10" charset="0"/>
                  </a:rPr>
                  <a:t>)</a:t>
                </a:r>
                <a:r>
                  <a:rPr lang="en-US" sz="2400" dirty="0">
                    <a:latin typeface="NimbusRomNo9L" charset="0"/>
                  </a:rPr>
                  <a:t>(t) is in a state of deadlock.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4682"/>
                <a:ext cx="12192000" cy="1611723"/>
              </a:xfrm>
              <a:prstGeom prst="rect">
                <a:avLst/>
              </a:prstGeom>
              <a:blipFill rotWithShape="0">
                <a:blip r:embed="rId3"/>
                <a:stretch>
                  <a:fillRect l="-750" t="-12453" b="-7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>
            <a:off x="1840153" y="3991868"/>
            <a:ext cx="0" cy="1646404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840153" y="5616672"/>
            <a:ext cx="2927705" cy="2233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1832795" y="4008286"/>
            <a:ext cx="982016" cy="9245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772796" y="5481302"/>
            <a:ext cx="82670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flow 3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15636" y="3488329"/>
            <a:ext cx="0" cy="5364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436491" y="3694158"/>
            <a:ext cx="857610" cy="872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79323" y="538930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rx</a:t>
            </a:r>
            <a:endParaRPr lang="en-US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3727944" y="559814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tx</a:t>
            </a:r>
            <a:endParaRPr lang="en-US" sz="2000" dirty="0"/>
          </a:p>
        </p:txBody>
      </p:sp>
      <p:sp>
        <p:nvSpPr>
          <p:cNvPr id="83" name="Rectangle 82"/>
          <p:cNvSpPr/>
          <p:nvPr/>
        </p:nvSpPr>
        <p:spPr>
          <a:xfrm rot="16200000">
            <a:off x="3243731" y="4026234"/>
            <a:ext cx="122203" cy="21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84" name="Straight Connector 83"/>
          <p:cNvCxnSpPr>
            <a:stCxn id="97" idx="0"/>
            <a:endCxn id="102" idx="2"/>
          </p:cNvCxnSpPr>
          <p:nvPr/>
        </p:nvCxnSpPr>
        <p:spPr>
          <a:xfrm flipH="1">
            <a:off x="1538545" y="4128532"/>
            <a:ext cx="784580" cy="111395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109739" y="5344336"/>
            <a:ext cx="857610" cy="872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631189" y="5344335"/>
            <a:ext cx="857610" cy="872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</a:t>
            </a:r>
          </a:p>
        </p:txBody>
      </p:sp>
      <p:cxnSp>
        <p:nvCxnSpPr>
          <p:cNvPr id="93" name="Straight Connector 92"/>
          <p:cNvCxnSpPr>
            <a:stCxn id="92" idx="2"/>
            <a:endCxn id="100" idx="2"/>
          </p:cNvCxnSpPr>
          <p:nvPr/>
        </p:nvCxnSpPr>
        <p:spPr>
          <a:xfrm>
            <a:off x="3413269" y="4134669"/>
            <a:ext cx="696050" cy="110781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 rot="16200000">
            <a:off x="2370459" y="4020096"/>
            <a:ext cx="122203" cy="21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5" name="Rectangle 94"/>
          <p:cNvSpPr/>
          <p:nvPr/>
        </p:nvSpPr>
        <p:spPr>
          <a:xfrm rot="16200000">
            <a:off x="3579770" y="5672301"/>
            <a:ext cx="122203" cy="21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6" name="Rectangle 95"/>
          <p:cNvSpPr/>
          <p:nvPr/>
        </p:nvSpPr>
        <p:spPr>
          <a:xfrm rot="10800000">
            <a:off x="4053833" y="5242482"/>
            <a:ext cx="110972" cy="23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7" name="Rectangle 96"/>
          <p:cNvSpPr/>
          <p:nvPr/>
        </p:nvSpPr>
        <p:spPr>
          <a:xfrm rot="16200000">
            <a:off x="1906248" y="5672301"/>
            <a:ext cx="122203" cy="21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8" name="Rectangle 97"/>
          <p:cNvSpPr/>
          <p:nvPr/>
        </p:nvSpPr>
        <p:spPr>
          <a:xfrm rot="10800000">
            <a:off x="1483059" y="5242482"/>
            <a:ext cx="110972" cy="238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0" name="Straight Connector 99"/>
          <p:cNvCxnSpPr>
            <a:stCxn id="101" idx="2"/>
            <a:endCxn id="98" idx="0"/>
          </p:cNvCxnSpPr>
          <p:nvPr/>
        </p:nvCxnSpPr>
        <p:spPr>
          <a:xfrm>
            <a:off x="2075786" y="5780737"/>
            <a:ext cx="145665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068553" y="4024742"/>
            <a:ext cx="1165294" cy="12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070306" y="3497453"/>
            <a:ext cx="1" cy="52850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233848" y="4013169"/>
            <a:ext cx="13555" cy="193015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42797" y="5943326"/>
            <a:ext cx="331118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971942" y="3964215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tx</a:t>
            </a:r>
            <a:endParaRPr 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512182" y="3958227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rx</a:t>
            </a:r>
            <a:endParaRPr lang="en-US" sz="2000" dirty="0"/>
          </a:p>
        </p:txBody>
      </p:sp>
      <p:sp>
        <p:nvSpPr>
          <p:cNvPr id="107" name="Rectangle 106"/>
          <p:cNvSpPr/>
          <p:nvPr/>
        </p:nvSpPr>
        <p:spPr>
          <a:xfrm>
            <a:off x="3182286" y="3187044"/>
            <a:ext cx="826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flow 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03385" y="543180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tx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608655" y="5591148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rx</a:t>
            </a:r>
            <a:endParaRPr lang="en-US" sz="2000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730769" y="4271916"/>
            <a:ext cx="2157356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1732330" y="4271916"/>
            <a:ext cx="1" cy="1255408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0159" y="5527323"/>
            <a:ext cx="790610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3888125" y="4271916"/>
            <a:ext cx="1" cy="21346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43722" y="5361891"/>
            <a:ext cx="826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flow 1</a:t>
            </a:r>
          </a:p>
        </p:txBody>
      </p:sp>
      <p:sp>
        <p:nvSpPr>
          <p:cNvPr id="115" name="Oval 114"/>
          <p:cNvSpPr/>
          <p:nvPr/>
        </p:nvSpPr>
        <p:spPr>
          <a:xfrm>
            <a:off x="7687397" y="5168979"/>
            <a:ext cx="399795" cy="3858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6" name="TextBox 115"/>
          <p:cNvSpPr txBox="1"/>
          <p:nvPr/>
        </p:nvSpPr>
        <p:spPr>
          <a:xfrm>
            <a:off x="7683518" y="5087071"/>
            <a:ext cx="5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1</a:t>
            </a:r>
          </a:p>
        </p:txBody>
      </p:sp>
      <p:sp>
        <p:nvSpPr>
          <p:cNvPr id="117" name="Oval 116"/>
          <p:cNvSpPr/>
          <p:nvPr/>
        </p:nvSpPr>
        <p:spPr>
          <a:xfrm>
            <a:off x="9839155" y="5146318"/>
            <a:ext cx="399795" cy="3858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8" name="TextBox 117"/>
          <p:cNvSpPr txBox="1"/>
          <p:nvPr/>
        </p:nvSpPr>
        <p:spPr>
          <a:xfrm>
            <a:off x="9831921" y="5082259"/>
            <a:ext cx="5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3</a:t>
            </a:r>
          </a:p>
        </p:txBody>
      </p:sp>
      <p:cxnSp>
        <p:nvCxnSpPr>
          <p:cNvPr id="124" name="Straight Arrow Connector 123"/>
          <p:cNvCxnSpPr>
            <a:stCxn id="117" idx="2"/>
            <a:endCxn id="116" idx="3"/>
          </p:cNvCxnSpPr>
          <p:nvPr/>
        </p:nvCxnSpPr>
        <p:spPr>
          <a:xfrm flipH="1" flipV="1">
            <a:off x="8203532" y="5317904"/>
            <a:ext cx="1635623" cy="21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6" idx="0"/>
            <a:endCxn id="86" idx="3"/>
          </p:cNvCxnSpPr>
          <p:nvPr/>
        </p:nvCxnSpPr>
        <p:spPr>
          <a:xfrm flipV="1">
            <a:off x="7943525" y="4160752"/>
            <a:ext cx="608867" cy="92631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ight Arrow 137"/>
          <p:cNvSpPr/>
          <p:nvPr/>
        </p:nvSpPr>
        <p:spPr>
          <a:xfrm>
            <a:off x="5310823" y="4375798"/>
            <a:ext cx="783770" cy="61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671326" y="3205599"/>
            <a:ext cx="399795" cy="3858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TextBox 139"/>
          <p:cNvSpPr txBox="1"/>
          <p:nvPr/>
        </p:nvSpPr>
        <p:spPr>
          <a:xfrm>
            <a:off x="7683518" y="3135203"/>
            <a:ext cx="5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5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8071121" y="3497453"/>
            <a:ext cx="538885" cy="3717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8253271" y="3240880"/>
            <a:ext cx="1331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e5,2</a:t>
            </a:r>
            <a:r>
              <a:rPr lang="en-US" sz="2400" dirty="0"/>
              <a:t>=</a:t>
            </a:r>
            <a:r>
              <a:rPr lang="en-US" sz="2400" dirty="0">
                <a:latin typeface="CMMI10" charset="0"/>
              </a:rPr>
              <a:t> </a:t>
            </a:r>
            <a:r>
              <a:rPr lang="en-US" sz="2400" dirty="0" err="1">
                <a:latin typeface="CMMI10" charset="0"/>
              </a:rPr>
              <a:t>m</a:t>
            </a:r>
            <a:r>
              <a:rPr lang="en-US" sz="2400" baseline="-25000" dirty="0" err="1">
                <a:latin typeface="CMMI7" charset="0"/>
              </a:rPr>
              <a:t>θ</a:t>
            </a:r>
            <a:endParaRPr lang="en-US" sz="2400" baseline="-25000" dirty="0"/>
          </a:p>
        </p:txBody>
      </p:sp>
      <p:sp>
        <p:nvSpPr>
          <p:cNvPr id="146" name="Oval 145"/>
          <p:cNvSpPr/>
          <p:nvPr/>
        </p:nvSpPr>
        <p:spPr>
          <a:xfrm>
            <a:off x="7212272" y="5885316"/>
            <a:ext cx="399795" cy="3858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7" name="TextBox 146"/>
          <p:cNvSpPr txBox="1"/>
          <p:nvPr/>
        </p:nvSpPr>
        <p:spPr>
          <a:xfrm>
            <a:off x="7224464" y="5814920"/>
            <a:ext cx="5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4</a:t>
            </a:r>
          </a:p>
        </p:txBody>
      </p:sp>
      <p:cxnSp>
        <p:nvCxnSpPr>
          <p:cNvPr id="148" name="Straight Arrow Connector 147"/>
          <p:cNvCxnSpPr>
            <a:stCxn id="147" idx="0"/>
          </p:cNvCxnSpPr>
          <p:nvPr/>
        </p:nvCxnSpPr>
        <p:spPr>
          <a:xfrm flipV="1">
            <a:off x="7484471" y="5505687"/>
            <a:ext cx="340666" cy="3092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10450067" y="5916660"/>
            <a:ext cx="399795" cy="3858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4" name="TextBox 213"/>
          <p:cNvSpPr txBox="1"/>
          <p:nvPr/>
        </p:nvSpPr>
        <p:spPr>
          <a:xfrm>
            <a:off x="10462259" y="5846264"/>
            <a:ext cx="5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6</a:t>
            </a:r>
          </a:p>
        </p:txBody>
      </p:sp>
      <p:cxnSp>
        <p:nvCxnSpPr>
          <p:cNvPr id="215" name="Straight Arrow Connector 214"/>
          <p:cNvCxnSpPr>
            <a:endCxn id="117" idx="5"/>
          </p:cNvCxnSpPr>
          <p:nvPr/>
        </p:nvCxnSpPr>
        <p:spPr>
          <a:xfrm flipH="1" flipV="1">
            <a:off x="10180401" y="5475639"/>
            <a:ext cx="362517" cy="36619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9371943" y="4073568"/>
            <a:ext cx="1331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e2,3</a:t>
            </a:r>
            <a:r>
              <a:rPr lang="en-US" sz="2400" dirty="0"/>
              <a:t>=</a:t>
            </a:r>
            <a:r>
              <a:rPr lang="en-US" sz="2400" dirty="0">
                <a:latin typeface="CMMI10" charset="0"/>
              </a:rPr>
              <a:t> </a:t>
            </a:r>
            <a:r>
              <a:rPr lang="en-US" sz="2400" dirty="0" err="1">
                <a:latin typeface="CMMI10" charset="0"/>
              </a:rPr>
              <a:t>m</a:t>
            </a:r>
            <a:r>
              <a:rPr lang="en-US" sz="2400" baseline="-25000" dirty="0" err="1">
                <a:latin typeface="CMMI7" charset="0"/>
              </a:rPr>
              <a:t>θ</a:t>
            </a:r>
            <a:endParaRPr lang="en-US" sz="2400" baseline="-25000" dirty="0"/>
          </a:p>
        </p:txBody>
      </p:sp>
      <p:sp>
        <p:nvSpPr>
          <p:cNvPr id="217" name="Rectangle 216"/>
          <p:cNvSpPr/>
          <p:nvPr/>
        </p:nvSpPr>
        <p:spPr>
          <a:xfrm>
            <a:off x="6964119" y="4286909"/>
            <a:ext cx="1331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e1,2</a:t>
            </a:r>
            <a:r>
              <a:rPr lang="en-US" sz="2400" dirty="0"/>
              <a:t>=</a:t>
            </a:r>
            <a:r>
              <a:rPr lang="en-US" sz="2400" dirty="0">
                <a:latin typeface="CMMI10" charset="0"/>
              </a:rPr>
              <a:t> </a:t>
            </a:r>
            <a:r>
              <a:rPr lang="en-US" sz="2400" dirty="0" err="1">
                <a:latin typeface="CMMI10" charset="0"/>
              </a:rPr>
              <a:t>m</a:t>
            </a:r>
            <a:r>
              <a:rPr lang="en-US" sz="2400" baseline="-25000" dirty="0" err="1">
                <a:latin typeface="CMMI7" charset="0"/>
              </a:rPr>
              <a:t>θ</a:t>
            </a:r>
            <a:endParaRPr lang="en-US" sz="2400" baseline="-25000" dirty="0"/>
          </a:p>
        </p:txBody>
      </p:sp>
      <p:sp>
        <p:nvSpPr>
          <p:cNvPr id="218" name="Rectangle 217"/>
          <p:cNvSpPr/>
          <p:nvPr/>
        </p:nvSpPr>
        <p:spPr>
          <a:xfrm>
            <a:off x="8355551" y="5302781"/>
            <a:ext cx="1331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e3,1</a:t>
            </a:r>
            <a:r>
              <a:rPr lang="en-US" sz="2400" dirty="0"/>
              <a:t>=</a:t>
            </a:r>
            <a:r>
              <a:rPr lang="en-US" sz="2400" dirty="0">
                <a:latin typeface="CMMI10" charset="0"/>
              </a:rPr>
              <a:t> </a:t>
            </a:r>
            <a:r>
              <a:rPr lang="en-US" sz="2400" dirty="0" err="1">
                <a:latin typeface="CMMI10" charset="0"/>
              </a:rPr>
              <a:t>m</a:t>
            </a:r>
            <a:r>
              <a:rPr lang="en-US" sz="2400" baseline="-25000" dirty="0" err="1">
                <a:latin typeface="CMMI7" charset="0"/>
              </a:rPr>
              <a:t>θ</a:t>
            </a:r>
            <a:endParaRPr lang="en-US" sz="2400" baseline="-25000" dirty="0"/>
          </a:p>
        </p:txBody>
      </p:sp>
      <p:sp>
        <p:nvSpPr>
          <p:cNvPr id="66" name="Rectangle 65"/>
          <p:cNvSpPr/>
          <p:nvPr/>
        </p:nvSpPr>
        <p:spPr>
          <a:xfrm>
            <a:off x="8500174" y="6204948"/>
            <a:ext cx="1033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NimbusRomNo9L" charset="0"/>
              </a:rPr>
              <a:t>V’ = V</a:t>
            </a:r>
            <a:endParaRPr lang="en-US" sz="2400" b="1" dirty="0"/>
          </a:p>
        </p:txBody>
      </p:sp>
      <p:sp>
        <p:nvSpPr>
          <p:cNvPr id="219" name="Rectangle 218"/>
          <p:cNvSpPr/>
          <p:nvPr/>
        </p:nvSpPr>
        <p:spPr>
          <a:xfrm>
            <a:off x="6275925" y="5339230"/>
            <a:ext cx="1331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e4,1</a:t>
            </a:r>
            <a:r>
              <a:rPr lang="en-US" sz="2400" dirty="0"/>
              <a:t>=</a:t>
            </a:r>
            <a:r>
              <a:rPr lang="en-US" sz="2400" dirty="0">
                <a:latin typeface="CMMI10" charset="0"/>
              </a:rPr>
              <a:t> </a:t>
            </a:r>
            <a:r>
              <a:rPr lang="en-US" sz="2400" dirty="0" err="1">
                <a:latin typeface="CMMI10" charset="0"/>
              </a:rPr>
              <a:t>m</a:t>
            </a:r>
            <a:r>
              <a:rPr lang="en-US" sz="2400" baseline="-25000" dirty="0" err="1">
                <a:latin typeface="CMMI7" charset="0"/>
              </a:rPr>
              <a:t>θ</a:t>
            </a:r>
            <a:endParaRPr lang="en-US" sz="2400" baseline="-25000" dirty="0"/>
          </a:p>
        </p:txBody>
      </p:sp>
      <p:sp>
        <p:nvSpPr>
          <p:cNvPr id="220" name="Rectangle 219"/>
          <p:cNvSpPr/>
          <p:nvPr/>
        </p:nvSpPr>
        <p:spPr>
          <a:xfrm>
            <a:off x="10432477" y="5347188"/>
            <a:ext cx="1331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e6,1</a:t>
            </a:r>
            <a:r>
              <a:rPr lang="en-US" sz="2400" dirty="0"/>
              <a:t>=</a:t>
            </a:r>
            <a:r>
              <a:rPr lang="en-US" sz="2400" dirty="0">
                <a:latin typeface="CMMI10" charset="0"/>
              </a:rPr>
              <a:t> </a:t>
            </a:r>
            <a:r>
              <a:rPr lang="en-US" sz="2400" dirty="0" err="1">
                <a:latin typeface="CMMI10" charset="0"/>
              </a:rPr>
              <a:t>m</a:t>
            </a:r>
            <a:r>
              <a:rPr lang="en-US" sz="2400" baseline="-25000" dirty="0" err="1">
                <a:latin typeface="CMMI7" charset="0"/>
              </a:rPr>
              <a:t>θ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03805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5" y="1372948"/>
            <a:ext cx="107760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Graph Model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How to mimic Output Buffered Switch with Input Buffered Switch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Buffer condition of an output buffered lossless network at any time t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-&gt;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buffer dependency graph of ingress queues 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-&gt;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directed graph G(V,E)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Sufficient and necessary condition for PFC deadlock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3200" dirty="0"/>
              <a:t>Buffer Management Schemes for Preventing Deadlock</a:t>
            </a:r>
          </a:p>
          <a:p>
            <a:pPr marL="914400" lvl="3" indent="-457200">
              <a:buFont typeface="Wingdings" charset="2"/>
              <a:buChar char="Ø"/>
            </a:pPr>
            <a:r>
              <a:rPr lang="en-US" sz="2800" dirty="0"/>
              <a:t>Work for arbitrary topology;</a:t>
            </a:r>
          </a:p>
          <a:p>
            <a:pPr marL="914400" lvl="3" indent="-457200">
              <a:buFont typeface="Wingdings" charset="2"/>
              <a:buChar char="Ø"/>
            </a:pPr>
            <a:r>
              <a:rPr lang="en-US" sz="2800" dirty="0"/>
              <a:t>No need to avoid cyclic routing dependency</a:t>
            </a:r>
            <a:r>
              <a:rPr lang="en-US" sz="2400" dirty="0"/>
              <a:t>.</a:t>
            </a:r>
          </a:p>
          <a:p>
            <a:pPr marL="914400" lvl="3" indent="-457200">
              <a:buFont typeface="Wingdings" charset="2"/>
              <a:buChar char="Ø"/>
            </a:pPr>
            <a:r>
              <a:rPr lang="en-US" altLang="zh-CN" sz="2800" dirty="0"/>
              <a:t>It is a distributed solution.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5694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/>
          </a:p>
        </p:txBody>
      </p:sp>
      <p:sp>
        <p:nvSpPr>
          <p:cNvPr id="212" name="标题 1"/>
          <p:cNvSpPr>
            <a:spLocks noGrp="1"/>
          </p:cNvSpPr>
          <p:nvPr>
            <p:ph type="title"/>
          </p:nvPr>
        </p:nvSpPr>
        <p:spPr>
          <a:xfrm>
            <a:off x="192350" y="-4326"/>
            <a:ext cx="1180730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Buffer Management Scheme for Preventing Deadlock</a:t>
            </a:r>
            <a:endParaRPr lang="zh-CN" altLang="en-US" dirty="0">
              <a:solidFill>
                <a:srgbClr val="00B0F0"/>
              </a:solidFill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76892" y="3444206"/>
            <a:ext cx="1208917" cy="2237490"/>
            <a:chOff x="2716906" y="2389632"/>
            <a:chExt cx="1208917" cy="2237490"/>
          </a:xfrm>
        </p:grpSpPr>
        <p:sp>
          <p:nvSpPr>
            <p:cNvPr id="65" name="Rectangle 64"/>
            <p:cNvSpPr/>
            <p:nvPr/>
          </p:nvSpPr>
          <p:spPr>
            <a:xfrm>
              <a:off x="2716906" y="2389632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n-1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16906" y="276254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16906" y="3135462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k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16906" y="350837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16906" y="3881292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16906" y="425420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0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6990202" y="3444206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n-1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0202" y="3817121"/>
            <a:ext cx="1208917" cy="2199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990202" y="4043732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k +1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990202" y="4423265"/>
            <a:ext cx="1208917" cy="5126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990202" y="4935866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990202" y="5308781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546750" y="3175446"/>
            <a:ext cx="2586082" cy="3024152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69788" y="3175445"/>
            <a:ext cx="2669200" cy="3024153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958" y="4376493"/>
            <a:ext cx="2462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Buffer space for packets that have travelled k </a:t>
            </a:r>
            <a:r>
              <a:rPr lang="en-US" altLang="zh-CN" sz="2400" dirty="0"/>
              <a:t>hops</a:t>
            </a:r>
            <a:endParaRPr lang="en-US" sz="2400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2145792" y="4190036"/>
            <a:ext cx="1131100" cy="0"/>
          </a:xfrm>
          <a:prstGeom prst="straightConnector1">
            <a:avLst/>
          </a:prstGeom>
          <a:ln w="2857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145792" y="5681696"/>
            <a:ext cx="1131100" cy="0"/>
          </a:xfrm>
          <a:prstGeom prst="straightConnector1">
            <a:avLst/>
          </a:prstGeom>
          <a:ln w="2857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79776" y="4190036"/>
            <a:ext cx="0" cy="149166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308848" y="4043732"/>
            <a:ext cx="1131100" cy="0"/>
          </a:xfrm>
          <a:prstGeom prst="straightConnector1">
            <a:avLst/>
          </a:prstGeom>
          <a:ln w="2857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308848" y="5681696"/>
            <a:ext cx="1131100" cy="0"/>
          </a:xfrm>
          <a:prstGeom prst="straightConnector1">
            <a:avLst/>
          </a:prstGeom>
          <a:ln w="2857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577072" y="4043732"/>
            <a:ext cx="6096" cy="163796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51180" y="4198798"/>
            <a:ext cx="2806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Buffer space for packets that have travelled k+1 hops</a:t>
            </a:r>
          </a:p>
        </p:txBody>
      </p:sp>
      <p:cxnSp>
        <p:nvCxnSpPr>
          <p:cNvPr id="126" name="Straight Arrow Connector 125"/>
          <p:cNvCxnSpPr>
            <a:stCxn id="68" idx="3"/>
            <a:endCxn id="88" idx="1"/>
          </p:cNvCxnSpPr>
          <p:nvPr/>
        </p:nvCxnSpPr>
        <p:spPr>
          <a:xfrm flipV="1">
            <a:off x="4485809" y="4230190"/>
            <a:ext cx="2504393" cy="14630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1" idx="3"/>
            <a:endCxn id="91" idx="1"/>
          </p:cNvCxnSpPr>
          <p:nvPr/>
        </p:nvCxnSpPr>
        <p:spPr>
          <a:xfrm>
            <a:off x="4485809" y="5495239"/>
            <a:ext cx="2504393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1188423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Divide switch buffer into n partitions of n priority classes, where n is no smaller than the hops of longest routing paths in the network.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Assign a level of priority to a packet equal to the number of hops it has traversed in the network.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62797" y="5709814"/>
            <a:ext cx="183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Switch buffer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76107" y="5713615"/>
            <a:ext cx="183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Switch buffer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711342" y="6196692"/>
            <a:ext cx="213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Switch at hop k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531803" y="6196692"/>
            <a:ext cx="2445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Switch at hop k+1</a:t>
            </a:r>
          </a:p>
        </p:txBody>
      </p:sp>
    </p:spTree>
    <p:extLst>
      <p:ext uri="{BB962C8B-B14F-4D97-AF65-F5344CB8AC3E}">
        <p14:creationId xmlns:p14="http://schemas.microsoft.com/office/powerpoint/2010/main" val="192049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/>
          </a:p>
        </p:txBody>
      </p:sp>
      <p:sp>
        <p:nvSpPr>
          <p:cNvPr id="212" name="标题 1"/>
          <p:cNvSpPr>
            <a:spLocks noGrp="1"/>
          </p:cNvSpPr>
          <p:nvPr>
            <p:ph type="title"/>
          </p:nvPr>
        </p:nvSpPr>
        <p:spPr>
          <a:xfrm>
            <a:off x="192350" y="-4326"/>
            <a:ext cx="1180730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Buffer Management Scheme for Preventing Deadlock</a:t>
            </a:r>
            <a:endParaRPr lang="zh-CN" altLang="en-US" dirty="0">
              <a:solidFill>
                <a:srgbClr val="00B0F0"/>
              </a:solidFill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76892" y="3444206"/>
            <a:ext cx="1208917" cy="2237490"/>
            <a:chOff x="2716906" y="2389632"/>
            <a:chExt cx="1208917" cy="2237490"/>
          </a:xfrm>
        </p:grpSpPr>
        <p:sp>
          <p:nvSpPr>
            <p:cNvPr id="65" name="Rectangle 64"/>
            <p:cNvSpPr/>
            <p:nvPr/>
          </p:nvSpPr>
          <p:spPr>
            <a:xfrm>
              <a:off x="2716906" y="2389632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n-1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16906" y="276254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16906" y="3135462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k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16906" y="350837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16906" y="3881292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16906" y="425420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0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6990202" y="3444206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n-1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0202" y="3817121"/>
            <a:ext cx="1208917" cy="2199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990202" y="4043732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k +1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990202" y="4423265"/>
            <a:ext cx="1208917" cy="5126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990202" y="4935866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990202" y="5308781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546750" y="3175446"/>
            <a:ext cx="2586082" cy="3024152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69788" y="3175445"/>
            <a:ext cx="2669200" cy="3024153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958" y="4376493"/>
            <a:ext cx="2462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Buffer space for packets that have travelled k </a:t>
            </a:r>
            <a:r>
              <a:rPr lang="en-US" altLang="zh-CN" sz="2400" dirty="0"/>
              <a:t>hops</a:t>
            </a:r>
            <a:endParaRPr lang="en-US" sz="2400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2145792" y="4190036"/>
            <a:ext cx="1131100" cy="0"/>
          </a:xfrm>
          <a:prstGeom prst="straightConnector1">
            <a:avLst/>
          </a:prstGeom>
          <a:ln w="2857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145792" y="5681696"/>
            <a:ext cx="1131100" cy="0"/>
          </a:xfrm>
          <a:prstGeom prst="straightConnector1">
            <a:avLst/>
          </a:prstGeom>
          <a:ln w="2857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79776" y="4190036"/>
            <a:ext cx="0" cy="149166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308848" y="4043732"/>
            <a:ext cx="1131100" cy="0"/>
          </a:xfrm>
          <a:prstGeom prst="straightConnector1">
            <a:avLst/>
          </a:prstGeom>
          <a:ln w="2857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308848" y="5681696"/>
            <a:ext cx="1131100" cy="0"/>
          </a:xfrm>
          <a:prstGeom prst="straightConnector1">
            <a:avLst/>
          </a:prstGeom>
          <a:ln w="2857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577072" y="4043732"/>
            <a:ext cx="6096" cy="163796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51180" y="4198798"/>
            <a:ext cx="2806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Buffer space for packets that have travelled k+1 hops</a:t>
            </a:r>
          </a:p>
        </p:txBody>
      </p:sp>
      <p:cxnSp>
        <p:nvCxnSpPr>
          <p:cNvPr id="126" name="Straight Arrow Connector 125"/>
          <p:cNvCxnSpPr>
            <a:stCxn id="68" idx="3"/>
            <a:endCxn id="88" idx="1"/>
          </p:cNvCxnSpPr>
          <p:nvPr/>
        </p:nvCxnSpPr>
        <p:spPr>
          <a:xfrm flipV="1">
            <a:off x="4485809" y="4230190"/>
            <a:ext cx="2504393" cy="14630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1" idx="3"/>
            <a:endCxn id="91" idx="1"/>
          </p:cNvCxnSpPr>
          <p:nvPr/>
        </p:nvCxnSpPr>
        <p:spPr>
          <a:xfrm>
            <a:off x="4485809" y="5495239"/>
            <a:ext cx="2504393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1188423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 packet that has traveled k hops is accepted at a node only if there is an available buffer of class k or lower.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Packets that travel more than n - I hops are discarded as having traveled in a loop.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62797" y="5709814"/>
            <a:ext cx="183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Switch buffer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76107" y="5713615"/>
            <a:ext cx="183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Switch buffer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711342" y="6196692"/>
            <a:ext cx="213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Switch at hop k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531803" y="6196692"/>
            <a:ext cx="2445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Switch at hop k+1</a:t>
            </a:r>
          </a:p>
        </p:txBody>
      </p:sp>
    </p:spTree>
    <p:extLst>
      <p:ext uri="{BB962C8B-B14F-4D97-AF65-F5344CB8AC3E}">
        <p14:creationId xmlns:p14="http://schemas.microsoft.com/office/powerpoint/2010/main" val="151709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/>
          </a:p>
        </p:txBody>
      </p:sp>
      <p:sp>
        <p:nvSpPr>
          <p:cNvPr id="212" name="标题 1"/>
          <p:cNvSpPr>
            <a:spLocks noGrp="1"/>
          </p:cNvSpPr>
          <p:nvPr>
            <p:ph type="title"/>
          </p:nvPr>
        </p:nvSpPr>
        <p:spPr>
          <a:xfrm>
            <a:off x="192350" y="-4326"/>
            <a:ext cx="1180730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Buffer Management Scheme for Preventing Deadlock</a:t>
            </a:r>
            <a:endParaRPr lang="zh-CN" altLang="en-US" dirty="0">
              <a:solidFill>
                <a:srgbClr val="00B0F0"/>
              </a:solidFill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76892" y="3444206"/>
            <a:ext cx="1208917" cy="2237490"/>
            <a:chOff x="2716906" y="2389632"/>
            <a:chExt cx="1208917" cy="2237490"/>
          </a:xfrm>
        </p:grpSpPr>
        <p:sp>
          <p:nvSpPr>
            <p:cNvPr id="65" name="Rectangle 64"/>
            <p:cNvSpPr/>
            <p:nvPr/>
          </p:nvSpPr>
          <p:spPr>
            <a:xfrm>
              <a:off x="2716906" y="2389632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n-1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16906" y="276254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16906" y="3135462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k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16906" y="350837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16906" y="3881292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16906" y="425420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0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6990202" y="3444206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n-1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0202" y="3817121"/>
            <a:ext cx="1208917" cy="2199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990202" y="4043732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k +1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990202" y="4423265"/>
            <a:ext cx="1208917" cy="5126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990202" y="4935866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990202" y="5308781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546750" y="3175446"/>
            <a:ext cx="2586082" cy="3024152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369788" y="3175445"/>
            <a:ext cx="2669200" cy="3024153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958" y="4376493"/>
            <a:ext cx="2462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Buffer space for packets that have travelled k </a:t>
            </a:r>
            <a:r>
              <a:rPr lang="en-US" altLang="zh-CN" sz="2400" dirty="0"/>
              <a:t>hops</a:t>
            </a:r>
            <a:endParaRPr lang="en-US" sz="2400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2145792" y="4190036"/>
            <a:ext cx="1131100" cy="0"/>
          </a:xfrm>
          <a:prstGeom prst="straightConnector1">
            <a:avLst/>
          </a:prstGeom>
          <a:ln w="2857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145792" y="5681696"/>
            <a:ext cx="1131100" cy="0"/>
          </a:xfrm>
          <a:prstGeom prst="straightConnector1">
            <a:avLst/>
          </a:prstGeom>
          <a:ln w="2857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79776" y="4190036"/>
            <a:ext cx="0" cy="149166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308848" y="4043732"/>
            <a:ext cx="1131100" cy="0"/>
          </a:xfrm>
          <a:prstGeom prst="straightConnector1">
            <a:avLst/>
          </a:prstGeom>
          <a:ln w="2857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308848" y="5681696"/>
            <a:ext cx="1131100" cy="0"/>
          </a:xfrm>
          <a:prstGeom prst="straightConnector1">
            <a:avLst/>
          </a:prstGeom>
          <a:ln w="28575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577072" y="4043732"/>
            <a:ext cx="6096" cy="163796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51180" y="4198798"/>
            <a:ext cx="2806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Buffer space for packets that have travelled k+1 hops</a:t>
            </a:r>
          </a:p>
        </p:txBody>
      </p:sp>
      <p:cxnSp>
        <p:nvCxnSpPr>
          <p:cNvPr id="126" name="Straight Arrow Connector 125"/>
          <p:cNvCxnSpPr>
            <a:stCxn id="68" idx="3"/>
            <a:endCxn id="88" idx="1"/>
          </p:cNvCxnSpPr>
          <p:nvPr/>
        </p:nvCxnSpPr>
        <p:spPr>
          <a:xfrm flipV="1">
            <a:off x="4485809" y="4230190"/>
            <a:ext cx="2504393" cy="14630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1" idx="3"/>
            <a:endCxn id="91" idx="1"/>
          </p:cNvCxnSpPr>
          <p:nvPr/>
        </p:nvCxnSpPr>
        <p:spPr>
          <a:xfrm>
            <a:off x="4485809" y="5495239"/>
            <a:ext cx="2504393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1188423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Similar to the solution to increase the priority of a packet at each direction turning point.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The proof is to show that at each node the buffers of class k cannot fill up permanently by induction (starting with k = n - 1) 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62797" y="5709814"/>
            <a:ext cx="183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Switch buffer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76107" y="5713615"/>
            <a:ext cx="183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Switch buffer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711342" y="6196692"/>
            <a:ext cx="213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Switch at hop k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531803" y="6196692"/>
            <a:ext cx="2445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Switch at hop k+1</a:t>
            </a:r>
          </a:p>
        </p:txBody>
      </p:sp>
    </p:spTree>
    <p:extLst>
      <p:ext uri="{BB962C8B-B14F-4D97-AF65-F5344CB8AC3E}">
        <p14:creationId xmlns:p14="http://schemas.microsoft.com/office/powerpoint/2010/main" val="98870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5" y="1372948"/>
            <a:ext cx="107760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/>
              <a:t>Graph Model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cs typeface="Times New Roman" panose="02020603050405020304" pitchFamily="18" charset="0"/>
              </a:rPr>
              <a:t>How to mimic Output Buffered Switch with Input Buffered Switch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Buffer condition of an output buffered lossless network at any time t </a:t>
            </a:r>
            <a:r>
              <a:rPr lang="en-US" sz="2800" b="1" dirty="0">
                <a:solidFill>
                  <a:srgbClr val="7030A0"/>
                </a:solidFill>
              </a:rPr>
              <a:t>-&gt;</a:t>
            </a:r>
            <a:r>
              <a:rPr lang="en-US" sz="2800" dirty="0"/>
              <a:t> buffer dependency graph of ingress queues  </a:t>
            </a:r>
            <a:r>
              <a:rPr lang="en-US" sz="2800" b="1" dirty="0">
                <a:solidFill>
                  <a:srgbClr val="7030A0"/>
                </a:solidFill>
              </a:rPr>
              <a:t>-&gt;</a:t>
            </a:r>
            <a:r>
              <a:rPr lang="en-US" sz="2800" dirty="0"/>
              <a:t> directed graph G(V,E)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Sufficient and necessary condition for deadlock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Buffer Management Schemes for Preventing PFC Deadlock</a:t>
            </a:r>
          </a:p>
          <a:p>
            <a:pPr marL="914400" lvl="3" indent="-457200">
              <a:buFont typeface="Wingdings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Work for arbitrary topology;</a:t>
            </a:r>
          </a:p>
          <a:p>
            <a:pPr marL="914400" lvl="3" indent="-457200">
              <a:buFont typeface="Wingdings" charset="2"/>
              <a:buChar char="Ø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No need to avoid cyclic routing dependency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914400" lvl="3" indent="-457200">
              <a:buFont typeface="Wingdings" charset="2"/>
              <a:buChar char="Ø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</a:rPr>
              <a:t>It is a distributed solution.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3910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0" y="2279826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Question:</a:t>
            </a:r>
            <a:r>
              <a:rPr lang="en-US" sz="3200" dirty="0"/>
              <a:t> give a snapshot of 1) </a:t>
            </a:r>
            <a:r>
              <a:rPr lang="en-US" sz="3200" dirty="0">
                <a:solidFill>
                  <a:srgbClr val="7030A0"/>
                </a:solidFill>
              </a:rPr>
              <a:t>the buffer occupancy of all switches </a:t>
            </a:r>
            <a:r>
              <a:rPr lang="en-US" sz="3200" dirty="0"/>
              <a:t>and 2) the </a:t>
            </a:r>
            <a:r>
              <a:rPr lang="en-US" sz="3200" dirty="0">
                <a:solidFill>
                  <a:srgbClr val="7030A0"/>
                </a:solidFill>
              </a:rPr>
              <a:t>buffer dependency among all switches </a:t>
            </a:r>
            <a:r>
              <a:rPr lang="en-US" sz="3200" dirty="0"/>
              <a:t>at time t, what is the sufficient and necessary condition for identifying whether the network are in a state of PFC deadlock? </a:t>
            </a:r>
          </a:p>
        </p:txBody>
      </p:sp>
    </p:spTree>
    <p:extLst>
      <p:ext uri="{BB962C8B-B14F-4D97-AF65-F5344CB8AC3E}">
        <p14:creationId xmlns:p14="http://schemas.microsoft.com/office/powerpoint/2010/main" val="93199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0696" y="3355258"/>
            <a:ext cx="1387440" cy="21900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85235" y="2816621"/>
            <a:ext cx="191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buffer</a:t>
            </a:r>
            <a:endParaRPr lang="zh-CN" altLang="en-US" sz="2400" dirty="0"/>
          </a:p>
        </p:txBody>
      </p:sp>
      <p:sp>
        <p:nvSpPr>
          <p:cNvPr id="96" name="Rectangle 95"/>
          <p:cNvSpPr/>
          <p:nvPr/>
        </p:nvSpPr>
        <p:spPr>
          <a:xfrm rot="16200000">
            <a:off x="3519476" y="3649044"/>
            <a:ext cx="228393" cy="3926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7773" y="3881899"/>
            <a:ext cx="831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0436" y="335525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1</a:t>
            </a:r>
            <a:endParaRPr lang="zh-CN" alt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865489" y="3550977"/>
            <a:ext cx="459348" cy="1533410"/>
            <a:chOff x="618257" y="3550977"/>
            <a:chExt cx="459348" cy="1533410"/>
          </a:xfrm>
        </p:grpSpPr>
        <p:sp>
          <p:nvSpPr>
            <p:cNvPr id="39" name="Rectangle 38"/>
            <p:cNvSpPr/>
            <p:nvPr/>
          </p:nvSpPr>
          <p:spPr>
            <a:xfrm>
              <a:off x="618257" y="355097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8257" y="3857144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8257" y="416105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647773" y="5084387"/>
            <a:ext cx="831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1354" y="517361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N</a:t>
            </a:r>
            <a:endParaRPr lang="zh-CN" altLang="en-US" sz="2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8136" y="3846428"/>
            <a:ext cx="502148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48136" y="5084387"/>
            <a:ext cx="502148" cy="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6" idx="2"/>
          </p:cNvCxnSpPr>
          <p:nvPr/>
        </p:nvCxnSpPr>
        <p:spPr>
          <a:xfrm flipV="1">
            <a:off x="3829992" y="3841457"/>
            <a:ext cx="564851" cy="3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58052" y="326950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1</a:t>
            </a:r>
            <a:endParaRPr lang="zh-CN" altLang="en-US" sz="2400" dirty="0"/>
          </a:p>
        </p:txBody>
      </p:sp>
      <p:sp>
        <p:nvSpPr>
          <p:cNvPr id="99" name="Rectangle 98"/>
          <p:cNvSpPr/>
          <p:nvPr/>
        </p:nvSpPr>
        <p:spPr>
          <a:xfrm>
            <a:off x="2967489" y="3268269"/>
            <a:ext cx="272783" cy="23670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278077" y="5214444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N</a:t>
            </a:r>
            <a:endParaRPr lang="zh-CN" altLang="en-US" sz="2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266893" y="3839539"/>
            <a:ext cx="170459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42105" y="5097769"/>
            <a:ext cx="6170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287593" y="5082766"/>
            <a:ext cx="170459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08108" y="4130896"/>
            <a:ext cx="783770" cy="61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569914" y="3548861"/>
            <a:ext cx="459348" cy="1533410"/>
            <a:chOff x="618257" y="3550977"/>
            <a:chExt cx="459348" cy="1533410"/>
          </a:xfrm>
        </p:grpSpPr>
        <p:sp>
          <p:nvSpPr>
            <p:cNvPr id="70" name="Rectangle 69"/>
            <p:cNvSpPr/>
            <p:nvPr/>
          </p:nvSpPr>
          <p:spPr>
            <a:xfrm>
              <a:off x="618257" y="355097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257" y="3857144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257" y="416105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65042" y="5976623"/>
            <a:ext cx="4156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Output buffered switch</a:t>
            </a:r>
            <a:endParaRPr lang="zh-CN" altLang="en-US" sz="3200" b="1" dirty="0"/>
          </a:p>
        </p:txBody>
      </p:sp>
      <p:sp>
        <p:nvSpPr>
          <p:cNvPr id="74" name="Rectangle 73"/>
          <p:cNvSpPr/>
          <p:nvPr/>
        </p:nvSpPr>
        <p:spPr>
          <a:xfrm>
            <a:off x="8758688" y="3355258"/>
            <a:ext cx="1426890" cy="21900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247614" y="3350338"/>
            <a:ext cx="459348" cy="1533410"/>
            <a:chOff x="618257" y="3550977"/>
            <a:chExt cx="459348" cy="1533410"/>
          </a:xfrm>
        </p:grpSpPr>
        <p:sp>
          <p:nvSpPr>
            <p:cNvPr id="81" name="Rectangle 80"/>
            <p:cNvSpPr/>
            <p:nvPr/>
          </p:nvSpPr>
          <p:spPr>
            <a:xfrm>
              <a:off x="618257" y="355097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257" y="3857144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257" y="416105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10200658" y="3839540"/>
            <a:ext cx="8118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221358" y="3371244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1</a:t>
            </a:r>
            <a:endParaRPr lang="zh-CN" alt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96193" y="5084993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N</a:t>
            </a:r>
            <a:endParaRPr lang="zh-CN" alt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0221358" y="5067269"/>
            <a:ext cx="791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0333229" y="3533858"/>
            <a:ext cx="459348" cy="1533410"/>
            <a:chOff x="618257" y="3550977"/>
            <a:chExt cx="459348" cy="1533410"/>
          </a:xfrm>
        </p:grpSpPr>
        <p:sp>
          <p:nvSpPr>
            <p:cNvPr id="107" name="Rectangle 106"/>
            <p:cNvSpPr/>
            <p:nvPr/>
          </p:nvSpPr>
          <p:spPr>
            <a:xfrm>
              <a:off x="618257" y="355097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18257" y="3857144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8257" y="416105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7019366" y="2917231"/>
            <a:ext cx="99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VOQ 1</a:t>
            </a:r>
            <a:endParaRPr lang="zh-CN" alt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777898" y="3521507"/>
            <a:ext cx="10205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82529" y="304657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1</a:t>
            </a:r>
            <a:endParaRPr lang="zh-CN" altLang="en-US" sz="24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020418" y="3555582"/>
            <a:ext cx="502148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985630" y="2982675"/>
            <a:ext cx="1043781" cy="103768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7011842" y="3318649"/>
            <a:ext cx="1020992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358769" y="3009518"/>
            <a:ext cx="459348" cy="791907"/>
            <a:chOff x="7264466" y="1940315"/>
            <a:chExt cx="459348" cy="791907"/>
          </a:xfrm>
        </p:grpSpPr>
        <p:sp>
          <p:nvSpPr>
            <p:cNvPr id="139" name="Rectangle 138"/>
            <p:cNvSpPr/>
            <p:nvPr/>
          </p:nvSpPr>
          <p:spPr>
            <a:xfrm>
              <a:off x="7264466" y="1940315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264466" y="2045008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264466" y="2147447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>
            <a:off x="6995146" y="3713912"/>
            <a:ext cx="1020992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995146" y="3641272"/>
            <a:ext cx="103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VOQ N</a:t>
            </a:r>
            <a:endParaRPr lang="zh-CN" altLang="en-US" sz="2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014735" y="4713913"/>
            <a:ext cx="99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VOQ 1</a:t>
            </a:r>
            <a:endParaRPr lang="zh-CN" altLang="en-US" sz="2400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777898" y="5318189"/>
            <a:ext cx="1015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777898" y="4843256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N</a:t>
            </a:r>
            <a:endParaRPr lang="zh-CN" altLang="en-US" sz="2400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8015787" y="5352264"/>
            <a:ext cx="502148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 rot="16200000">
            <a:off x="6980999" y="4779357"/>
            <a:ext cx="1043781" cy="103768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7007211" y="5115331"/>
            <a:ext cx="1020992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7354138" y="4806200"/>
            <a:ext cx="459348" cy="791907"/>
            <a:chOff x="7264466" y="1940315"/>
            <a:chExt cx="459348" cy="791907"/>
          </a:xfrm>
        </p:grpSpPr>
        <p:sp>
          <p:nvSpPr>
            <p:cNvPr id="155" name="Rectangle 154"/>
            <p:cNvSpPr/>
            <p:nvPr/>
          </p:nvSpPr>
          <p:spPr>
            <a:xfrm>
              <a:off x="7264466" y="1940315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64466" y="2045008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264466" y="2147447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>
            <a:off x="6990515" y="5510594"/>
            <a:ext cx="1020992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90515" y="5437954"/>
            <a:ext cx="103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VOQ N</a:t>
            </a:r>
            <a:endParaRPr lang="zh-CN" altLang="en-US" sz="2400" dirty="0"/>
          </a:p>
        </p:txBody>
      </p:sp>
      <p:sp>
        <p:nvSpPr>
          <p:cNvPr id="158" name="Rectangle 157"/>
          <p:cNvSpPr/>
          <p:nvPr/>
        </p:nvSpPr>
        <p:spPr>
          <a:xfrm rot="16200000">
            <a:off x="3531589" y="4886447"/>
            <a:ext cx="228393" cy="3926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312160" y="3264734"/>
            <a:ext cx="272783" cy="23670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711343" y="4209771"/>
            <a:ext cx="89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fabric</a:t>
            </a:r>
            <a:endParaRPr lang="zh-CN" altLang="en-US" sz="2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9026850" y="4158941"/>
            <a:ext cx="89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fabric</a:t>
            </a:r>
            <a:endParaRPr lang="zh-CN" altLang="en-US" sz="2400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8584943" y="3555582"/>
            <a:ext cx="156101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8597860" y="5350801"/>
            <a:ext cx="156101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596134" y="5975112"/>
            <a:ext cx="5757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Input buffered switch with VOQs</a:t>
            </a:r>
            <a:endParaRPr lang="zh-CN" altLang="en-US" sz="3200" b="1" dirty="0"/>
          </a:p>
        </p:txBody>
      </p:sp>
      <p:sp>
        <p:nvSpPr>
          <p:cNvPr id="165" name="Rectangle 164"/>
          <p:cNvSpPr/>
          <p:nvPr/>
        </p:nvSpPr>
        <p:spPr>
          <a:xfrm>
            <a:off x="0" y="96645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Most commodity switches are output buffered, while PFC pause works in a per input queue fashion. This introduce some difficulty for identifying PFC deadlock.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We show that an output buffered switch can be logically viewed as an input buffered switch with virtual output queues (</a:t>
            </a:r>
            <a:r>
              <a:rPr lang="en-US" sz="2800" dirty="0">
                <a:solidFill>
                  <a:srgbClr val="FF0000"/>
                </a:solidFill>
              </a:rPr>
              <a:t>VOQ</a:t>
            </a:r>
            <a:r>
              <a:rPr lang="en-US" sz="2800" dirty="0"/>
              <a:t>). </a:t>
            </a:r>
          </a:p>
        </p:txBody>
      </p:sp>
      <p:sp>
        <p:nvSpPr>
          <p:cNvPr id="76" name="标题 1"/>
          <p:cNvSpPr>
            <a:spLocks noGrp="1"/>
          </p:cNvSpPr>
          <p:nvPr>
            <p:ph type="title"/>
          </p:nvPr>
        </p:nvSpPr>
        <p:spPr>
          <a:xfrm>
            <a:off x="0" y="-4326"/>
            <a:ext cx="12192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Mimic Output Buffered Switch with Input Buffered Switch</a:t>
            </a:r>
            <a:endParaRPr lang="zh-CN" altLang="en-US" dirty="0">
              <a:solidFill>
                <a:srgbClr val="00B0F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70755" y="2752743"/>
            <a:ext cx="16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Input buffer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078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0696" y="3355258"/>
            <a:ext cx="1387440" cy="21900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85235" y="2816621"/>
            <a:ext cx="191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buffer</a:t>
            </a:r>
            <a:endParaRPr lang="zh-CN" altLang="en-US" sz="2400" dirty="0"/>
          </a:p>
        </p:txBody>
      </p:sp>
      <p:sp>
        <p:nvSpPr>
          <p:cNvPr id="96" name="Rectangle 95"/>
          <p:cNvSpPr/>
          <p:nvPr/>
        </p:nvSpPr>
        <p:spPr>
          <a:xfrm rot="16200000">
            <a:off x="3519476" y="3649044"/>
            <a:ext cx="228393" cy="3926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7773" y="3881899"/>
            <a:ext cx="831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0436" y="335525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1</a:t>
            </a:r>
            <a:endParaRPr lang="zh-CN" alt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865489" y="3550977"/>
            <a:ext cx="459348" cy="1533410"/>
            <a:chOff x="618257" y="3550977"/>
            <a:chExt cx="459348" cy="1533410"/>
          </a:xfrm>
        </p:grpSpPr>
        <p:sp>
          <p:nvSpPr>
            <p:cNvPr id="39" name="Rectangle 38"/>
            <p:cNvSpPr/>
            <p:nvPr/>
          </p:nvSpPr>
          <p:spPr>
            <a:xfrm>
              <a:off x="618257" y="355097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8257" y="3857144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8257" y="416105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647773" y="5084387"/>
            <a:ext cx="831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1354" y="517361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N</a:t>
            </a:r>
            <a:endParaRPr lang="zh-CN" altLang="en-US" sz="2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8136" y="3846428"/>
            <a:ext cx="502148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48136" y="5084387"/>
            <a:ext cx="502148" cy="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6" idx="2"/>
          </p:cNvCxnSpPr>
          <p:nvPr/>
        </p:nvCxnSpPr>
        <p:spPr>
          <a:xfrm flipV="1">
            <a:off x="3829992" y="3841457"/>
            <a:ext cx="564851" cy="3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58052" y="326950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1</a:t>
            </a:r>
            <a:endParaRPr lang="zh-CN" altLang="en-US" sz="2400" dirty="0"/>
          </a:p>
        </p:txBody>
      </p:sp>
      <p:sp>
        <p:nvSpPr>
          <p:cNvPr id="99" name="Rectangle 98"/>
          <p:cNvSpPr/>
          <p:nvPr/>
        </p:nvSpPr>
        <p:spPr>
          <a:xfrm>
            <a:off x="2967489" y="3268269"/>
            <a:ext cx="272783" cy="23670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278077" y="5214444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N</a:t>
            </a:r>
            <a:endParaRPr lang="zh-CN" altLang="en-US" sz="2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266893" y="3839539"/>
            <a:ext cx="170459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42105" y="5097769"/>
            <a:ext cx="6170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287593" y="5082766"/>
            <a:ext cx="170459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08108" y="4130896"/>
            <a:ext cx="783770" cy="61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569914" y="3548861"/>
            <a:ext cx="459348" cy="1533410"/>
            <a:chOff x="618257" y="3550977"/>
            <a:chExt cx="459348" cy="1533410"/>
          </a:xfrm>
        </p:grpSpPr>
        <p:sp>
          <p:nvSpPr>
            <p:cNvPr id="70" name="Rectangle 69"/>
            <p:cNvSpPr/>
            <p:nvPr/>
          </p:nvSpPr>
          <p:spPr>
            <a:xfrm>
              <a:off x="618257" y="355097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257" y="3857144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257" y="416105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65042" y="5976623"/>
            <a:ext cx="4156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Output buffered switch</a:t>
            </a:r>
            <a:endParaRPr lang="zh-CN" altLang="en-US" sz="3200" b="1" dirty="0"/>
          </a:p>
        </p:txBody>
      </p:sp>
      <p:sp>
        <p:nvSpPr>
          <p:cNvPr id="74" name="Rectangle 73"/>
          <p:cNvSpPr/>
          <p:nvPr/>
        </p:nvSpPr>
        <p:spPr>
          <a:xfrm>
            <a:off x="8758688" y="3355258"/>
            <a:ext cx="1426890" cy="21900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247614" y="3350338"/>
            <a:ext cx="459348" cy="1533410"/>
            <a:chOff x="618257" y="3550977"/>
            <a:chExt cx="459348" cy="1533410"/>
          </a:xfrm>
        </p:grpSpPr>
        <p:sp>
          <p:nvSpPr>
            <p:cNvPr id="81" name="Rectangle 80"/>
            <p:cNvSpPr/>
            <p:nvPr/>
          </p:nvSpPr>
          <p:spPr>
            <a:xfrm>
              <a:off x="618257" y="355097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257" y="3857144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257" y="416105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10200658" y="3839540"/>
            <a:ext cx="8118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221358" y="3371244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1</a:t>
            </a:r>
            <a:endParaRPr lang="zh-CN" alt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96193" y="5084993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N</a:t>
            </a:r>
            <a:endParaRPr lang="zh-CN" alt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0221358" y="5067269"/>
            <a:ext cx="791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0333229" y="3533858"/>
            <a:ext cx="459348" cy="1533410"/>
            <a:chOff x="618257" y="3550977"/>
            <a:chExt cx="459348" cy="1533410"/>
          </a:xfrm>
        </p:grpSpPr>
        <p:sp>
          <p:nvSpPr>
            <p:cNvPr id="107" name="Rectangle 106"/>
            <p:cNvSpPr/>
            <p:nvPr/>
          </p:nvSpPr>
          <p:spPr>
            <a:xfrm>
              <a:off x="618257" y="355097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18257" y="3857144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8257" y="416105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7019366" y="2917231"/>
            <a:ext cx="99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VOQ 1</a:t>
            </a:r>
            <a:endParaRPr lang="zh-CN" alt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777898" y="3521507"/>
            <a:ext cx="10205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82529" y="304657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1</a:t>
            </a:r>
            <a:endParaRPr lang="zh-CN" altLang="en-US" sz="24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020418" y="3555582"/>
            <a:ext cx="502148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985630" y="2982675"/>
            <a:ext cx="1043781" cy="103768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7011842" y="3318649"/>
            <a:ext cx="1020992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358769" y="3009518"/>
            <a:ext cx="459348" cy="791907"/>
            <a:chOff x="7264466" y="1940315"/>
            <a:chExt cx="459348" cy="791907"/>
          </a:xfrm>
        </p:grpSpPr>
        <p:sp>
          <p:nvSpPr>
            <p:cNvPr id="139" name="Rectangle 138"/>
            <p:cNvSpPr/>
            <p:nvPr/>
          </p:nvSpPr>
          <p:spPr>
            <a:xfrm>
              <a:off x="7264466" y="1940315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264466" y="2045008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264466" y="2147447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>
            <a:off x="6995146" y="3713912"/>
            <a:ext cx="1020992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995146" y="3641272"/>
            <a:ext cx="103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VOQ N</a:t>
            </a:r>
            <a:endParaRPr lang="zh-CN" altLang="en-US" sz="2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014735" y="4713913"/>
            <a:ext cx="99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VOQ 1</a:t>
            </a:r>
            <a:endParaRPr lang="zh-CN" altLang="en-US" sz="2400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777898" y="5318189"/>
            <a:ext cx="1015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777898" y="4843256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N</a:t>
            </a:r>
            <a:endParaRPr lang="zh-CN" altLang="en-US" sz="2400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8015787" y="5352264"/>
            <a:ext cx="502148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 rot="16200000">
            <a:off x="6980999" y="4779357"/>
            <a:ext cx="1043781" cy="103768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7007211" y="5115331"/>
            <a:ext cx="1020992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7354138" y="4806200"/>
            <a:ext cx="459348" cy="791907"/>
            <a:chOff x="7264466" y="1940315"/>
            <a:chExt cx="459348" cy="791907"/>
          </a:xfrm>
        </p:grpSpPr>
        <p:sp>
          <p:nvSpPr>
            <p:cNvPr id="155" name="Rectangle 154"/>
            <p:cNvSpPr/>
            <p:nvPr/>
          </p:nvSpPr>
          <p:spPr>
            <a:xfrm>
              <a:off x="7264466" y="1940315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64466" y="2045008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264466" y="2147447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>
            <a:off x="6990515" y="5510594"/>
            <a:ext cx="1020992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90515" y="5437954"/>
            <a:ext cx="103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VOQ N</a:t>
            </a:r>
            <a:endParaRPr lang="zh-CN" altLang="en-US" sz="2400" dirty="0"/>
          </a:p>
        </p:txBody>
      </p:sp>
      <p:sp>
        <p:nvSpPr>
          <p:cNvPr id="158" name="Rectangle 157"/>
          <p:cNvSpPr/>
          <p:nvPr/>
        </p:nvSpPr>
        <p:spPr>
          <a:xfrm rot="16200000">
            <a:off x="3531589" y="4886447"/>
            <a:ext cx="228393" cy="3926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312160" y="3264734"/>
            <a:ext cx="272783" cy="23670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711343" y="4209771"/>
            <a:ext cx="89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fabric</a:t>
            </a:r>
            <a:endParaRPr lang="zh-CN" altLang="en-US" sz="2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9026850" y="4158941"/>
            <a:ext cx="89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fabric</a:t>
            </a:r>
            <a:endParaRPr lang="zh-CN" altLang="en-US" sz="2400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8584943" y="3555582"/>
            <a:ext cx="156101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8597860" y="5350801"/>
            <a:ext cx="156101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596134" y="5975112"/>
            <a:ext cx="5757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Input buffered switch with VOQs</a:t>
            </a:r>
            <a:endParaRPr lang="zh-CN" altLang="en-US" sz="3200" b="1" dirty="0"/>
          </a:p>
        </p:txBody>
      </p:sp>
      <p:sp>
        <p:nvSpPr>
          <p:cNvPr id="165" name="Rectangle 164"/>
          <p:cNvSpPr/>
          <p:nvPr/>
        </p:nvSpPr>
        <p:spPr>
          <a:xfrm>
            <a:off x="0" y="1237918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Each input port consists of N VOQs, i.e., VOQ 1, VOQ 2, …, VOQ k. For any input port, packets to output port k are buffered in VOQ k.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591878" y="2725836"/>
            <a:ext cx="2669200" cy="1544275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070755" y="2752743"/>
            <a:ext cx="16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Input buffer</a:t>
            </a:r>
            <a:endParaRPr lang="zh-CN" altLang="en-US" sz="2400" dirty="0"/>
          </a:p>
        </p:txBody>
      </p:sp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0" y="-4326"/>
            <a:ext cx="12192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Mimic Output Buffered Switch with Input Buffered Switch</a:t>
            </a:r>
            <a:endParaRPr lang="zh-CN" altLang="en-US" dirty="0">
              <a:solidFill>
                <a:srgbClr val="00B0F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9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0696" y="3355258"/>
            <a:ext cx="1387440" cy="21900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85235" y="2816621"/>
            <a:ext cx="191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buffer</a:t>
            </a:r>
            <a:endParaRPr lang="zh-CN" altLang="en-US" sz="2400" dirty="0"/>
          </a:p>
        </p:txBody>
      </p:sp>
      <p:sp>
        <p:nvSpPr>
          <p:cNvPr id="96" name="Rectangle 95"/>
          <p:cNvSpPr/>
          <p:nvPr/>
        </p:nvSpPr>
        <p:spPr>
          <a:xfrm rot="16200000">
            <a:off x="3519476" y="3649044"/>
            <a:ext cx="228393" cy="3926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7773" y="3881899"/>
            <a:ext cx="831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0436" y="335525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1</a:t>
            </a:r>
            <a:endParaRPr lang="zh-CN" alt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865489" y="3550977"/>
            <a:ext cx="459348" cy="1533410"/>
            <a:chOff x="618257" y="3550977"/>
            <a:chExt cx="459348" cy="1533410"/>
          </a:xfrm>
        </p:grpSpPr>
        <p:sp>
          <p:nvSpPr>
            <p:cNvPr id="39" name="Rectangle 38"/>
            <p:cNvSpPr/>
            <p:nvPr/>
          </p:nvSpPr>
          <p:spPr>
            <a:xfrm>
              <a:off x="618257" y="355097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8257" y="3857144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8257" y="416105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647773" y="5084387"/>
            <a:ext cx="831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1354" y="517361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N</a:t>
            </a:r>
            <a:endParaRPr lang="zh-CN" altLang="en-US" sz="2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48136" y="3846428"/>
            <a:ext cx="502148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48136" y="5084387"/>
            <a:ext cx="502148" cy="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6" idx="2"/>
          </p:cNvCxnSpPr>
          <p:nvPr/>
        </p:nvCxnSpPr>
        <p:spPr>
          <a:xfrm flipV="1">
            <a:off x="3829992" y="3841457"/>
            <a:ext cx="564851" cy="3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58052" y="3269502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1</a:t>
            </a:r>
            <a:endParaRPr lang="zh-CN" altLang="en-US" sz="2400" dirty="0"/>
          </a:p>
        </p:txBody>
      </p:sp>
      <p:sp>
        <p:nvSpPr>
          <p:cNvPr id="99" name="Rectangle 98"/>
          <p:cNvSpPr/>
          <p:nvPr/>
        </p:nvSpPr>
        <p:spPr>
          <a:xfrm>
            <a:off x="2967489" y="3268269"/>
            <a:ext cx="272783" cy="23670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278077" y="5214444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N</a:t>
            </a:r>
            <a:endParaRPr lang="zh-CN" altLang="en-US" sz="2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266893" y="3900499"/>
            <a:ext cx="170459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42105" y="5097769"/>
            <a:ext cx="6170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287593" y="5082766"/>
            <a:ext cx="170459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08108" y="4130896"/>
            <a:ext cx="783770" cy="61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569914" y="3548861"/>
            <a:ext cx="459348" cy="1533410"/>
            <a:chOff x="618257" y="3550977"/>
            <a:chExt cx="459348" cy="1533410"/>
          </a:xfrm>
        </p:grpSpPr>
        <p:sp>
          <p:nvSpPr>
            <p:cNvPr id="70" name="Rectangle 69"/>
            <p:cNvSpPr/>
            <p:nvPr/>
          </p:nvSpPr>
          <p:spPr>
            <a:xfrm>
              <a:off x="618257" y="355097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257" y="3857144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257" y="416105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65042" y="5976623"/>
            <a:ext cx="4156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Output buffered switch</a:t>
            </a:r>
            <a:endParaRPr lang="zh-CN" altLang="en-US" sz="3200" b="1" dirty="0"/>
          </a:p>
        </p:txBody>
      </p:sp>
      <p:sp>
        <p:nvSpPr>
          <p:cNvPr id="74" name="Rectangle 73"/>
          <p:cNvSpPr/>
          <p:nvPr/>
        </p:nvSpPr>
        <p:spPr>
          <a:xfrm>
            <a:off x="8758688" y="3355258"/>
            <a:ext cx="1426890" cy="21900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247614" y="3350338"/>
            <a:ext cx="459348" cy="1533410"/>
            <a:chOff x="618257" y="3550977"/>
            <a:chExt cx="459348" cy="1533410"/>
          </a:xfrm>
        </p:grpSpPr>
        <p:sp>
          <p:nvSpPr>
            <p:cNvPr id="81" name="Rectangle 80"/>
            <p:cNvSpPr/>
            <p:nvPr/>
          </p:nvSpPr>
          <p:spPr>
            <a:xfrm>
              <a:off x="618257" y="355097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257" y="3857144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257" y="416105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10200658" y="3839540"/>
            <a:ext cx="8118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221358" y="3371244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1</a:t>
            </a:r>
            <a:endParaRPr lang="zh-CN" alt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96193" y="5084993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Output N</a:t>
            </a:r>
            <a:endParaRPr lang="zh-CN" alt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0221358" y="5067269"/>
            <a:ext cx="791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0333229" y="3533858"/>
            <a:ext cx="459348" cy="1533410"/>
            <a:chOff x="618257" y="3550977"/>
            <a:chExt cx="459348" cy="1533410"/>
          </a:xfrm>
        </p:grpSpPr>
        <p:sp>
          <p:nvSpPr>
            <p:cNvPr id="107" name="Rectangle 106"/>
            <p:cNvSpPr/>
            <p:nvPr/>
          </p:nvSpPr>
          <p:spPr>
            <a:xfrm>
              <a:off x="618257" y="355097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18257" y="3857144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8257" y="4161057"/>
              <a:ext cx="4593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7019366" y="2917231"/>
            <a:ext cx="99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VOQ 1</a:t>
            </a:r>
            <a:endParaRPr lang="zh-CN" alt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777898" y="3521507"/>
            <a:ext cx="10205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82529" y="304657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1</a:t>
            </a:r>
            <a:endParaRPr lang="zh-CN" altLang="en-US" sz="24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020418" y="3555582"/>
            <a:ext cx="502148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985630" y="2982675"/>
            <a:ext cx="1043781" cy="103768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7011842" y="3318649"/>
            <a:ext cx="1020992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358769" y="3009518"/>
            <a:ext cx="459348" cy="791907"/>
            <a:chOff x="7264466" y="1940315"/>
            <a:chExt cx="459348" cy="791907"/>
          </a:xfrm>
        </p:grpSpPr>
        <p:sp>
          <p:nvSpPr>
            <p:cNvPr id="139" name="Rectangle 138"/>
            <p:cNvSpPr/>
            <p:nvPr/>
          </p:nvSpPr>
          <p:spPr>
            <a:xfrm>
              <a:off x="7264466" y="1940315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264466" y="2045008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264466" y="2147447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>
            <a:off x="6995146" y="3713912"/>
            <a:ext cx="1020992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995146" y="3641272"/>
            <a:ext cx="103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VOQ N</a:t>
            </a:r>
            <a:endParaRPr lang="zh-CN" altLang="en-US" sz="2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014735" y="4713913"/>
            <a:ext cx="99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VOQ 1</a:t>
            </a:r>
            <a:endParaRPr lang="zh-CN" altLang="en-US" sz="2400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777898" y="5318189"/>
            <a:ext cx="1015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777898" y="4843256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N</a:t>
            </a:r>
            <a:endParaRPr lang="zh-CN" altLang="en-US" sz="2400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8015787" y="5352264"/>
            <a:ext cx="502148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 rot="16200000">
            <a:off x="6980999" y="4779357"/>
            <a:ext cx="1043781" cy="103768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7007211" y="5115331"/>
            <a:ext cx="1020992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7354138" y="4806200"/>
            <a:ext cx="459348" cy="791907"/>
            <a:chOff x="7264466" y="1940315"/>
            <a:chExt cx="459348" cy="791907"/>
          </a:xfrm>
        </p:grpSpPr>
        <p:sp>
          <p:nvSpPr>
            <p:cNvPr id="155" name="Rectangle 154"/>
            <p:cNvSpPr/>
            <p:nvPr/>
          </p:nvSpPr>
          <p:spPr>
            <a:xfrm>
              <a:off x="7264466" y="1940315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64466" y="2045008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264466" y="2147447"/>
              <a:ext cx="4593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>
            <a:off x="6990515" y="5510594"/>
            <a:ext cx="1020992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90515" y="5437954"/>
            <a:ext cx="103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VOQ N</a:t>
            </a:r>
            <a:endParaRPr lang="zh-CN" altLang="en-US" sz="2400" dirty="0"/>
          </a:p>
        </p:txBody>
      </p:sp>
      <p:sp>
        <p:nvSpPr>
          <p:cNvPr id="158" name="Rectangle 157"/>
          <p:cNvSpPr/>
          <p:nvPr/>
        </p:nvSpPr>
        <p:spPr>
          <a:xfrm rot="16200000">
            <a:off x="3531589" y="4886447"/>
            <a:ext cx="228393" cy="3926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312160" y="3264734"/>
            <a:ext cx="272783" cy="23670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711343" y="4209771"/>
            <a:ext cx="89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fabric</a:t>
            </a:r>
            <a:endParaRPr lang="zh-CN" altLang="en-US" sz="2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9026850" y="4158941"/>
            <a:ext cx="89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fabric</a:t>
            </a:r>
            <a:endParaRPr lang="zh-CN" altLang="en-US" sz="2400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8584943" y="3555582"/>
            <a:ext cx="156101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8597860" y="5350801"/>
            <a:ext cx="156101" cy="0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596134" y="5975112"/>
            <a:ext cx="5757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Input buffered switch with VOQs</a:t>
            </a:r>
            <a:endParaRPr lang="zh-CN" altLang="en-US" sz="3200" b="1" dirty="0"/>
          </a:p>
        </p:txBody>
      </p:sp>
      <p:sp>
        <p:nvSpPr>
          <p:cNvPr id="165" name="Rectangle 164"/>
          <p:cNvSpPr/>
          <p:nvPr/>
        </p:nvSpPr>
        <p:spPr>
          <a:xfrm>
            <a:off x="0" y="980738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For any output port k, we imagine there is an arbitrator corresponding for the packet scheduling of all the VOQs that buffer packets to output port 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Input buffered switch can mimic any behavior of output buffered switch by applying different scheduling algorithms.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02843" y="3661762"/>
            <a:ext cx="1110497" cy="369332"/>
          </a:xfrm>
          <a:prstGeom prst="rect">
            <a:avLst/>
          </a:prstGeom>
          <a:ln w="25400" cmpd="sng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>
                <a:solidFill>
                  <a:srgbClr val="7030A0"/>
                </a:solidFill>
              </a:rPr>
              <a:t>Arbitrator</a:t>
            </a:r>
          </a:p>
        </p:txBody>
      </p:sp>
      <p:cxnSp>
        <p:nvCxnSpPr>
          <p:cNvPr id="79" name="Straight Arrow Connector 78"/>
          <p:cNvCxnSpPr>
            <a:stCxn id="137" idx="3"/>
            <a:endCxn id="2" idx="1"/>
          </p:cNvCxnSpPr>
          <p:nvPr/>
        </p:nvCxnSpPr>
        <p:spPr>
          <a:xfrm>
            <a:off x="8009573" y="3148064"/>
            <a:ext cx="993270" cy="698364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" idx="1"/>
            <a:endCxn id="146" idx="3"/>
          </p:cNvCxnSpPr>
          <p:nvPr/>
        </p:nvCxnSpPr>
        <p:spPr>
          <a:xfrm flipH="1">
            <a:off x="8004942" y="3846428"/>
            <a:ext cx="997901" cy="1098318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1"/>
          </p:cNvCxnSpPr>
          <p:nvPr/>
        </p:nvCxnSpPr>
        <p:spPr>
          <a:xfrm flipH="1">
            <a:off x="7746512" y="3846428"/>
            <a:ext cx="1256331" cy="550553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070755" y="2721747"/>
            <a:ext cx="16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Input buffer</a:t>
            </a:r>
            <a:endParaRPr lang="zh-CN" altLang="en-US" sz="2400" dirty="0"/>
          </a:p>
        </p:txBody>
      </p:sp>
      <p:sp>
        <p:nvSpPr>
          <p:cNvPr id="85" name="标题 1"/>
          <p:cNvSpPr>
            <a:spLocks noGrp="1"/>
          </p:cNvSpPr>
          <p:nvPr>
            <p:ph type="title"/>
          </p:nvPr>
        </p:nvSpPr>
        <p:spPr>
          <a:xfrm>
            <a:off x="0" y="-4326"/>
            <a:ext cx="12192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Mimic Output Buffered Switch with Input Buffered Switch</a:t>
            </a:r>
            <a:endParaRPr lang="zh-CN" altLang="en-US" dirty="0">
              <a:solidFill>
                <a:srgbClr val="00B0F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8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30001" y="5900893"/>
            <a:ext cx="57292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Buffer condition of an output buffered lossless network at any time t.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369803" y="5884433"/>
            <a:ext cx="5548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Buffer dependency of Ingress Queue.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6103" y="2820691"/>
            <a:ext cx="5398750" cy="3058184"/>
            <a:chOff x="436103" y="3402340"/>
            <a:chExt cx="4536725" cy="2482419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010903" y="3835161"/>
              <a:ext cx="27102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3712498" y="3835159"/>
              <a:ext cx="1" cy="1762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436103" y="5597193"/>
              <a:ext cx="32850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094710" y="3568770"/>
              <a:ext cx="922721" cy="840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3035844" y="3872541"/>
              <a:ext cx="117733" cy="233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6372" y="4276116"/>
              <a:ext cx="119397" cy="2485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63205" y="3568770"/>
              <a:ext cx="922721" cy="840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2216703" y="3863497"/>
              <a:ext cx="113635" cy="261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95671" y="5030705"/>
              <a:ext cx="922721" cy="840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1764867" y="4276116"/>
              <a:ext cx="119397" cy="2300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3053367" y="5311441"/>
              <a:ext cx="123245" cy="273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63205" y="5030705"/>
              <a:ext cx="922721" cy="840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2228831" y="5334477"/>
              <a:ext cx="117733" cy="233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1764867" y="4915663"/>
              <a:ext cx="119397" cy="2300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496372" y="4920292"/>
              <a:ext cx="119397" cy="2300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44121" y="4173403"/>
              <a:ext cx="618565" cy="37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1546" y="3696474"/>
              <a:ext cx="416508" cy="37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TX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92937" y="3682963"/>
              <a:ext cx="618565" cy="37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5183" y="5017539"/>
              <a:ext cx="618565" cy="37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59617" y="5451144"/>
              <a:ext cx="618565" cy="37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40610" y="4151937"/>
              <a:ext cx="416508" cy="37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4326" y="5010166"/>
              <a:ext cx="416508" cy="37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84292" y="5461267"/>
              <a:ext cx="416508" cy="37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TX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602475" y="4101548"/>
              <a:ext cx="313431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1591966" y="5262240"/>
              <a:ext cx="3067562" cy="803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591966" y="4101548"/>
              <a:ext cx="0" cy="116069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31407" y="5510012"/>
              <a:ext cx="841421" cy="37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Flow 2</a:t>
              </a:r>
            </a:p>
          </p:txBody>
        </p:sp>
        <p:cxnSp>
          <p:nvCxnSpPr>
            <p:cNvPr id="31" name="Straight Connector 30"/>
            <p:cNvCxnSpPr>
              <a:stCxn id="16" idx="2"/>
              <a:endCxn id="14" idx="2"/>
            </p:cNvCxnSpPr>
            <p:nvPr/>
          </p:nvCxnSpPr>
          <p:spPr>
            <a:xfrm flipV="1">
              <a:off x="2404365" y="5448390"/>
              <a:ext cx="573677" cy="275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1" idx="2"/>
              <a:endCxn id="8" idx="0"/>
            </p:cNvCxnSpPr>
            <p:nvPr/>
          </p:nvCxnSpPr>
          <p:spPr>
            <a:xfrm flipV="1">
              <a:off x="2404365" y="3989209"/>
              <a:ext cx="573678" cy="513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8" idx="2"/>
            </p:cNvCxnSpPr>
            <p:nvPr/>
          </p:nvCxnSpPr>
          <p:spPr>
            <a:xfrm flipV="1">
              <a:off x="3556071" y="4524692"/>
              <a:ext cx="0" cy="3956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  <a:endCxn id="13" idx="0"/>
            </p:cNvCxnSpPr>
            <p:nvPr/>
          </p:nvCxnSpPr>
          <p:spPr>
            <a:xfrm flipV="1">
              <a:off x="1824566" y="4506200"/>
              <a:ext cx="0" cy="40946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5233" y="3402340"/>
              <a:ext cx="841421" cy="37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Flow 1</a:t>
              </a: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2995166" y="5370709"/>
              <a:ext cx="117802" cy="1608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Rectangle 81"/>
            <p:cNvSpPr/>
            <p:nvPr/>
          </p:nvSpPr>
          <p:spPr>
            <a:xfrm flipV="1">
              <a:off x="1764866" y="4908700"/>
              <a:ext cx="119398" cy="607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2253049" y="3912026"/>
              <a:ext cx="117802" cy="1608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5" name="Rectangle 84"/>
            <p:cNvSpPr/>
            <p:nvPr/>
          </p:nvSpPr>
          <p:spPr>
            <a:xfrm flipV="1">
              <a:off x="3492089" y="4455314"/>
              <a:ext cx="119398" cy="607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20059" y="2820691"/>
            <a:ext cx="4987563" cy="3169734"/>
            <a:chOff x="6256981" y="3132315"/>
            <a:chExt cx="4199972" cy="2852981"/>
          </a:xfrm>
        </p:grpSpPr>
        <p:sp>
          <p:nvSpPr>
            <p:cNvPr id="36" name="Rectangle 35"/>
            <p:cNvSpPr/>
            <p:nvPr/>
          </p:nvSpPr>
          <p:spPr>
            <a:xfrm>
              <a:off x="8648716" y="3399098"/>
              <a:ext cx="956277" cy="83201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8590470" y="3694194"/>
              <a:ext cx="116492" cy="241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64985" y="4098987"/>
              <a:ext cx="123739" cy="2459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54242" y="3399098"/>
              <a:ext cx="956277" cy="83201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7692315" y="3635451"/>
              <a:ext cx="114246" cy="3676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49711" y="4845621"/>
              <a:ext cx="956277" cy="83201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 rot="10800000">
              <a:off x="7270511" y="4098987"/>
              <a:ext cx="123739" cy="227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8608760" y="5116973"/>
              <a:ext cx="121946" cy="28385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54242" y="4845621"/>
              <a:ext cx="956277" cy="83201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S4</a:t>
              </a: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7754109" y="5140717"/>
              <a:ext cx="116492" cy="241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Rectangle 45"/>
            <p:cNvSpPr/>
            <p:nvPr/>
          </p:nvSpPr>
          <p:spPr>
            <a:xfrm flipV="1">
              <a:off x="7270511" y="4731791"/>
              <a:ext cx="123739" cy="22765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Rectangle 46"/>
            <p:cNvSpPr/>
            <p:nvPr/>
          </p:nvSpPr>
          <p:spPr>
            <a:xfrm rot="10800000">
              <a:off x="9064985" y="4736372"/>
              <a:ext cx="123739" cy="227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52647" y="3997357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32887" y="3525456"/>
              <a:ext cx="41738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TX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46878" y="3512087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177753" y="4832593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72343" y="5261628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96285" y="3976117"/>
              <a:ext cx="41738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TX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73587" y="4825298"/>
              <a:ext cx="41738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TX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637919" y="5271644"/>
              <a:ext cx="41738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TX</a:t>
              </a:r>
            </a:p>
          </p:txBody>
        </p:sp>
        <p:cxnSp>
          <p:nvCxnSpPr>
            <p:cNvPr id="56" name="Straight Connector 55"/>
            <p:cNvCxnSpPr>
              <a:stCxn id="45" idx="2"/>
              <a:endCxn id="43" idx="2"/>
            </p:cNvCxnSpPr>
            <p:nvPr/>
          </p:nvCxnSpPr>
          <p:spPr>
            <a:xfrm flipV="1">
              <a:off x="7933265" y="5258902"/>
              <a:ext cx="594540" cy="272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0" idx="2"/>
              <a:endCxn id="37" idx="0"/>
            </p:cNvCxnSpPr>
            <p:nvPr/>
          </p:nvCxnSpPr>
          <p:spPr>
            <a:xfrm flipV="1">
              <a:off x="7933266" y="3815105"/>
              <a:ext cx="594539" cy="4174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7" idx="2"/>
            </p:cNvCxnSpPr>
            <p:nvPr/>
          </p:nvCxnSpPr>
          <p:spPr>
            <a:xfrm flipV="1">
              <a:off x="9126855" y="4344943"/>
              <a:ext cx="0" cy="3914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6" idx="2"/>
              <a:endCxn id="42" idx="0"/>
            </p:cNvCxnSpPr>
            <p:nvPr/>
          </p:nvCxnSpPr>
          <p:spPr>
            <a:xfrm flipV="1">
              <a:off x="7332381" y="4326646"/>
              <a:ext cx="0" cy="40514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2" idx="2"/>
              <a:endCxn id="37" idx="0"/>
            </p:cNvCxnSpPr>
            <p:nvPr/>
          </p:nvCxnSpPr>
          <p:spPr>
            <a:xfrm flipV="1">
              <a:off x="7332381" y="3815105"/>
              <a:ext cx="1195425" cy="28388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7" idx="2"/>
              <a:endCxn id="47" idx="2"/>
            </p:cNvCxnSpPr>
            <p:nvPr/>
          </p:nvCxnSpPr>
          <p:spPr>
            <a:xfrm>
              <a:off x="8769628" y="3815105"/>
              <a:ext cx="357227" cy="92126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7" idx="0"/>
              <a:endCxn id="45" idx="2"/>
            </p:cNvCxnSpPr>
            <p:nvPr/>
          </p:nvCxnSpPr>
          <p:spPr>
            <a:xfrm flipH="1">
              <a:off x="7933266" y="4964031"/>
              <a:ext cx="1193589" cy="29759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2" idx="0"/>
              <a:endCxn id="42" idx="0"/>
            </p:cNvCxnSpPr>
            <p:nvPr/>
          </p:nvCxnSpPr>
          <p:spPr>
            <a:xfrm flipH="1" flipV="1">
              <a:off x="7332380" y="4326646"/>
              <a:ext cx="449894" cy="93498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 rot="16200000">
              <a:off x="6919490" y="3198457"/>
              <a:ext cx="116492" cy="241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56981" y="3132315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5</a:t>
              </a:r>
            </a:p>
          </p:txBody>
        </p:sp>
        <p:sp>
          <p:nvSpPr>
            <p:cNvPr id="71" name="Rectangle 70"/>
            <p:cNvSpPr/>
            <p:nvPr/>
          </p:nvSpPr>
          <p:spPr>
            <a:xfrm rot="16200000">
              <a:off x="9657935" y="5622182"/>
              <a:ext cx="116492" cy="241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837092" y="5569765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6</a:t>
              </a:r>
            </a:p>
          </p:txBody>
        </p:sp>
        <p:cxnSp>
          <p:nvCxnSpPr>
            <p:cNvPr id="73" name="Straight Arrow Connector 72"/>
            <p:cNvCxnSpPr>
              <a:stCxn id="69" idx="2"/>
              <a:endCxn id="37" idx="0"/>
            </p:cNvCxnSpPr>
            <p:nvPr/>
          </p:nvCxnSpPr>
          <p:spPr>
            <a:xfrm>
              <a:off x="7098647" y="3319368"/>
              <a:ext cx="1429158" cy="49573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1" idx="0"/>
            </p:cNvCxnSpPr>
            <p:nvPr/>
          </p:nvCxnSpPr>
          <p:spPr>
            <a:xfrm flipH="1" flipV="1">
              <a:off x="7961948" y="5296312"/>
              <a:ext cx="1633322" cy="4467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 rot="16200000">
              <a:off x="6961954" y="3237399"/>
              <a:ext cx="109981" cy="1634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/>
            <p:cNvSpPr/>
            <p:nvPr/>
          </p:nvSpPr>
          <p:spPr>
            <a:xfrm rot="16200000">
              <a:off x="9621984" y="5661387"/>
              <a:ext cx="109981" cy="1634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7703347" y="5189939"/>
              <a:ext cx="109981" cy="1634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Rectangle 88"/>
            <p:cNvSpPr/>
            <p:nvPr/>
          </p:nvSpPr>
          <p:spPr>
            <a:xfrm rot="16200000">
              <a:off x="8552007" y="3734388"/>
              <a:ext cx="109981" cy="1634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 flipV="1">
              <a:off x="7282815" y="4104578"/>
              <a:ext cx="111435" cy="1265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Rectangle 90"/>
            <p:cNvSpPr/>
            <p:nvPr/>
          </p:nvSpPr>
          <p:spPr>
            <a:xfrm flipV="1">
              <a:off x="9071400" y="4735712"/>
              <a:ext cx="105938" cy="139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0" y="106348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With the analysis before, we can represent the buffer condition of an output buffered lossless network with a buffer dependency graph of ingress queues.</a:t>
            </a:r>
          </a:p>
        </p:txBody>
      </p:sp>
      <p:sp>
        <p:nvSpPr>
          <p:cNvPr id="84" name="Right Arrow 83"/>
          <p:cNvSpPr/>
          <p:nvPr/>
        </p:nvSpPr>
        <p:spPr>
          <a:xfrm>
            <a:off x="5973485" y="4065591"/>
            <a:ext cx="783770" cy="61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92350" y="-4326"/>
            <a:ext cx="11807301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Graph Model</a:t>
            </a:r>
            <a:endParaRPr lang="zh-CN" altLang="en-US" dirty="0">
              <a:solidFill>
                <a:srgbClr val="00B0F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9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469230" y="6187063"/>
            <a:ext cx="3589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Directed graph </a:t>
            </a:r>
            <a:r>
              <a:rPr lang="en-US" sz="2800" b="1" dirty="0"/>
              <a:t>G</a:t>
            </a:r>
            <a:r>
              <a:rPr lang="en-US" sz="2800" dirty="0"/>
              <a:t>(</a:t>
            </a:r>
            <a:r>
              <a:rPr lang="en-US" sz="2800" b="1" dirty="0"/>
              <a:t>V</a:t>
            </a:r>
            <a:r>
              <a:rPr lang="en-US" sz="2800" dirty="0"/>
              <a:t>,</a:t>
            </a:r>
            <a:r>
              <a:rPr lang="en-US" sz="2800" b="1" dirty="0"/>
              <a:t>E</a:t>
            </a:r>
            <a:r>
              <a:rPr lang="en-US" sz="2800" dirty="0"/>
              <a:t>).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0" y="1036242"/>
            <a:ext cx="12191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We represents the </a:t>
            </a:r>
            <a:r>
              <a:rPr lang="en-US" sz="2800" dirty="0" err="1"/>
              <a:t>i-th</a:t>
            </a:r>
            <a:r>
              <a:rPr lang="en-US" sz="2800" dirty="0"/>
              <a:t> ingress queue with an vertex v</a:t>
            </a:r>
            <a:r>
              <a:rPr lang="en-US" sz="2800" baseline="-25000" dirty="0"/>
              <a:t>i </a:t>
            </a:r>
            <a:r>
              <a:rPr lang="en-US" sz="2800" dirty="0"/>
              <a:t>∈ V.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Any directed arc </a:t>
            </a:r>
            <a:r>
              <a:rPr lang="en-US" sz="2800" dirty="0" err="1"/>
              <a:t>e</a:t>
            </a:r>
            <a:r>
              <a:rPr lang="en-US" sz="2800" baseline="-25000" dirty="0" err="1"/>
              <a:t>i,j</a:t>
            </a:r>
            <a:r>
              <a:rPr lang="en-US" sz="2800" baseline="-25000" dirty="0"/>
              <a:t> </a:t>
            </a:r>
            <a:r>
              <a:rPr lang="en-US" sz="2800" dirty="0"/>
              <a:t>∈ E means there exists a buffer dependency from ingress queue </a:t>
            </a:r>
            <a:r>
              <a:rPr lang="en-US" sz="2800" dirty="0" err="1"/>
              <a:t>i</a:t>
            </a:r>
            <a:r>
              <a:rPr lang="en-US" sz="2800" dirty="0"/>
              <a:t> to ingress queue j.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15119" y="2955777"/>
            <a:ext cx="4987563" cy="3169734"/>
            <a:chOff x="6256981" y="3132315"/>
            <a:chExt cx="4199972" cy="2852981"/>
          </a:xfrm>
        </p:grpSpPr>
        <p:sp>
          <p:nvSpPr>
            <p:cNvPr id="75" name="Rectangle 74"/>
            <p:cNvSpPr/>
            <p:nvPr/>
          </p:nvSpPr>
          <p:spPr>
            <a:xfrm>
              <a:off x="8648716" y="3399098"/>
              <a:ext cx="956277" cy="83201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8590470" y="3694194"/>
              <a:ext cx="116492" cy="241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064985" y="4098987"/>
              <a:ext cx="123739" cy="2459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54242" y="3399098"/>
              <a:ext cx="956277" cy="83201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S1</a:t>
              </a: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7692315" y="3635451"/>
              <a:ext cx="114246" cy="3676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649711" y="4845621"/>
              <a:ext cx="956277" cy="83201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S3</a:t>
              </a:r>
            </a:p>
          </p:txBody>
        </p:sp>
        <p:sp>
          <p:nvSpPr>
            <p:cNvPr id="83" name="Rectangle 82"/>
            <p:cNvSpPr/>
            <p:nvPr/>
          </p:nvSpPr>
          <p:spPr>
            <a:xfrm rot="10800000">
              <a:off x="7270511" y="4098987"/>
              <a:ext cx="123739" cy="227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8608760" y="5116973"/>
              <a:ext cx="121946" cy="28385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54242" y="4845621"/>
              <a:ext cx="956277" cy="83201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S4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 rot="16200000">
              <a:off x="7754109" y="5140717"/>
              <a:ext cx="116492" cy="241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Rectangle 100"/>
            <p:cNvSpPr/>
            <p:nvPr/>
          </p:nvSpPr>
          <p:spPr>
            <a:xfrm flipV="1">
              <a:off x="7270511" y="4731791"/>
              <a:ext cx="123739" cy="22765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Rectangle 102"/>
            <p:cNvSpPr/>
            <p:nvPr/>
          </p:nvSpPr>
          <p:spPr>
            <a:xfrm rot="10800000">
              <a:off x="9064985" y="4736372"/>
              <a:ext cx="123739" cy="227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52647" y="3997357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432887" y="3525456"/>
              <a:ext cx="41738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TX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646878" y="3512087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177753" y="4832593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3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72343" y="5261628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4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696285" y="3976117"/>
              <a:ext cx="41738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TX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73587" y="4825298"/>
              <a:ext cx="41738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TX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637919" y="5271644"/>
              <a:ext cx="41738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TX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V="1">
              <a:off x="7933265" y="5258902"/>
              <a:ext cx="594540" cy="272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47" idx="2"/>
              <a:endCxn id="144" idx="0"/>
            </p:cNvCxnSpPr>
            <p:nvPr/>
          </p:nvCxnSpPr>
          <p:spPr>
            <a:xfrm flipV="1">
              <a:off x="7933266" y="3815105"/>
              <a:ext cx="594539" cy="4174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9126855" y="4344943"/>
              <a:ext cx="0" cy="3914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endCxn id="149" idx="0"/>
            </p:cNvCxnSpPr>
            <p:nvPr/>
          </p:nvCxnSpPr>
          <p:spPr>
            <a:xfrm flipV="1">
              <a:off x="7332381" y="4326646"/>
              <a:ext cx="0" cy="40514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49" idx="2"/>
              <a:endCxn id="144" idx="0"/>
            </p:cNvCxnSpPr>
            <p:nvPr/>
          </p:nvCxnSpPr>
          <p:spPr>
            <a:xfrm flipV="1">
              <a:off x="7332381" y="3815105"/>
              <a:ext cx="1195425" cy="28388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44" idx="2"/>
            </p:cNvCxnSpPr>
            <p:nvPr/>
          </p:nvCxnSpPr>
          <p:spPr>
            <a:xfrm>
              <a:off x="8769628" y="3815105"/>
              <a:ext cx="357227" cy="92126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>
              <a:off x="7933266" y="4964031"/>
              <a:ext cx="1193589" cy="29759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149" idx="0"/>
            </p:cNvCxnSpPr>
            <p:nvPr/>
          </p:nvCxnSpPr>
          <p:spPr>
            <a:xfrm flipH="1" flipV="1">
              <a:off x="7332380" y="4326646"/>
              <a:ext cx="449894" cy="93498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 rot="16200000">
              <a:off x="6919490" y="3198457"/>
              <a:ext cx="116492" cy="241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256981" y="3132315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 rot="16200000">
              <a:off x="9657935" y="5622182"/>
              <a:ext cx="116492" cy="241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837092" y="5569765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6</a:t>
              </a:r>
            </a:p>
          </p:txBody>
        </p:sp>
        <p:cxnSp>
          <p:nvCxnSpPr>
            <p:cNvPr id="142" name="Straight Arrow Connector 141"/>
            <p:cNvCxnSpPr>
              <a:endCxn id="144" idx="0"/>
            </p:cNvCxnSpPr>
            <p:nvPr/>
          </p:nvCxnSpPr>
          <p:spPr>
            <a:xfrm>
              <a:off x="7098647" y="3319368"/>
              <a:ext cx="1429158" cy="49573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 flipV="1">
              <a:off x="7961948" y="5296312"/>
              <a:ext cx="1633322" cy="4467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 rot="16200000">
              <a:off x="6961954" y="3237399"/>
              <a:ext cx="109981" cy="1634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5" name="Rectangle 144"/>
            <p:cNvSpPr/>
            <p:nvPr/>
          </p:nvSpPr>
          <p:spPr>
            <a:xfrm rot="16200000">
              <a:off x="9621984" y="5661387"/>
              <a:ext cx="109981" cy="1634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6" name="Rectangle 145"/>
            <p:cNvSpPr/>
            <p:nvPr/>
          </p:nvSpPr>
          <p:spPr>
            <a:xfrm rot="16200000">
              <a:off x="7703347" y="5189939"/>
              <a:ext cx="109981" cy="1634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7" name="Rectangle 146"/>
            <p:cNvSpPr/>
            <p:nvPr/>
          </p:nvSpPr>
          <p:spPr>
            <a:xfrm rot="16200000">
              <a:off x="8552007" y="3734388"/>
              <a:ext cx="109981" cy="1634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8" name="Rectangle 147"/>
            <p:cNvSpPr/>
            <p:nvPr/>
          </p:nvSpPr>
          <p:spPr>
            <a:xfrm flipV="1">
              <a:off x="7282815" y="4104578"/>
              <a:ext cx="111435" cy="1265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9" name="Rectangle 148"/>
            <p:cNvSpPr/>
            <p:nvPr/>
          </p:nvSpPr>
          <p:spPr>
            <a:xfrm flipV="1">
              <a:off x="9071400" y="4735712"/>
              <a:ext cx="105938" cy="139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6" name="标题 1"/>
          <p:cNvSpPr>
            <a:spLocks noGrp="1"/>
          </p:cNvSpPr>
          <p:nvPr>
            <p:ph type="title"/>
          </p:nvPr>
        </p:nvSpPr>
        <p:spPr>
          <a:xfrm>
            <a:off x="192350" y="-4326"/>
            <a:ext cx="11807301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Graph Model</a:t>
            </a:r>
            <a:endParaRPr lang="zh-CN" altLang="en-US" dirty="0">
              <a:solidFill>
                <a:srgbClr val="00B0F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4563" y="6169571"/>
            <a:ext cx="5548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Buffer dependency </a:t>
            </a:r>
            <a:r>
              <a:rPr lang="en-US" sz="2800" dirty="0"/>
              <a:t>of Ingress Queue.</a:t>
            </a:r>
          </a:p>
        </p:txBody>
      </p:sp>
      <p:sp>
        <p:nvSpPr>
          <p:cNvPr id="87" name="Right Arrow 86"/>
          <p:cNvSpPr/>
          <p:nvPr/>
        </p:nvSpPr>
        <p:spPr>
          <a:xfrm>
            <a:off x="5532805" y="4135905"/>
            <a:ext cx="783770" cy="61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6749608" y="3149157"/>
            <a:ext cx="3920429" cy="2864838"/>
            <a:chOff x="6749608" y="3149157"/>
            <a:chExt cx="3920429" cy="2864838"/>
          </a:xfrm>
        </p:grpSpPr>
        <p:sp>
          <p:nvSpPr>
            <p:cNvPr id="172" name="Oval 171"/>
            <p:cNvSpPr/>
            <p:nvPr/>
          </p:nvSpPr>
          <p:spPr>
            <a:xfrm>
              <a:off x="6749608" y="3244396"/>
              <a:ext cx="399795" cy="385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3" name="Oval 172"/>
            <p:cNvSpPr/>
            <p:nvPr/>
          </p:nvSpPr>
          <p:spPr>
            <a:xfrm>
              <a:off x="10150023" y="5626876"/>
              <a:ext cx="399795" cy="385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181944" y="4997668"/>
              <a:ext cx="399795" cy="385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5" name="Oval 174"/>
            <p:cNvSpPr/>
            <p:nvPr/>
          </p:nvSpPr>
          <p:spPr>
            <a:xfrm>
              <a:off x="7903459" y="3815407"/>
              <a:ext cx="399795" cy="385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176847" y="3611444"/>
              <a:ext cx="399795" cy="385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7" name="Oval 176"/>
            <p:cNvSpPr/>
            <p:nvPr/>
          </p:nvSpPr>
          <p:spPr>
            <a:xfrm>
              <a:off x="9576642" y="4836681"/>
              <a:ext cx="399795" cy="385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>
              <a:off x="9518094" y="3940764"/>
              <a:ext cx="258445" cy="8959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8581739" y="5029593"/>
              <a:ext cx="994903" cy="1609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 flipV="1">
              <a:off x="8103356" y="4201230"/>
              <a:ext cx="278485" cy="79643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8303253" y="3804355"/>
              <a:ext cx="873594" cy="20396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7090855" y="3573717"/>
              <a:ext cx="1012501" cy="2416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H="1" flipV="1">
              <a:off x="8523190" y="5326989"/>
              <a:ext cx="1685380" cy="35639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6749608" y="3149157"/>
              <a:ext cx="520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0150023" y="5552330"/>
              <a:ext cx="520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6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910963" y="3746746"/>
              <a:ext cx="520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9179500" y="3530296"/>
              <a:ext cx="520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9588177" y="4781911"/>
              <a:ext cx="520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157571" y="4916780"/>
              <a:ext cx="520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575342" y="3247688"/>
              <a:ext cx="5982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5,1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689567" y="4436587"/>
              <a:ext cx="5982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4,1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591885" y="3817107"/>
              <a:ext cx="5982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1,2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9656103" y="4036949"/>
              <a:ext cx="5982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2,3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848208" y="4634273"/>
              <a:ext cx="5982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3,4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297147" y="5463412"/>
              <a:ext cx="5982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6,4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78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0" y="941859"/>
                <a:ext cx="12191999" cy="1986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/>
                  <a:t>Any arc </a:t>
                </a:r>
                <a:r>
                  <a:rPr lang="en-US" sz="2800" dirty="0" err="1"/>
                  <a:t>e</a:t>
                </a:r>
                <a:r>
                  <a:rPr lang="en-US" sz="2800" baseline="-25000" dirty="0" err="1"/>
                  <a:t>i,j</a:t>
                </a:r>
                <a:r>
                  <a:rPr lang="en-US" sz="2800" baseline="-25000" dirty="0"/>
                  <a:t> </a:t>
                </a:r>
                <a:r>
                  <a:rPr lang="en-US" sz="2800" dirty="0"/>
                  <a:t>∈ E has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baseline="-25000" dirty="0"/>
                  <a:t> </a:t>
                </a:r>
                <a:r>
                  <a:rPr lang="en-US" sz="2800" dirty="0"/>
                  <a:t>(&gt;=0), which represents the bytes of packets to be sent from ingress queue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to ingress queue j at time t.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/>
                  <a:t>We use a constant </a:t>
                </a:r>
                <a:r>
                  <a:rPr lang="en-US" sz="2800" dirty="0" err="1"/>
                  <a:t>m</a:t>
                </a:r>
                <a:r>
                  <a:rPr lang="en-US" sz="2800" baseline="-25000" dirty="0" err="1"/>
                  <a:t>θ</a:t>
                </a:r>
                <a:r>
                  <a:rPr lang="en-US" sz="2800" dirty="0"/>
                  <a:t> to represent PFC threshold. ∀v</a:t>
                </a:r>
                <a:r>
                  <a:rPr lang="en-US" sz="2800" baseline="-25000" dirty="0"/>
                  <a:t>i </a:t>
                </a:r>
                <a:r>
                  <a:rPr lang="en-US" sz="2800" dirty="0"/>
                  <a:t>∈ V,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&lt;= </a:t>
                </a:r>
                <a:r>
                  <a:rPr lang="en-US" sz="2800" dirty="0" err="1"/>
                  <a:t>m</a:t>
                </a:r>
                <a:r>
                  <a:rPr lang="en-US" sz="2800" baseline="-25000" dirty="0" err="1"/>
                  <a:t>θ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1859"/>
                <a:ext cx="12191999" cy="1986698"/>
              </a:xfrm>
              <a:prstGeom prst="rect">
                <a:avLst/>
              </a:prstGeom>
              <a:blipFill rotWithShape="0">
                <a:blip r:embed="rId3"/>
                <a:stretch>
                  <a:fillRect l="-1050" t="-4308" r="-9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749608" y="3149157"/>
            <a:ext cx="3920429" cy="2864838"/>
            <a:chOff x="6749608" y="3149157"/>
            <a:chExt cx="3920429" cy="2864838"/>
          </a:xfrm>
        </p:grpSpPr>
        <p:sp>
          <p:nvSpPr>
            <p:cNvPr id="86" name="Oval 85"/>
            <p:cNvSpPr/>
            <p:nvPr/>
          </p:nvSpPr>
          <p:spPr>
            <a:xfrm>
              <a:off x="6749608" y="3244396"/>
              <a:ext cx="399795" cy="385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Oval 86"/>
            <p:cNvSpPr/>
            <p:nvPr/>
          </p:nvSpPr>
          <p:spPr>
            <a:xfrm>
              <a:off x="10150023" y="5626876"/>
              <a:ext cx="399795" cy="385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Oval 87"/>
            <p:cNvSpPr/>
            <p:nvPr/>
          </p:nvSpPr>
          <p:spPr>
            <a:xfrm>
              <a:off x="8181944" y="4997668"/>
              <a:ext cx="399795" cy="385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Oval 88"/>
            <p:cNvSpPr/>
            <p:nvPr/>
          </p:nvSpPr>
          <p:spPr>
            <a:xfrm>
              <a:off x="7903459" y="3815407"/>
              <a:ext cx="399795" cy="385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Oval 89"/>
            <p:cNvSpPr/>
            <p:nvPr/>
          </p:nvSpPr>
          <p:spPr>
            <a:xfrm>
              <a:off x="9176847" y="3611444"/>
              <a:ext cx="399795" cy="385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Oval 90"/>
            <p:cNvSpPr/>
            <p:nvPr/>
          </p:nvSpPr>
          <p:spPr>
            <a:xfrm>
              <a:off x="9576642" y="4836681"/>
              <a:ext cx="399795" cy="385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>
              <a:off x="9518094" y="3940764"/>
              <a:ext cx="258445" cy="8959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>
              <a:off x="8581739" y="5029593"/>
              <a:ext cx="994903" cy="1609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H="1" flipV="1">
              <a:off x="8103356" y="4201230"/>
              <a:ext cx="278485" cy="79643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>
              <a:off x="8303253" y="3804355"/>
              <a:ext cx="873594" cy="20396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7090855" y="3573717"/>
              <a:ext cx="1012501" cy="2416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8523190" y="5326989"/>
              <a:ext cx="1685380" cy="35639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6749608" y="3149157"/>
              <a:ext cx="520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0150023" y="5552330"/>
              <a:ext cx="520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6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910963" y="3746746"/>
              <a:ext cx="520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179500" y="3530296"/>
              <a:ext cx="520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588177" y="4781911"/>
              <a:ext cx="520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157571" y="4916780"/>
              <a:ext cx="520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575342" y="3247688"/>
              <a:ext cx="5982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5,1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689567" y="4436587"/>
              <a:ext cx="5982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4,1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591885" y="3817107"/>
              <a:ext cx="5982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1,2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9656103" y="4036949"/>
              <a:ext cx="5982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2,3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848208" y="4634273"/>
              <a:ext cx="5982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3,4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9297147" y="5463412"/>
              <a:ext cx="5982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6,4</a:t>
              </a: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7469230" y="6187063"/>
            <a:ext cx="3589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Directed graph </a:t>
            </a:r>
            <a:r>
              <a:rPr lang="en-US" sz="2800" b="1" dirty="0"/>
              <a:t>G</a:t>
            </a:r>
            <a:r>
              <a:rPr lang="en-US" sz="2800" dirty="0"/>
              <a:t>(</a:t>
            </a:r>
            <a:r>
              <a:rPr lang="en-US" sz="2800" b="1" dirty="0"/>
              <a:t>V</a:t>
            </a:r>
            <a:r>
              <a:rPr lang="en-US" sz="2800" dirty="0"/>
              <a:t>,</a:t>
            </a:r>
            <a:r>
              <a:rPr lang="en-US" sz="2800" b="1" dirty="0"/>
              <a:t>E</a:t>
            </a:r>
            <a:r>
              <a:rPr lang="en-US" sz="2800" dirty="0"/>
              <a:t>).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715119" y="2955777"/>
            <a:ext cx="4987563" cy="3169734"/>
            <a:chOff x="6256981" y="3132315"/>
            <a:chExt cx="4199972" cy="2852981"/>
          </a:xfrm>
        </p:grpSpPr>
        <p:sp>
          <p:nvSpPr>
            <p:cNvPr id="170" name="Rectangle 169"/>
            <p:cNvSpPr/>
            <p:nvPr/>
          </p:nvSpPr>
          <p:spPr>
            <a:xfrm>
              <a:off x="8648716" y="3399098"/>
              <a:ext cx="956277" cy="83201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S2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 rot="16200000">
              <a:off x="8590470" y="3694194"/>
              <a:ext cx="116492" cy="241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9064985" y="4098987"/>
              <a:ext cx="123739" cy="2459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854242" y="3399098"/>
              <a:ext cx="956277" cy="83201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S1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 rot="16200000">
              <a:off x="7692315" y="3635451"/>
              <a:ext cx="114246" cy="3676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8649711" y="4845621"/>
              <a:ext cx="956277" cy="83201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S3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 rot="10800000">
              <a:off x="7270511" y="4098987"/>
              <a:ext cx="123739" cy="227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7" name="Rectangle 176"/>
            <p:cNvSpPr/>
            <p:nvPr/>
          </p:nvSpPr>
          <p:spPr>
            <a:xfrm rot="5400000">
              <a:off x="8608760" y="5116973"/>
              <a:ext cx="121946" cy="28385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854242" y="4845621"/>
              <a:ext cx="956277" cy="83201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S4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 rot="16200000">
              <a:off x="7754109" y="5140717"/>
              <a:ext cx="116492" cy="241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0" name="Rectangle 179"/>
            <p:cNvSpPr/>
            <p:nvPr/>
          </p:nvSpPr>
          <p:spPr>
            <a:xfrm flipV="1">
              <a:off x="7270511" y="4731791"/>
              <a:ext cx="123739" cy="22765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1" name="Rectangle 180"/>
            <p:cNvSpPr/>
            <p:nvPr/>
          </p:nvSpPr>
          <p:spPr>
            <a:xfrm rot="10800000">
              <a:off x="9064985" y="4736372"/>
              <a:ext cx="123739" cy="227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352647" y="3997357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432887" y="3525456"/>
              <a:ext cx="41738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TX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646878" y="3512087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177753" y="4832593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3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472343" y="5261628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4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696285" y="3976117"/>
              <a:ext cx="41738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TX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373587" y="4825298"/>
              <a:ext cx="41738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TX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637919" y="5271644"/>
              <a:ext cx="41738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TX</a:t>
              </a:r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V="1">
              <a:off x="7933265" y="5258902"/>
              <a:ext cx="594540" cy="272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7933266" y="3815105"/>
              <a:ext cx="594539" cy="4174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9126855" y="4344943"/>
              <a:ext cx="0" cy="39143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7332381" y="4326646"/>
              <a:ext cx="0" cy="40514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7332381" y="3815105"/>
              <a:ext cx="1195425" cy="28388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8769628" y="3815105"/>
              <a:ext cx="357227" cy="92126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>
              <a:off x="7933266" y="4964031"/>
              <a:ext cx="1193589" cy="29759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 flipH="1" flipV="1">
              <a:off x="7332380" y="4326646"/>
              <a:ext cx="449894" cy="93498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/>
            <p:cNvSpPr/>
            <p:nvPr/>
          </p:nvSpPr>
          <p:spPr>
            <a:xfrm rot="16200000">
              <a:off x="6919490" y="3198457"/>
              <a:ext cx="116492" cy="241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256981" y="3132315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5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 rot="16200000">
              <a:off x="9657935" y="5622182"/>
              <a:ext cx="116492" cy="241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837092" y="5569765"/>
              <a:ext cx="619861" cy="41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RX 6</a:t>
              </a:r>
            </a:p>
          </p:txBody>
        </p:sp>
        <p:cxnSp>
          <p:nvCxnSpPr>
            <p:cNvPr id="202" name="Straight Arrow Connector 201"/>
            <p:cNvCxnSpPr/>
            <p:nvPr/>
          </p:nvCxnSpPr>
          <p:spPr>
            <a:xfrm>
              <a:off x="7098647" y="3319368"/>
              <a:ext cx="1429158" cy="49573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H="1" flipV="1">
              <a:off x="7961948" y="5296312"/>
              <a:ext cx="1633322" cy="4467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 rot="16200000">
              <a:off x="6961954" y="3237399"/>
              <a:ext cx="109981" cy="1634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5" name="Rectangle 204"/>
            <p:cNvSpPr/>
            <p:nvPr/>
          </p:nvSpPr>
          <p:spPr>
            <a:xfrm rot="16200000">
              <a:off x="9621984" y="5661387"/>
              <a:ext cx="109981" cy="1634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6" name="Rectangle 205"/>
            <p:cNvSpPr/>
            <p:nvPr/>
          </p:nvSpPr>
          <p:spPr>
            <a:xfrm rot="16200000">
              <a:off x="7703347" y="5189939"/>
              <a:ext cx="109981" cy="1634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7" name="Rectangle 206"/>
            <p:cNvSpPr/>
            <p:nvPr/>
          </p:nvSpPr>
          <p:spPr>
            <a:xfrm rot="16200000">
              <a:off x="8552007" y="3734388"/>
              <a:ext cx="109981" cy="1634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8" name="Rectangle 207"/>
            <p:cNvSpPr/>
            <p:nvPr/>
          </p:nvSpPr>
          <p:spPr>
            <a:xfrm flipV="1">
              <a:off x="7282815" y="4104578"/>
              <a:ext cx="111435" cy="1265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9" name="Rectangle 208"/>
            <p:cNvSpPr/>
            <p:nvPr/>
          </p:nvSpPr>
          <p:spPr>
            <a:xfrm flipV="1">
              <a:off x="9071400" y="4735712"/>
              <a:ext cx="105938" cy="139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10" name="Rectangle 209"/>
          <p:cNvSpPr/>
          <p:nvPr/>
        </p:nvSpPr>
        <p:spPr>
          <a:xfrm>
            <a:off x="284563" y="6169571"/>
            <a:ext cx="5548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Buffer dependency </a:t>
            </a:r>
            <a:r>
              <a:rPr lang="en-US" sz="2800" dirty="0"/>
              <a:t>of Ingress Queue.</a:t>
            </a:r>
          </a:p>
        </p:txBody>
      </p:sp>
      <p:sp>
        <p:nvSpPr>
          <p:cNvPr id="211" name="Right Arrow 210"/>
          <p:cNvSpPr/>
          <p:nvPr/>
        </p:nvSpPr>
        <p:spPr>
          <a:xfrm>
            <a:off x="5532805" y="4135905"/>
            <a:ext cx="783770" cy="61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标题 1"/>
          <p:cNvSpPr>
            <a:spLocks noGrp="1"/>
          </p:cNvSpPr>
          <p:nvPr>
            <p:ph type="title"/>
          </p:nvPr>
        </p:nvSpPr>
        <p:spPr>
          <a:xfrm>
            <a:off x="192350" y="-4326"/>
            <a:ext cx="11807301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Graph Model</a:t>
            </a:r>
            <a:endParaRPr lang="zh-CN" altLang="en-US" dirty="0">
              <a:solidFill>
                <a:srgbClr val="00B0F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2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10022</TotalTime>
  <Words>1213</Words>
  <Application>Microsoft Office PowerPoint</Application>
  <PresentationFormat>Widescreen</PresentationFormat>
  <Paragraphs>363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CMMI10</vt:lpstr>
      <vt:lpstr>CMMI5</vt:lpstr>
      <vt:lpstr>CMMI7</vt:lpstr>
      <vt:lpstr>CMR10</vt:lpstr>
      <vt:lpstr>CMSY10</vt:lpstr>
      <vt:lpstr>NimbusRomNo9L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Mimic Output Buffered Switch with Input Buffered Switch</vt:lpstr>
      <vt:lpstr>Mimic Output Buffered Switch with Input Buffered Switch</vt:lpstr>
      <vt:lpstr>Mimic Output Buffered Switch with Input Buffered Switch</vt:lpstr>
      <vt:lpstr>Graph Model</vt:lpstr>
      <vt:lpstr>Graph Model</vt:lpstr>
      <vt:lpstr>Graph Model</vt:lpstr>
      <vt:lpstr>Sufficient and Necessary Condition of PFC Deadlock</vt:lpstr>
      <vt:lpstr>PowerPoint Presentation</vt:lpstr>
      <vt:lpstr>Buffer Management Scheme for Preventing Deadlock</vt:lpstr>
      <vt:lpstr>Buffer Management Scheme for Preventing Deadlock</vt:lpstr>
      <vt:lpstr>Buffer Management Scheme for Preventing Deadlock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</cp:lastModifiedBy>
  <cp:revision>2682</cp:revision>
  <dcterms:created xsi:type="dcterms:W3CDTF">2014-12-15T04:35:59Z</dcterms:created>
  <dcterms:modified xsi:type="dcterms:W3CDTF">2016-04-29T03:23:54Z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