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2" r:id="rId3"/>
    <p:sldId id="259" r:id="rId4"/>
    <p:sldId id="274" r:id="rId5"/>
    <p:sldId id="264" r:id="rId6"/>
    <p:sldId id="273" r:id="rId7"/>
    <p:sldId id="279" r:id="rId8"/>
    <p:sldId id="281" r:id="rId9"/>
    <p:sldId id="275" r:id="rId10"/>
    <p:sldId id="277" r:id="rId11"/>
    <p:sldId id="27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3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5BC-7668-4D7A-94CF-13C36C5CAD8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5346-EB0A-4CD4-9C56-24F996F4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5BC-7668-4D7A-94CF-13C36C5CAD8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5346-EB0A-4CD4-9C56-24F996F4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5BC-7668-4D7A-94CF-13C36C5CAD8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5346-EB0A-4CD4-9C56-24F996F4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3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5BC-7668-4D7A-94CF-13C36C5CAD8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5346-EB0A-4CD4-9C56-24F996F4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5BC-7668-4D7A-94CF-13C36C5CAD8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5346-EB0A-4CD4-9C56-24F996F4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5BC-7668-4D7A-94CF-13C36C5CAD8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5346-EB0A-4CD4-9C56-24F996F4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5BC-7668-4D7A-94CF-13C36C5CAD8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5346-EB0A-4CD4-9C56-24F996F4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5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5BC-7668-4D7A-94CF-13C36C5CAD8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5346-EB0A-4CD4-9C56-24F996F4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5BC-7668-4D7A-94CF-13C36C5CAD8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5346-EB0A-4CD4-9C56-24F996F4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5BC-7668-4D7A-94CF-13C36C5CAD8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5346-EB0A-4CD4-9C56-24F996F4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5BC-7668-4D7A-94CF-13C36C5CAD8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5346-EB0A-4CD4-9C56-24F996F4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1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85BC-7668-4D7A-94CF-13C36C5CAD8D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5346-EB0A-4CD4-9C56-24F996F4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Topology: </a:t>
            </a:r>
            <a:r>
              <a:rPr lang="en-US" dirty="0"/>
              <a:t>a graph of switches and links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Lossless routes: </a:t>
            </a:r>
            <a:r>
              <a:rPr lang="en-US" dirty="0"/>
              <a:t>the set of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all routing paths that must be lossless</a:t>
            </a:r>
          </a:p>
          <a:p>
            <a:pPr lvl="2"/>
            <a:endParaRPr lang="en-US" dirty="0"/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The Tag-based ACL rules and buffer configuration, </a:t>
            </a:r>
            <a:r>
              <a:rPr lang="en-US" dirty="0" err="1"/>
              <a:t>s.t.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There is never cyclic buffer dependency (deadlock free)</a:t>
            </a:r>
          </a:p>
          <a:p>
            <a:pPr lvl="2"/>
            <a:r>
              <a:rPr lang="en-US" dirty="0"/>
              <a:t>Never drop packets that follow </a:t>
            </a:r>
            <a:r>
              <a:rPr lang="en-US" dirty="0">
                <a:solidFill>
                  <a:srgbClr val="0070C0"/>
                </a:solidFill>
              </a:rPr>
              <a:t>lossless routes</a:t>
            </a:r>
          </a:p>
          <a:p>
            <a:pPr lvl="3"/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Assumption</a:t>
            </a:r>
          </a:p>
          <a:p>
            <a:pPr lvl="1"/>
            <a:r>
              <a:rPr lang="en-US" dirty="0"/>
              <a:t>There is a </a:t>
            </a:r>
            <a:r>
              <a:rPr lang="en-US" b="1" dirty="0">
                <a:solidFill>
                  <a:srgbClr val="0070C0"/>
                </a:solidFill>
              </a:rPr>
              <a:t>tagging system </a:t>
            </a:r>
            <a:r>
              <a:rPr lang="en-US" dirty="0"/>
              <a:t>that tags the packet along the path. </a:t>
            </a:r>
          </a:p>
          <a:p>
            <a:pPr lvl="2"/>
            <a:endParaRPr lang="en-US" dirty="0"/>
          </a:p>
          <a:p>
            <a:r>
              <a:rPr lang="en-US" dirty="0"/>
              <a:t>Our design goal: minimize the # of lossless priorities and # of ACL rules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411869" y="320470"/>
            <a:ext cx="5835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={</a:t>
            </a:r>
            <a:endParaRPr lang="en-US" i="1" dirty="0"/>
          </a:p>
          <a:p>
            <a:r>
              <a:rPr lang="en-US" dirty="0">
                <a:sym typeface="Wingdings" panose="05000000000000000000" pitchFamily="2" charset="2"/>
              </a:rPr>
              <a:t> (D, 8), (E, 8), (F, 8), (A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7), (B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, 7), (C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7), (B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6), (C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6), </a:t>
            </a:r>
          </a:p>
          <a:p>
            <a:r>
              <a:rPr lang="en-US" dirty="0">
                <a:sym typeface="Wingdings" panose="05000000000000000000" pitchFamily="2" charset="2"/>
              </a:rPr>
              <a:t> (A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, 6), (C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, 6), (A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6), (B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6), (E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(B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5), (D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(A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5), </a:t>
            </a:r>
          </a:p>
          <a:p>
            <a:r>
              <a:rPr lang="en-US" dirty="0">
                <a:sym typeface="Wingdings" panose="05000000000000000000" pitchFamily="2" charset="2"/>
              </a:rPr>
              <a:t> (F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(C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, 5), (A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, 5), (C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(B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(E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4), (D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4), (F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4)</a:t>
            </a:r>
            <a:endParaRPr lang="en-US" i="1" dirty="0"/>
          </a:p>
          <a:p>
            <a:r>
              <a:rPr lang="en-US" dirty="0"/>
              <a:t>}</a:t>
            </a:r>
          </a:p>
          <a:p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71610" y="2936581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D,8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771610" y="3886889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E,8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771610" y="4839326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F,8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43210" y="2936581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,7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143210" y="3886889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,7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143210" y="4839326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4</a:t>
            </a:r>
            <a:r>
              <a:rPr lang="en-US" dirty="0"/>
              <a:t>,7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905335" y="2647609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,6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905335" y="3144892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,6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905335" y="3654343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,6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905335" y="4157378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4</a:t>
            </a:r>
            <a:r>
              <a:rPr lang="en-US" dirty="0"/>
              <a:t>,6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905335" y="4672626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,6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905335" y="5182050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3</a:t>
            </a:r>
            <a:r>
              <a:rPr lang="en-US" dirty="0"/>
              <a:t>,6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810420" y="1889379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,5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810420" y="2386662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,5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810420" y="2896113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,5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810420" y="3399148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,5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810420" y="3914396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4</a:t>
            </a:r>
            <a:r>
              <a:rPr lang="en-US" dirty="0"/>
              <a:t>,5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810420" y="4423820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,5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810420" y="4940980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,5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810420" y="5456228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3</a:t>
            </a:r>
            <a:r>
              <a:rPr lang="en-US" dirty="0"/>
              <a:t>,5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810420" y="5965652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,5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609182" y="2973113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,4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609182" y="3923421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,4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9609182" y="4875858"/>
            <a:ext cx="590550" cy="35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,4</a:t>
            </a:r>
          </a:p>
        </p:txBody>
      </p:sp>
      <p:cxnSp>
        <p:nvCxnSpPr>
          <p:cNvPr id="4" name="Straight Arrow Connector 3"/>
          <p:cNvCxnSpPr>
            <a:stCxn id="2" idx="3"/>
            <a:endCxn id="97" idx="1"/>
          </p:cNvCxnSpPr>
          <p:nvPr/>
        </p:nvCxnSpPr>
        <p:spPr>
          <a:xfrm>
            <a:off x="2362160" y="311362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5" idx="3"/>
            <a:endCxn id="98" idx="1"/>
          </p:cNvCxnSpPr>
          <p:nvPr/>
        </p:nvCxnSpPr>
        <p:spPr>
          <a:xfrm>
            <a:off x="2362160" y="4063929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6" idx="3"/>
            <a:endCxn id="99" idx="1"/>
          </p:cNvCxnSpPr>
          <p:nvPr/>
        </p:nvCxnSpPr>
        <p:spPr>
          <a:xfrm>
            <a:off x="2362160" y="501636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7" idx="3"/>
            <a:endCxn id="102" idx="1"/>
          </p:cNvCxnSpPr>
          <p:nvPr/>
        </p:nvCxnSpPr>
        <p:spPr>
          <a:xfrm>
            <a:off x="3733760" y="3113621"/>
            <a:ext cx="1171575" cy="71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7" idx="3"/>
            <a:endCxn id="104" idx="1"/>
          </p:cNvCxnSpPr>
          <p:nvPr/>
        </p:nvCxnSpPr>
        <p:spPr>
          <a:xfrm>
            <a:off x="3733760" y="3113621"/>
            <a:ext cx="1171575" cy="173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8" idx="3"/>
            <a:endCxn id="100" idx="1"/>
          </p:cNvCxnSpPr>
          <p:nvPr/>
        </p:nvCxnSpPr>
        <p:spPr>
          <a:xfrm flipV="1">
            <a:off x="3733760" y="2824649"/>
            <a:ext cx="1171575" cy="123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8" idx="3"/>
            <a:endCxn id="105" idx="1"/>
          </p:cNvCxnSpPr>
          <p:nvPr/>
        </p:nvCxnSpPr>
        <p:spPr>
          <a:xfrm>
            <a:off x="3733760" y="4063929"/>
            <a:ext cx="1171575" cy="129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9" idx="3"/>
            <a:endCxn id="101" idx="1"/>
          </p:cNvCxnSpPr>
          <p:nvPr/>
        </p:nvCxnSpPr>
        <p:spPr>
          <a:xfrm flipV="1">
            <a:off x="3733760" y="3321932"/>
            <a:ext cx="1171575" cy="169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9" idx="3"/>
            <a:endCxn id="103" idx="1"/>
          </p:cNvCxnSpPr>
          <p:nvPr/>
        </p:nvCxnSpPr>
        <p:spPr>
          <a:xfrm flipV="1">
            <a:off x="3733760" y="4334418"/>
            <a:ext cx="1171575" cy="68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0" idx="3"/>
            <a:endCxn id="109" idx="1"/>
          </p:cNvCxnSpPr>
          <p:nvPr/>
        </p:nvCxnSpPr>
        <p:spPr>
          <a:xfrm>
            <a:off x="5495885" y="2824649"/>
            <a:ext cx="2314535" cy="7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0" idx="3"/>
            <a:endCxn id="112" idx="1"/>
          </p:cNvCxnSpPr>
          <p:nvPr/>
        </p:nvCxnSpPr>
        <p:spPr>
          <a:xfrm>
            <a:off x="5495885" y="2824649"/>
            <a:ext cx="2314535" cy="229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0" idx="3"/>
            <a:endCxn id="108" idx="1"/>
          </p:cNvCxnSpPr>
          <p:nvPr/>
        </p:nvCxnSpPr>
        <p:spPr>
          <a:xfrm>
            <a:off x="5495885" y="2824649"/>
            <a:ext cx="2314535" cy="24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1" idx="3"/>
            <a:endCxn id="108" idx="1"/>
          </p:cNvCxnSpPr>
          <p:nvPr/>
        </p:nvCxnSpPr>
        <p:spPr>
          <a:xfrm flipV="1">
            <a:off x="5495885" y="3073153"/>
            <a:ext cx="2314535" cy="24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1" idx="3"/>
            <a:endCxn id="109" idx="1"/>
          </p:cNvCxnSpPr>
          <p:nvPr/>
        </p:nvCxnSpPr>
        <p:spPr>
          <a:xfrm>
            <a:off x="5495885" y="3321932"/>
            <a:ext cx="2314535" cy="25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1" idx="3"/>
            <a:endCxn id="112" idx="1"/>
          </p:cNvCxnSpPr>
          <p:nvPr/>
        </p:nvCxnSpPr>
        <p:spPr>
          <a:xfrm>
            <a:off x="5495885" y="3321932"/>
            <a:ext cx="2314535" cy="17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2" idx="3"/>
            <a:endCxn id="106" idx="1"/>
          </p:cNvCxnSpPr>
          <p:nvPr/>
        </p:nvCxnSpPr>
        <p:spPr>
          <a:xfrm flipV="1">
            <a:off x="5495885" y="2066419"/>
            <a:ext cx="2314535" cy="176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2" idx="3"/>
            <a:endCxn id="113" idx="1"/>
          </p:cNvCxnSpPr>
          <p:nvPr/>
        </p:nvCxnSpPr>
        <p:spPr>
          <a:xfrm>
            <a:off x="5495885" y="3831383"/>
            <a:ext cx="2314535" cy="180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2" idx="3"/>
            <a:endCxn id="111" idx="1"/>
          </p:cNvCxnSpPr>
          <p:nvPr/>
        </p:nvCxnSpPr>
        <p:spPr>
          <a:xfrm>
            <a:off x="5495885" y="3831383"/>
            <a:ext cx="2314535" cy="76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3" idx="3"/>
            <a:endCxn id="106" idx="1"/>
          </p:cNvCxnSpPr>
          <p:nvPr/>
        </p:nvCxnSpPr>
        <p:spPr>
          <a:xfrm flipV="1">
            <a:off x="5495885" y="2066419"/>
            <a:ext cx="2314535" cy="226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3" idx="3"/>
            <a:endCxn id="113" idx="1"/>
          </p:cNvCxnSpPr>
          <p:nvPr/>
        </p:nvCxnSpPr>
        <p:spPr>
          <a:xfrm>
            <a:off x="5495885" y="4334418"/>
            <a:ext cx="2314535" cy="129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03" idx="3"/>
            <a:endCxn id="111" idx="1"/>
          </p:cNvCxnSpPr>
          <p:nvPr/>
        </p:nvCxnSpPr>
        <p:spPr>
          <a:xfrm>
            <a:off x="5495885" y="4334418"/>
            <a:ext cx="2314535" cy="2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4" idx="3"/>
            <a:endCxn id="107" idx="1"/>
          </p:cNvCxnSpPr>
          <p:nvPr/>
        </p:nvCxnSpPr>
        <p:spPr>
          <a:xfrm flipV="1">
            <a:off x="5495885" y="2563702"/>
            <a:ext cx="2314535" cy="228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04" idx="3"/>
            <a:endCxn id="110" idx="1"/>
          </p:cNvCxnSpPr>
          <p:nvPr/>
        </p:nvCxnSpPr>
        <p:spPr>
          <a:xfrm flipV="1">
            <a:off x="5495885" y="4091436"/>
            <a:ext cx="2314535" cy="75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04" idx="3"/>
            <a:endCxn id="114" idx="1"/>
          </p:cNvCxnSpPr>
          <p:nvPr/>
        </p:nvCxnSpPr>
        <p:spPr>
          <a:xfrm>
            <a:off x="5495885" y="4849666"/>
            <a:ext cx="2314535" cy="129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05" idx="3"/>
            <a:endCxn id="107" idx="1"/>
          </p:cNvCxnSpPr>
          <p:nvPr/>
        </p:nvCxnSpPr>
        <p:spPr>
          <a:xfrm flipV="1">
            <a:off x="5495885" y="2563702"/>
            <a:ext cx="2314535" cy="279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05" idx="3"/>
            <a:endCxn id="110" idx="1"/>
          </p:cNvCxnSpPr>
          <p:nvPr/>
        </p:nvCxnSpPr>
        <p:spPr>
          <a:xfrm flipV="1">
            <a:off x="5495885" y="4091436"/>
            <a:ext cx="2314535" cy="126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5" idx="3"/>
            <a:endCxn id="114" idx="1"/>
          </p:cNvCxnSpPr>
          <p:nvPr/>
        </p:nvCxnSpPr>
        <p:spPr>
          <a:xfrm>
            <a:off x="5495885" y="5359090"/>
            <a:ext cx="2314535" cy="78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06" idx="3"/>
            <a:endCxn id="115" idx="1"/>
          </p:cNvCxnSpPr>
          <p:nvPr/>
        </p:nvCxnSpPr>
        <p:spPr>
          <a:xfrm>
            <a:off x="8400970" y="2066419"/>
            <a:ext cx="1208212" cy="108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07" idx="3"/>
            <a:endCxn id="115" idx="1"/>
          </p:cNvCxnSpPr>
          <p:nvPr/>
        </p:nvCxnSpPr>
        <p:spPr>
          <a:xfrm>
            <a:off x="8400970" y="2563702"/>
            <a:ext cx="1208212" cy="58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9" idx="3"/>
            <a:endCxn id="116" idx="1"/>
          </p:cNvCxnSpPr>
          <p:nvPr/>
        </p:nvCxnSpPr>
        <p:spPr>
          <a:xfrm>
            <a:off x="8400970" y="3576188"/>
            <a:ext cx="1208212" cy="52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0" idx="3"/>
            <a:endCxn id="116" idx="1"/>
          </p:cNvCxnSpPr>
          <p:nvPr/>
        </p:nvCxnSpPr>
        <p:spPr>
          <a:xfrm>
            <a:off x="8400970" y="4091436"/>
            <a:ext cx="1208212" cy="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12" idx="3"/>
            <a:endCxn id="117" idx="1"/>
          </p:cNvCxnSpPr>
          <p:nvPr/>
        </p:nvCxnSpPr>
        <p:spPr>
          <a:xfrm flipV="1">
            <a:off x="8400970" y="5052898"/>
            <a:ext cx="1208212" cy="6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13" idx="3"/>
            <a:endCxn id="117" idx="1"/>
          </p:cNvCxnSpPr>
          <p:nvPr/>
        </p:nvCxnSpPr>
        <p:spPr>
          <a:xfrm flipV="1">
            <a:off x="8400970" y="5052898"/>
            <a:ext cx="1208212" cy="58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657725" y="6142691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Lossless Graph </a:t>
            </a:r>
            <a:r>
              <a:rPr lang="en-US" sz="2400" b="1" i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72723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Alg. 1</a:t>
            </a:r>
          </a:p>
        </p:txBody>
      </p:sp>
      <p:sp>
        <p:nvSpPr>
          <p:cNvPr id="4" name="Oval 3"/>
          <p:cNvSpPr/>
          <p:nvPr/>
        </p:nvSpPr>
        <p:spPr>
          <a:xfrm>
            <a:off x="6848325" y="1376307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</a:t>
            </a:r>
            <a:endParaRPr lang="en-US" sz="11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6848325" y="2202476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6860918" y="3028645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</a:t>
            </a:r>
          </a:p>
        </p:txBody>
      </p:sp>
      <p:sp>
        <p:nvSpPr>
          <p:cNvPr id="7" name="Oval 6"/>
          <p:cNvSpPr/>
          <p:nvPr/>
        </p:nvSpPr>
        <p:spPr>
          <a:xfrm>
            <a:off x="8250999" y="2194454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</a:t>
            </a:r>
            <a:r>
              <a:rPr lang="en-US" sz="1100" baseline="-250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8250999" y="1376306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8261021" y="3028644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  <a:r>
              <a:rPr lang="en-US" sz="1100" baseline="-25000" dirty="0"/>
              <a:t>4</a:t>
            </a:r>
          </a:p>
        </p:txBody>
      </p:sp>
      <p:cxnSp>
        <p:nvCxnSpPr>
          <p:cNvPr id="10" name="Straight Arrow Connector 9"/>
          <p:cNvCxnSpPr>
            <a:stCxn id="4" idx="6"/>
            <a:endCxn id="8" idx="2"/>
          </p:cNvCxnSpPr>
          <p:nvPr/>
        </p:nvCxnSpPr>
        <p:spPr>
          <a:xfrm flipV="1">
            <a:off x="7291250" y="1600896"/>
            <a:ext cx="959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 flipV="1">
            <a:off x="7291250" y="2419044"/>
            <a:ext cx="959749" cy="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9" idx="2"/>
          </p:cNvCxnSpPr>
          <p:nvPr/>
        </p:nvCxnSpPr>
        <p:spPr>
          <a:xfrm flipV="1">
            <a:off x="7303843" y="3253234"/>
            <a:ext cx="9571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703338" y="1499339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9703338" y="1022328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9712548" y="2497294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</a:t>
            </a:r>
            <a:r>
              <a:rPr lang="en-US" sz="1100" baseline="-25000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9712548" y="1997268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</a:t>
            </a:r>
            <a:r>
              <a:rPr lang="en-US" sz="1100" baseline="-250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9738084" y="3480641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  <a:r>
              <a:rPr lang="en-US" sz="1100" baseline="-25000" dirty="0"/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9738084" y="2988636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  <a:r>
              <a:rPr lang="en-US" sz="1100" baseline="-25000" dirty="0"/>
              <a:t>1</a:t>
            </a:r>
          </a:p>
        </p:txBody>
      </p:sp>
      <p:cxnSp>
        <p:nvCxnSpPr>
          <p:cNvPr id="19" name="Straight Arrow Connector 18"/>
          <p:cNvCxnSpPr>
            <a:stCxn id="8" idx="6"/>
            <a:endCxn id="16" idx="2"/>
          </p:cNvCxnSpPr>
          <p:nvPr/>
        </p:nvCxnSpPr>
        <p:spPr>
          <a:xfrm>
            <a:off x="8693924" y="1600896"/>
            <a:ext cx="1018624" cy="62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8" idx="1"/>
          </p:cNvCxnSpPr>
          <p:nvPr/>
        </p:nvCxnSpPr>
        <p:spPr>
          <a:xfrm>
            <a:off x="8629059" y="1759704"/>
            <a:ext cx="1173890" cy="129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7"/>
            <a:endCxn id="14" idx="2"/>
          </p:cNvCxnSpPr>
          <p:nvPr/>
        </p:nvCxnSpPr>
        <p:spPr>
          <a:xfrm flipV="1">
            <a:off x="8629059" y="1246918"/>
            <a:ext cx="1074279" cy="101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7" idx="1"/>
          </p:cNvCxnSpPr>
          <p:nvPr/>
        </p:nvCxnSpPr>
        <p:spPr>
          <a:xfrm>
            <a:off x="8629059" y="2577852"/>
            <a:ext cx="1173890" cy="96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7"/>
            <a:endCxn id="13" idx="3"/>
          </p:cNvCxnSpPr>
          <p:nvPr/>
        </p:nvCxnSpPr>
        <p:spPr>
          <a:xfrm flipV="1">
            <a:off x="8639081" y="1882737"/>
            <a:ext cx="1129122" cy="121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15" idx="2"/>
          </p:cNvCxnSpPr>
          <p:nvPr/>
        </p:nvCxnSpPr>
        <p:spPr>
          <a:xfrm flipV="1">
            <a:off x="8703946" y="2721884"/>
            <a:ext cx="1008602" cy="53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1476543" y="1310525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</a:t>
            </a:r>
            <a:r>
              <a:rPr lang="en-US" sz="1050" baseline="-25000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3994" y="1772320"/>
            <a:ext cx="58353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S</a:t>
            </a:r>
            <a:r>
              <a:rPr lang="en-US" i="1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={</a:t>
            </a:r>
            <a:endParaRPr lang="en-US" i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(D, 8), (E, 8), (F, 8), (A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7), (B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7), (C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7), (B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6), (C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6), </a:t>
            </a:r>
          </a:p>
          <a:p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(A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6), (C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6), (A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6), (B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6), (B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5), (A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5), (B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5), </a:t>
            </a:r>
          </a:p>
          <a:p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(D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5), (E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5), (F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5),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(C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5), (A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5), (C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5), (E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4), (D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4), (F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4)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b="1" dirty="0"/>
          </a:p>
          <a:p>
            <a:r>
              <a:rPr lang="en-US" b="1" dirty="0"/>
              <a:t>Inter-</a:t>
            </a:r>
            <a:r>
              <a:rPr lang="en-US" b="1" i="1" dirty="0"/>
              <a:t>S</a:t>
            </a:r>
            <a:r>
              <a:rPr lang="en-US" b="1" i="1" baseline="-25000" dirty="0"/>
              <a:t>i</a:t>
            </a:r>
            <a:r>
              <a:rPr lang="en-US" b="1" dirty="0"/>
              <a:t> edges:</a:t>
            </a:r>
          </a:p>
          <a:p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(B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6)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(C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5),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(B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6)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(C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5), </a:t>
            </a:r>
          </a:p>
          <a:p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(B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6)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(A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5),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(B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6)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(A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5), </a:t>
            </a:r>
          </a:p>
          <a:p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(A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6)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(C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5),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(A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6)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(C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5),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(A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5)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(D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4),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(B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5)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(E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4),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(B</a:t>
            </a:r>
            <a:r>
              <a:rPr lang="en-US" baseline="-25000" dirty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, 5)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(E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, 4),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1476543" y="2119149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</a:t>
            </a:r>
            <a:r>
              <a:rPr lang="en-US" sz="1100" baseline="-25000" dirty="0"/>
              <a:t>1</a:t>
            </a:r>
          </a:p>
        </p:txBody>
      </p:sp>
      <p:sp>
        <p:nvSpPr>
          <p:cNvPr id="85" name="Oval 84"/>
          <p:cNvSpPr/>
          <p:nvPr/>
        </p:nvSpPr>
        <p:spPr>
          <a:xfrm>
            <a:off x="11476542" y="2928415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</a:t>
            </a:r>
            <a:r>
              <a:rPr lang="en-US" sz="1100" baseline="-25000" dirty="0"/>
              <a:t>1</a:t>
            </a:r>
          </a:p>
        </p:txBody>
      </p:sp>
      <p:cxnSp>
        <p:nvCxnSpPr>
          <p:cNvPr id="93" name="Elbow Connector 92"/>
          <p:cNvCxnSpPr>
            <a:stCxn id="14" idx="6"/>
            <a:endCxn id="16" idx="5"/>
          </p:cNvCxnSpPr>
          <p:nvPr/>
        </p:nvCxnSpPr>
        <p:spPr>
          <a:xfrm flipH="1">
            <a:off x="10090608" y="1246918"/>
            <a:ext cx="55655" cy="1133748"/>
          </a:xfrm>
          <a:prstGeom prst="bentConnector4">
            <a:avLst>
              <a:gd name="adj1" fmla="val -427293"/>
              <a:gd name="adj2" fmla="val 99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3" idx="6"/>
            <a:endCxn id="16" idx="7"/>
          </p:cNvCxnSpPr>
          <p:nvPr/>
        </p:nvCxnSpPr>
        <p:spPr>
          <a:xfrm flipH="1">
            <a:off x="10090608" y="1723929"/>
            <a:ext cx="55655" cy="339120"/>
          </a:xfrm>
          <a:prstGeom prst="bentConnector4">
            <a:avLst>
              <a:gd name="adj1" fmla="val -410745"/>
              <a:gd name="adj2" fmla="val 101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8" idx="6"/>
            <a:endCxn id="13" idx="5"/>
          </p:cNvCxnSpPr>
          <p:nvPr/>
        </p:nvCxnSpPr>
        <p:spPr>
          <a:xfrm flipH="1" flipV="1">
            <a:off x="10081398" y="1882737"/>
            <a:ext cx="99611" cy="1330489"/>
          </a:xfrm>
          <a:prstGeom prst="bentConnector4">
            <a:avLst>
              <a:gd name="adj1" fmla="val -344239"/>
              <a:gd name="adj2" fmla="val 100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7" idx="6"/>
            <a:endCxn id="13" idx="7"/>
          </p:cNvCxnSpPr>
          <p:nvPr/>
        </p:nvCxnSpPr>
        <p:spPr>
          <a:xfrm flipH="1" flipV="1">
            <a:off x="10081398" y="1565120"/>
            <a:ext cx="99611" cy="2140111"/>
          </a:xfrm>
          <a:prstGeom prst="bentConnector4">
            <a:avLst>
              <a:gd name="adj1" fmla="val -344239"/>
              <a:gd name="adj2" fmla="val 1004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8" idx="7"/>
            <a:endCxn id="15" idx="6"/>
          </p:cNvCxnSpPr>
          <p:nvPr/>
        </p:nvCxnSpPr>
        <p:spPr>
          <a:xfrm rot="5400000" flipH="1" flipV="1">
            <a:off x="9969542" y="2868487"/>
            <a:ext cx="332533" cy="39329"/>
          </a:xfrm>
          <a:prstGeom prst="bentConnector4">
            <a:avLst>
              <a:gd name="adj1" fmla="val -5117"/>
              <a:gd name="adj2" fmla="val 681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7" idx="7"/>
            <a:endCxn id="15" idx="7"/>
          </p:cNvCxnSpPr>
          <p:nvPr/>
        </p:nvCxnSpPr>
        <p:spPr>
          <a:xfrm rot="16200000" flipV="1">
            <a:off x="9611703" y="3041981"/>
            <a:ext cx="983347" cy="25536"/>
          </a:xfrm>
          <a:prstGeom prst="bentConnector5">
            <a:avLst>
              <a:gd name="adj1" fmla="val 39"/>
              <a:gd name="adj2" fmla="val -1049221"/>
              <a:gd name="adj3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4" idx="6"/>
            <a:endCxn id="82" idx="2"/>
          </p:cNvCxnSpPr>
          <p:nvPr/>
        </p:nvCxnSpPr>
        <p:spPr>
          <a:xfrm>
            <a:off x="10146263" y="1246918"/>
            <a:ext cx="1330280" cy="28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" idx="6"/>
            <a:endCxn id="82" idx="2"/>
          </p:cNvCxnSpPr>
          <p:nvPr/>
        </p:nvCxnSpPr>
        <p:spPr>
          <a:xfrm flipV="1">
            <a:off x="10146263" y="1535115"/>
            <a:ext cx="1330280" cy="1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6" idx="6"/>
            <a:endCxn id="84" idx="2"/>
          </p:cNvCxnSpPr>
          <p:nvPr/>
        </p:nvCxnSpPr>
        <p:spPr>
          <a:xfrm>
            <a:off x="10155473" y="2221858"/>
            <a:ext cx="1321070" cy="12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5" idx="6"/>
            <a:endCxn id="84" idx="2"/>
          </p:cNvCxnSpPr>
          <p:nvPr/>
        </p:nvCxnSpPr>
        <p:spPr>
          <a:xfrm flipV="1">
            <a:off x="10155473" y="2343739"/>
            <a:ext cx="1321070" cy="37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8" idx="6"/>
            <a:endCxn id="85" idx="2"/>
          </p:cNvCxnSpPr>
          <p:nvPr/>
        </p:nvCxnSpPr>
        <p:spPr>
          <a:xfrm flipV="1">
            <a:off x="10181009" y="3153005"/>
            <a:ext cx="1295533" cy="6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7" idx="6"/>
            <a:endCxn id="85" idx="2"/>
          </p:cNvCxnSpPr>
          <p:nvPr/>
        </p:nvCxnSpPr>
        <p:spPr>
          <a:xfrm flipV="1">
            <a:off x="10181009" y="3153005"/>
            <a:ext cx="1295533" cy="55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8924161" y="4471088"/>
            <a:ext cx="442925" cy="449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3</a:t>
            </a:r>
          </a:p>
        </p:txBody>
      </p:sp>
      <p:sp>
        <p:nvSpPr>
          <p:cNvPr id="144" name="Oval 143"/>
          <p:cNvSpPr/>
          <p:nvPr/>
        </p:nvSpPr>
        <p:spPr>
          <a:xfrm>
            <a:off x="8924159" y="5719735"/>
            <a:ext cx="442925" cy="449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  <a:r>
              <a:rPr lang="en-US" sz="1100" baseline="-25000" dirty="0"/>
              <a:t>3</a:t>
            </a:r>
          </a:p>
        </p:txBody>
      </p:sp>
      <p:sp>
        <p:nvSpPr>
          <p:cNvPr id="145" name="Oval 144"/>
          <p:cNvSpPr/>
          <p:nvPr/>
        </p:nvSpPr>
        <p:spPr>
          <a:xfrm>
            <a:off x="8924160" y="5104738"/>
            <a:ext cx="442925" cy="449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  <a:r>
              <a:rPr lang="en-US" sz="1100" baseline="-25000" dirty="0"/>
              <a:t>1</a:t>
            </a:r>
          </a:p>
        </p:txBody>
      </p:sp>
      <p:sp>
        <p:nvSpPr>
          <p:cNvPr id="148" name="Oval 147"/>
          <p:cNvSpPr/>
          <p:nvPr/>
        </p:nvSpPr>
        <p:spPr>
          <a:xfrm>
            <a:off x="10828843" y="4496139"/>
            <a:ext cx="442925" cy="449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</a:t>
            </a:r>
            <a:r>
              <a:rPr lang="en-US" sz="1050" baseline="-25000" dirty="0"/>
              <a:t>1</a:t>
            </a:r>
          </a:p>
        </p:txBody>
      </p:sp>
      <p:sp>
        <p:nvSpPr>
          <p:cNvPr id="149" name="Oval 148"/>
          <p:cNvSpPr/>
          <p:nvPr/>
        </p:nvSpPr>
        <p:spPr>
          <a:xfrm>
            <a:off x="10828843" y="5104738"/>
            <a:ext cx="442925" cy="449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</a:t>
            </a:r>
            <a:r>
              <a:rPr lang="en-US" sz="1100" baseline="-25000" dirty="0"/>
              <a:t>1</a:t>
            </a:r>
          </a:p>
        </p:txBody>
      </p:sp>
      <p:sp>
        <p:nvSpPr>
          <p:cNvPr id="150" name="Oval 149"/>
          <p:cNvSpPr/>
          <p:nvPr/>
        </p:nvSpPr>
        <p:spPr>
          <a:xfrm>
            <a:off x="10828842" y="5723504"/>
            <a:ext cx="442925" cy="449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</a:t>
            </a:r>
            <a:r>
              <a:rPr lang="en-US" sz="1100" baseline="-25000" dirty="0"/>
              <a:t>1</a:t>
            </a:r>
          </a:p>
        </p:txBody>
      </p:sp>
      <p:cxnSp>
        <p:nvCxnSpPr>
          <p:cNvPr id="152" name="Straight Arrow Connector 151"/>
          <p:cNvCxnSpPr>
            <a:stCxn id="143" idx="6"/>
            <a:endCxn id="148" idx="2"/>
          </p:cNvCxnSpPr>
          <p:nvPr/>
        </p:nvCxnSpPr>
        <p:spPr>
          <a:xfrm>
            <a:off x="9367086" y="4695678"/>
            <a:ext cx="1461757" cy="250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5" idx="6"/>
            <a:endCxn id="150" idx="1"/>
          </p:cNvCxnSpPr>
          <p:nvPr/>
        </p:nvCxnSpPr>
        <p:spPr>
          <a:xfrm>
            <a:off x="9367085" y="5329328"/>
            <a:ext cx="1526622" cy="4599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4" idx="6"/>
            <a:endCxn id="150" idx="2"/>
          </p:cNvCxnSpPr>
          <p:nvPr/>
        </p:nvCxnSpPr>
        <p:spPr>
          <a:xfrm>
            <a:off x="9367084" y="5944325"/>
            <a:ext cx="1461758" cy="37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6926271" y="4786857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4</a:t>
            </a:r>
          </a:p>
        </p:txBody>
      </p:sp>
      <p:sp>
        <p:nvSpPr>
          <p:cNvPr id="158" name="Oval 157"/>
          <p:cNvSpPr/>
          <p:nvPr/>
        </p:nvSpPr>
        <p:spPr>
          <a:xfrm>
            <a:off x="6926271" y="4309846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3</a:t>
            </a:r>
          </a:p>
        </p:txBody>
      </p:sp>
      <p:sp>
        <p:nvSpPr>
          <p:cNvPr id="159" name="Oval 158"/>
          <p:cNvSpPr/>
          <p:nvPr/>
        </p:nvSpPr>
        <p:spPr>
          <a:xfrm>
            <a:off x="6935481" y="5784812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</a:t>
            </a:r>
            <a:r>
              <a:rPr lang="en-US" sz="1100" baseline="-25000" dirty="0"/>
              <a:t>4</a:t>
            </a:r>
          </a:p>
        </p:txBody>
      </p:sp>
      <p:sp>
        <p:nvSpPr>
          <p:cNvPr id="160" name="Oval 159"/>
          <p:cNvSpPr/>
          <p:nvPr/>
        </p:nvSpPr>
        <p:spPr>
          <a:xfrm>
            <a:off x="6935481" y="5284786"/>
            <a:ext cx="442925" cy="449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</a:t>
            </a:r>
            <a:r>
              <a:rPr lang="en-US" sz="1100" baseline="-25000" dirty="0"/>
              <a:t>1</a:t>
            </a:r>
          </a:p>
        </p:txBody>
      </p:sp>
      <p:cxnSp>
        <p:nvCxnSpPr>
          <p:cNvPr id="162" name="Straight Arrow Connector 161"/>
          <p:cNvCxnSpPr>
            <a:stCxn id="158" idx="6"/>
            <a:endCxn id="145" idx="1"/>
          </p:cNvCxnSpPr>
          <p:nvPr/>
        </p:nvCxnSpPr>
        <p:spPr>
          <a:xfrm>
            <a:off x="7369196" y="4534436"/>
            <a:ext cx="1619829" cy="636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7" idx="6"/>
            <a:endCxn id="145" idx="2"/>
          </p:cNvCxnSpPr>
          <p:nvPr/>
        </p:nvCxnSpPr>
        <p:spPr>
          <a:xfrm>
            <a:off x="7369196" y="5011447"/>
            <a:ext cx="1554964" cy="317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0" idx="6"/>
            <a:endCxn id="144" idx="1"/>
          </p:cNvCxnSpPr>
          <p:nvPr/>
        </p:nvCxnSpPr>
        <p:spPr>
          <a:xfrm>
            <a:off x="7378406" y="5509376"/>
            <a:ext cx="1610618" cy="2761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0" idx="7"/>
            <a:endCxn id="143" idx="2"/>
          </p:cNvCxnSpPr>
          <p:nvPr/>
        </p:nvCxnSpPr>
        <p:spPr>
          <a:xfrm flipV="1">
            <a:off x="7313541" y="4695678"/>
            <a:ext cx="1610620" cy="6548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9" idx="6"/>
            <a:endCxn id="144" idx="2"/>
          </p:cNvCxnSpPr>
          <p:nvPr/>
        </p:nvCxnSpPr>
        <p:spPr>
          <a:xfrm flipV="1">
            <a:off x="7378406" y="5944325"/>
            <a:ext cx="1545753" cy="65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9" idx="7"/>
            <a:endCxn id="143" idx="3"/>
          </p:cNvCxnSpPr>
          <p:nvPr/>
        </p:nvCxnSpPr>
        <p:spPr>
          <a:xfrm flipV="1">
            <a:off x="7313541" y="4854486"/>
            <a:ext cx="1675485" cy="9961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7" idx="6"/>
            <a:endCxn id="148" idx="3"/>
          </p:cNvCxnSpPr>
          <p:nvPr/>
        </p:nvCxnSpPr>
        <p:spPr>
          <a:xfrm flipV="1">
            <a:off x="7369196" y="4879537"/>
            <a:ext cx="3524512" cy="1319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60" idx="5"/>
            <a:endCxn id="149" idx="3"/>
          </p:cNvCxnSpPr>
          <p:nvPr/>
        </p:nvCxnSpPr>
        <p:spPr>
          <a:xfrm flipV="1">
            <a:off x="7313541" y="5488136"/>
            <a:ext cx="3580167" cy="1800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59" idx="7"/>
            <a:endCxn id="149" idx="3"/>
          </p:cNvCxnSpPr>
          <p:nvPr/>
        </p:nvCxnSpPr>
        <p:spPr>
          <a:xfrm flipV="1">
            <a:off x="7313541" y="5488136"/>
            <a:ext cx="3580167" cy="3624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2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Alg.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lossless classes (class 2 and class 1), one </a:t>
            </a:r>
            <a:r>
              <a:rPr lang="en-US" dirty="0" err="1"/>
              <a:t>lossy</a:t>
            </a:r>
            <a:r>
              <a:rPr lang="en-US" dirty="0"/>
              <a:t> class (class 0)</a:t>
            </a:r>
          </a:p>
          <a:p>
            <a:endParaRPr lang="en-US" dirty="0"/>
          </a:p>
          <a:p>
            <a:r>
              <a:rPr lang="en-US" dirty="0"/>
              <a:t>24 ACL rules</a:t>
            </a:r>
          </a:p>
          <a:p>
            <a:pPr lvl="1"/>
            <a:r>
              <a:rPr lang="en-US" dirty="0"/>
              <a:t>18 for class 2, 6 for class 1</a:t>
            </a:r>
          </a:p>
          <a:p>
            <a:endParaRPr lang="en-US" dirty="0"/>
          </a:p>
          <a:p>
            <a:r>
              <a:rPr lang="en-US" dirty="0"/>
              <a:t>PFC-priority map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/>
              <a:t>on 4 </a:t>
            </a:r>
            <a:r>
              <a:rPr lang="en-US" dirty="0"/>
              <a:t>ports (for inter-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dirty="0"/>
              <a:t> edges)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Tags are changed monotonically along any packet’s path</a:t>
            </a:r>
          </a:p>
          <a:p>
            <a:pPr lvl="1"/>
            <a:r>
              <a:rPr lang="en-US" dirty="0"/>
              <a:t>On each switch, packets are classified into different priority classes purely based on the tags</a:t>
            </a:r>
          </a:p>
          <a:p>
            <a:pPr lvl="2"/>
            <a:endParaRPr lang="en-US" dirty="0"/>
          </a:p>
          <a:p>
            <a:r>
              <a:rPr lang="en-US" dirty="0"/>
              <a:t>We have good heuristics for Clos and </a:t>
            </a:r>
            <a:r>
              <a:rPr lang="en-US" dirty="0" err="1"/>
              <a:t>BCube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For general graphs, TTL is always a feasible solution</a:t>
            </a:r>
          </a:p>
          <a:p>
            <a:pPr lvl="1"/>
            <a:r>
              <a:rPr lang="en-US" dirty="0"/>
              <a:t>However, it may not be optimal in terms of # of tags used – affecting the # of ACL rules</a:t>
            </a:r>
          </a:p>
        </p:txBody>
      </p:sp>
    </p:spTree>
    <p:extLst>
      <p:ext uri="{BB962C8B-B14F-4D97-AF65-F5344CB8AC3E}">
        <p14:creationId xmlns:p14="http://schemas.microsoft.com/office/powerpoint/2010/main" val="415887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b="1" baseline="-25000" dirty="0">
                <a:solidFill>
                  <a:srgbClr val="0070C0"/>
                </a:solidFill>
              </a:rPr>
              <a:t>i</a:t>
            </a:r>
            <a:r>
              <a:rPr lang="en-US" dirty="0"/>
              <a:t> represents a unique ingress port: switch A’s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ingress port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(A</a:t>
            </a:r>
            <a:r>
              <a:rPr lang="en-US" b="1" baseline="-25000" dirty="0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, x)</a:t>
            </a:r>
            <a:r>
              <a:rPr lang="en-US" dirty="0"/>
              <a:t> is a port-tag pair: the case whe</a:t>
            </a:r>
            <a:r>
              <a:rPr lang="en-US" altLang="zh-CN" dirty="0"/>
              <a:t>re</a:t>
            </a:r>
            <a:r>
              <a:rPr lang="en-US" dirty="0"/>
              <a:t> A</a:t>
            </a:r>
            <a:r>
              <a:rPr lang="en-US" baseline="-25000" dirty="0"/>
              <a:t>i</a:t>
            </a:r>
            <a:r>
              <a:rPr lang="en-US" dirty="0"/>
              <a:t> gets a packet with tag=x</a:t>
            </a:r>
          </a:p>
          <a:p>
            <a:pPr lvl="2"/>
            <a:endParaRPr lang="en-US" dirty="0"/>
          </a:p>
          <a:p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is the set of all port-tag pairs that appear in </a:t>
            </a:r>
            <a:r>
              <a:rPr lang="en-US" altLang="zh-CN" dirty="0"/>
              <a:t>input </a:t>
            </a:r>
            <a:r>
              <a:rPr lang="en-US" altLang="zh-CN" dirty="0">
                <a:solidFill>
                  <a:srgbClr val="0070C0"/>
                </a:solidFill>
              </a:rPr>
              <a:t>lossless routes</a:t>
            </a:r>
          </a:p>
          <a:p>
            <a:pPr lvl="2"/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(A</a:t>
            </a:r>
            <a:r>
              <a:rPr lang="en-US" b="1" baseline="-25000" dirty="0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, x)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B</a:t>
            </a:r>
            <a:r>
              <a:rPr lang="en-US" b="1" baseline="-25000" dirty="0" err="1">
                <a:solidFill>
                  <a:srgbClr val="0070C0"/>
                </a:solidFill>
              </a:rPr>
              <a:t>j</a:t>
            </a:r>
            <a:r>
              <a:rPr lang="en-US" b="1" dirty="0">
                <a:solidFill>
                  <a:srgbClr val="0070C0"/>
                </a:solidFill>
              </a:rPr>
              <a:t>, y)</a:t>
            </a:r>
            <a:r>
              <a:rPr lang="en-US" dirty="0"/>
              <a:t> </a:t>
            </a:r>
            <a:r>
              <a:rPr lang="en-US" altLang="zh-CN" dirty="0"/>
              <a:t>is a </a:t>
            </a:r>
            <a:r>
              <a:rPr lang="en-US" altLang="zh-CN" i="1" u="sng" dirty="0"/>
              <a:t>hop</a:t>
            </a:r>
            <a:r>
              <a:rPr lang="en-US" altLang="zh-CN" dirty="0"/>
              <a:t>. It is essentially a buffer dependency.</a:t>
            </a:r>
          </a:p>
          <a:p>
            <a:pPr lvl="1"/>
            <a:r>
              <a:rPr lang="en-US" altLang="zh-CN" dirty="0"/>
              <a:t>There exists a hop </a:t>
            </a:r>
            <a:r>
              <a:rPr lang="en-US" altLang="zh-CN" dirty="0" err="1"/>
              <a:t>iff</a:t>
            </a:r>
            <a:r>
              <a:rPr lang="en-US" altLang="zh-CN" dirty="0"/>
              <a:t> switch A and B are connected, AND switch A may change the tag from x to y before sending to B</a:t>
            </a:r>
          </a:p>
          <a:p>
            <a:pPr marL="914400" lvl="2" indent="0">
              <a:buNone/>
            </a:pPr>
            <a:r>
              <a:rPr lang="en-US" altLang="zh-CN" dirty="0"/>
              <a:t> </a:t>
            </a:r>
            <a:endParaRPr lang="en-US" dirty="0"/>
          </a:p>
          <a:p>
            <a:r>
              <a:rPr lang="en-US" altLang="zh-CN" b="1" i="1" dirty="0">
                <a:solidFill>
                  <a:srgbClr val="0070C0"/>
                </a:solidFill>
              </a:rPr>
              <a:t>E</a:t>
            </a:r>
            <a:r>
              <a:rPr lang="en-US" altLang="zh-CN" i="1" dirty="0"/>
              <a:t> </a:t>
            </a:r>
            <a:r>
              <a:rPr lang="en-US" altLang="zh-CN" dirty="0"/>
              <a:t>is the set of all </a:t>
            </a:r>
            <a:r>
              <a:rPr lang="en-US" altLang="zh-CN" i="1" u="sng" dirty="0"/>
              <a:t>hops</a:t>
            </a:r>
            <a:r>
              <a:rPr lang="en-US" altLang="zh-CN" dirty="0"/>
              <a:t> whose two ends are both in </a:t>
            </a:r>
            <a:r>
              <a:rPr lang="en-US" altLang="zh-CN" b="1" i="1" dirty="0">
                <a:solidFill>
                  <a:srgbClr val="0070C0"/>
                </a:solidFill>
              </a:rPr>
              <a:t>V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r>
              <a:rPr lang="en-US" b="1" i="1" dirty="0">
                <a:solidFill>
                  <a:srgbClr val="0070C0"/>
                </a:solidFill>
              </a:rPr>
              <a:t>G=(V, E)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the </a:t>
            </a:r>
            <a:r>
              <a:rPr lang="en-US" i="1" u="sng" dirty="0"/>
              <a:t>lossless graph</a:t>
            </a:r>
            <a:r>
              <a:rPr lang="en-US" dirty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93227"/>
              </p:ext>
            </p:extLst>
          </p:nvPr>
        </p:nvGraphicFramePr>
        <p:xfrm>
          <a:off x="8023407" y="292711"/>
          <a:ext cx="171228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2286">
                  <a:extLst>
                    <a:ext uri="{9D8B030D-6E8A-4147-A177-3AD203B41FA5}">
                      <a16:colId xmlns:a16="http://schemas.microsoft.com/office/drawing/2014/main" val="3110042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833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Topology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3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Lossless routes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9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82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b="1" dirty="0"/>
                  <a:t>Step 1 (Alg. 1): </a:t>
                </a:r>
                <a:r>
                  <a:rPr lang="en-US" dirty="0"/>
                  <a:t>divide </a:t>
                </a:r>
                <a:r>
                  <a:rPr lang="en-US" i="1" dirty="0"/>
                  <a:t>G</a:t>
                </a:r>
                <a:r>
                  <a:rPr lang="en-US" dirty="0"/>
                  <a:t> into </a:t>
                </a:r>
                <a:r>
                  <a:rPr lang="en-US" u="sng" dirty="0"/>
                  <a:t>induced subgraphs</a:t>
                </a:r>
                <a:r>
                  <a:rPr lang="en-US" dirty="0"/>
                  <a:t>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i</a:t>
                </a:r>
                <a:endParaRPr lang="en-US" u="sng" dirty="0"/>
              </a:p>
              <a:p>
                <a:pPr lvl="1"/>
                <a:r>
                  <a:rPr lang="en-US" b="1" dirty="0"/>
                  <a:t>Input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070C0"/>
                    </a:solidFill>
                  </a:rPr>
                  <a:t>topology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70C0"/>
                    </a:solidFill>
                  </a:rPr>
                  <a:t>lossless routes</a:t>
                </a:r>
              </a:p>
              <a:p>
                <a:pPr lvl="1"/>
                <a:r>
                  <a:rPr lang="en-US" b="1" dirty="0"/>
                  <a:t>Output</a:t>
                </a:r>
                <a:r>
                  <a:rPr lang="en-US" dirty="0"/>
                  <a:t>: subgraphs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i </a:t>
                </a:r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,</a:t>
                </a:r>
                <a:endParaRPr lang="en-US" baseline="-25000" dirty="0"/>
              </a:p>
              <a:p>
                <a:pPr lvl="2"/>
                <a:r>
                  <a:rPr lang="en-US" sz="1800" i="1" dirty="0"/>
                  <a:t>V</a:t>
                </a:r>
                <a:r>
                  <a:rPr lang="en-US" sz="1800" dirty="0"/>
                  <a:t> = </a:t>
                </a:r>
                <a:r>
                  <a:rPr lang="en-US" sz="1800" i="1" dirty="0"/>
                  <a:t>V</a:t>
                </a:r>
                <a:r>
                  <a:rPr lang="en-US" sz="1800" dirty="0"/>
                  <a:t>(</a:t>
                </a:r>
                <a:r>
                  <a:rPr lang="en-US" sz="1800" i="1" dirty="0"/>
                  <a:t>S</a:t>
                </a:r>
                <a:r>
                  <a:rPr lang="en-US" sz="1800" i="1" baseline="-25000" dirty="0"/>
                  <a:t>1</a:t>
                </a:r>
                <a:r>
                  <a:rPr lang="en-US" sz="1800" i="1" dirty="0"/>
                  <a:t>)</a:t>
                </a:r>
                <a:r>
                  <a:rPr lang="en-US" sz="1800" dirty="0"/>
                  <a:t> U </a:t>
                </a:r>
                <a:r>
                  <a:rPr lang="en-US" sz="1800" i="1" dirty="0"/>
                  <a:t>V</a:t>
                </a:r>
                <a:r>
                  <a:rPr lang="en-US" sz="1800" dirty="0"/>
                  <a:t>(</a:t>
                </a:r>
                <a:r>
                  <a:rPr lang="en-US" sz="1800" i="1" dirty="0"/>
                  <a:t>S</a:t>
                </a:r>
                <a:r>
                  <a:rPr lang="en-US" sz="1800" i="1" baseline="-25000" dirty="0"/>
                  <a:t>2</a:t>
                </a:r>
                <a:r>
                  <a:rPr lang="en-US" sz="1800" dirty="0"/>
                  <a:t>) U … U </a:t>
                </a:r>
                <a:r>
                  <a:rPr lang="en-US" sz="1800" i="1" dirty="0"/>
                  <a:t>V</a:t>
                </a:r>
                <a:r>
                  <a:rPr lang="en-US" sz="1800" dirty="0"/>
                  <a:t>(</a:t>
                </a:r>
                <a:r>
                  <a:rPr lang="en-US" sz="1800" i="1" dirty="0"/>
                  <a:t>S</a:t>
                </a:r>
                <a:r>
                  <a:rPr lang="en-US" sz="1800" i="1" baseline="-25000" dirty="0"/>
                  <a:t>n</a:t>
                </a:r>
                <a:r>
                  <a:rPr lang="en-US" sz="1800" dirty="0"/>
                  <a:t>)</a:t>
                </a:r>
                <a:r>
                  <a:rPr lang="en-US" sz="1800" i="1" dirty="0"/>
                  <a:t>,  V</a:t>
                </a:r>
                <a:r>
                  <a:rPr lang="en-US" sz="1800" dirty="0"/>
                  <a:t>(</a:t>
                </a:r>
                <a:r>
                  <a:rPr lang="en-US" sz="1800" i="1" dirty="0"/>
                  <a:t>S</a:t>
                </a:r>
                <a:r>
                  <a:rPr lang="en-US" sz="1800" i="1" baseline="-25000" dirty="0"/>
                  <a:t>i</a:t>
                </a:r>
                <a:r>
                  <a:rPr lang="en-US" sz="1800" dirty="0"/>
                  <a:t>)ꓵ </a:t>
                </a:r>
                <a:r>
                  <a:rPr lang="en-US" sz="1800" i="1" dirty="0"/>
                  <a:t>V</a:t>
                </a:r>
                <a:r>
                  <a:rPr lang="en-US" sz="1800" dirty="0"/>
                  <a:t>(</a:t>
                </a:r>
                <a:r>
                  <a:rPr lang="en-US" sz="1800" i="1" dirty="0" err="1"/>
                  <a:t>S</a:t>
                </a:r>
                <a:r>
                  <a:rPr lang="en-US" sz="1800" i="1" baseline="-25000" dirty="0" err="1"/>
                  <a:t>j</a:t>
                </a:r>
                <a:r>
                  <a:rPr lang="en-US" sz="1800" dirty="0"/>
                  <a:t>) = </a:t>
                </a:r>
                <a:r>
                  <a:rPr lang="az-Cyrl-AZ" sz="1800" dirty="0"/>
                  <a:t>Ф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e</a:t>
                </a:r>
                <a:r>
                  <a:rPr lang="en-US" sz="1800" baseline="-25000" dirty="0" err="1"/>
                  <a:t>jk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i="1" dirty="0"/>
                  <a:t>E</a:t>
                </a:r>
                <a:r>
                  <a:rPr lang="en-US" sz="1800" dirty="0"/>
                  <a:t>(</a:t>
                </a:r>
                <a:r>
                  <a:rPr lang="en-US" sz="1800" i="1" dirty="0"/>
                  <a:t>S</a:t>
                </a:r>
                <a:r>
                  <a:rPr lang="en-US" sz="1800" i="1" baseline="-25000" dirty="0"/>
                  <a:t>i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</a:t>
                </a:r>
                <a:r>
                  <a:rPr lang="en-US" sz="1800" baseline="-25000" dirty="0" err="1"/>
                  <a:t>j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v</a:t>
                </a:r>
                <a:r>
                  <a:rPr lang="en-US" sz="1800" baseline="-25000" dirty="0" err="1"/>
                  <a:t>k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i="1" dirty="0"/>
                  <a:t>V</a:t>
                </a:r>
                <a:r>
                  <a:rPr lang="en-US" sz="1800" dirty="0"/>
                  <a:t>(</a:t>
                </a:r>
                <a:r>
                  <a:rPr lang="en-US" sz="1800" i="1" dirty="0"/>
                  <a:t>S</a:t>
                </a:r>
                <a:r>
                  <a:rPr lang="en-US" sz="1800" i="1" baseline="-25000" dirty="0"/>
                  <a:t>i</a:t>
                </a:r>
                <a:r>
                  <a:rPr lang="en-US" sz="1800" dirty="0"/>
                  <a:t>) and </a:t>
                </a:r>
                <a:r>
                  <a:rPr lang="en-US" sz="1800" dirty="0" err="1"/>
                  <a:t>e</a:t>
                </a:r>
                <a:r>
                  <a:rPr lang="en-US" sz="1800" baseline="-25000" dirty="0" err="1"/>
                  <a:t>jk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i="1" dirty="0"/>
                  <a:t>E</a:t>
                </a:r>
              </a:p>
              <a:p>
                <a:pPr lvl="2"/>
                <a:r>
                  <a:rPr lang="en-US" sz="1800" dirty="0"/>
                  <a:t>The port-dependency graph of </a:t>
                </a:r>
                <a:r>
                  <a:rPr lang="en-US" sz="1800" i="1" dirty="0"/>
                  <a:t>S</a:t>
                </a:r>
                <a:r>
                  <a:rPr lang="en-US" sz="1800" i="1" baseline="-25000" dirty="0"/>
                  <a:t>i</a:t>
                </a:r>
                <a:r>
                  <a:rPr lang="en-US" sz="1800" dirty="0"/>
                  <a:t> does NOT have a cycle</a:t>
                </a:r>
              </a:p>
              <a:p>
                <a:pPr lvl="2"/>
                <a:r>
                  <a:rPr lang="en-US" sz="1800" dirty="0"/>
                  <a:t>There is no switch port that has both inter-</a:t>
                </a:r>
                <a:r>
                  <a:rPr lang="en-US" sz="1800" i="1" dirty="0"/>
                  <a:t>S</a:t>
                </a:r>
                <a:r>
                  <a:rPr lang="en-US" sz="1800" i="1" baseline="-25000" dirty="0"/>
                  <a:t>i</a:t>
                </a:r>
                <a:r>
                  <a:rPr lang="en-US" sz="1800" dirty="0"/>
                  <a:t> edge and intra-</a:t>
                </a:r>
                <a:r>
                  <a:rPr lang="en-US" sz="1800" i="1" dirty="0"/>
                  <a:t>S</a:t>
                </a:r>
                <a:r>
                  <a:rPr lang="en-US" sz="1800" i="1" baseline="-25000" dirty="0"/>
                  <a:t>i</a:t>
                </a:r>
                <a:r>
                  <a:rPr lang="en-US" sz="1800" dirty="0"/>
                  <a:t> edge (switch </a:t>
                </a:r>
                <a:r>
                  <a:rPr lang="en-US" sz="1800" dirty="0" err="1"/>
                  <a:t>QoS</a:t>
                </a:r>
                <a:r>
                  <a:rPr lang="en-US" sz="1800" dirty="0"/>
                  <a:t> limitation)</a:t>
                </a:r>
              </a:p>
              <a:p>
                <a:pPr lvl="2"/>
                <a:r>
                  <a:rPr lang="en-US" altLang="zh-CN" sz="1800" dirty="0"/>
                  <a:t>There is no </a:t>
                </a:r>
                <a:r>
                  <a:rPr lang="en-US" altLang="zh-CN" sz="1800" dirty="0">
                    <a:solidFill>
                      <a:srgbClr val="0070C0"/>
                    </a:solidFill>
                  </a:rPr>
                  <a:t>lossless route</a:t>
                </a:r>
                <a:r>
                  <a:rPr lang="en-US" altLang="zh-CN" sz="1800" dirty="0"/>
                  <a:t> going from </a:t>
                </a:r>
                <a:r>
                  <a:rPr lang="en-US" altLang="zh-CN" sz="1800" i="1" dirty="0"/>
                  <a:t>S</a:t>
                </a:r>
                <a:r>
                  <a:rPr lang="en-US" altLang="zh-CN" sz="1800" i="1" baseline="-25000" dirty="0"/>
                  <a:t>i</a:t>
                </a:r>
                <a:r>
                  <a:rPr lang="en-US" altLang="zh-CN" sz="1800" dirty="0"/>
                  <a:t> to </a:t>
                </a:r>
                <a:r>
                  <a:rPr lang="en-US" altLang="zh-CN" sz="1800" i="1" dirty="0" err="1"/>
                  <a:t>S</a:t>
                </a:r>
                <a:r>
                  <a:rPr lang="en-US" altLang="zh-CN" sz="1800" i="1" baseline="-25000" dirty="0" err="1"/>
                  <a:t>j</a:t>
                </a:r>
                <a:r>
                  <a:rPr lang="en-US" altLang="zh-CN" sz="1800" dirty="0"/>
                  <a:t> if 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 &lt; j (monotonically non-increasing)</a:t>
                </a:r>
                <a:endParaRPr lang="en-US" sz="1800" i="1" baseline="-250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b="1" dirty="0"/>
                  <a:t>Step 2 (Alg. 2):</a:t>
                </a:r>
                <a:r>
                  <a:rPr lang="en-US" dirty="0"/>
                  <a:t> generate ACL rules and buffer configurations</a:t>
                </a:r>
              </a:p>
              <a:p>
                <a:pPr lvl="1"/>
                <a:r>
                  <a:rPr lang="en-US" b="1" dirty="0"/>
                  <a:t>Input</a:t>
                </a:r>
                <a:r>
                  <a:rPr lang="en-US" dirty="0"/>
                  <a:t>: subgraphs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i</a:t>
                </a:r>
                <a:endParaRPr lang="en-US" dirty="0"/>
              </a:p>
              <a:p>
                <a:pPr lvl="1"/>
                <a:r>
                  <a:rPr lang="en-US" b="1" dirty="0"/>
                  <a:t>Output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070C0"/>
                    </a:solidFill>
                  </a:rPr>
                  <a:t>ACL and buffer configurations</a:t>
                </a:r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,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sz="1800" dirty="0"/>
                  <a:t>If a packet is at a port-tag pair in </a:t>
                </a:r>
                <a:r>
                  <a:rPr lang="en-US" sz="1800" i="1" dirty="0"/>
                  <a:t>S</a:t>
                </a:r>
                <a:r>
                  <a:rPr lang="en-US" sz="1800" i="1" baseline="-25000" dirty="0"/>
                  <a:t>i</a:t>
                </a:r>
                <a:r>
                  <a:rPr lang="en-US" sz="1800" dirty="0"/>
                  <a:t>, it will be mapped to </a:t>
                </a:r>
                <a:r>
                  <a:rPr lang="en-US" sz="1800" i="1" dirty="0"/>
                  <a:t>S</a:t>
                </a:r>
                <a:r>
                  <a:rPr lang="en-US" sz="1800" i="1" baseline="-25000" dirty="0"/>
                  <a:t>i</a:t>
                </a:r>
                <a:r>
                  <a:rPr lang="en-US" sz="1800" dirty="0"/>
                  <a:t>’s lossless class</a:t>
                </a:r>
              </a:p>
              <a:p>
                <a:pPr lvl="2"/>
                <a:r>
                  <a:rPr lang="en-US" sz="1800" dirty="0"/>
                  <a:t>Once a packet has a hop not in </a:t>
                </a:r>
                <a:r>
                  <a:rPr lang="en-US" sz="1800" i="1" dirty="0"/>
                  <a:t>S</a:t>
                </a:r>
                <a:r>
                  <a:rPr lang="en-US" sz="1800" i="1" baseline="-25000" dirty="0"/>
                  <a:t>i</a:t>
                </a:r>
                <a:r>
                  <a:rPr lang="en-US" sz="1800" dirty="0"/>
                  <a:t>, it will be immediately mapped to </a:t>
                </a:r>
                <a:r>
                  <a:rPr lang="en-US" sz="1800" i="1" dirty="0" err="1"/>
                  <a:t>S</a:t>
                </a:r>
                <a:r>
                  <a:rPr lang="en-US" sz="1800" i="1" baseline="-25000" dirty="0" err="1"/>
                  <a:t>j</a:t>
                </a:r>
                <a:r>
                  <a:rPr lang="en-US" sz="1800" dirty="0"/>
                  <a:t> (j&lt;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or </a:t>
                </a:r>
                <a:r>
                  <a:rPr lang="en-US" sz="1800" dirty="0" err="1"/>
                  <a:t>lossy</a:t>
                </a:r>
                <a:r>
                  <a:rPr lang="en-US" sz="1800" dirty="0"/>
                  <a:t> class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05265"/>
              </p:ext>
            </p:extLst>
          </p:nvPr>
        </p:nvGraphicFramePr>
        <p:xfrm>
          <a:off x="8407400" y="-6667"/>
          <a:ext cx="37846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380127424"/>
                    </a:ext>
                  </a:extLst>
                </a:gridCol>
                <a:gridCol w="3073401">
                  <a:extLst>
                    <a:ext uri="{9D8B030D-6E8A-4147-A177-3AD203B41FA5}">
                      <a16:colId xmlns:a16="http://schemas.microsoft.com/office/drawing/2014/main" val="123482754"/>
                    </a:ext>
                  </a:extLst>
                </a:gridCol>
              </a:tblGrid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  <a:r>
                        <a:rPr lang="en-US" sz="1600" b="1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Switch A’s </a:t>
                      </a:r>
                      <a:r>
                        <a:rPr lang="en-US" sz="1600" b="1" dirty="0" err="1"/>
                        <a:t>i</a:t>
                      </a:r>
                      <a:r>
                        <a:rPr lang="en-US" sz="1600" b="1" baseline="30000" dirty="0" err="1"/>
                        <a:t>th</a:t>
                      </a:r>
                      <a:r>
                        <a:rPr lang="en-US" sz="1600" b="1" dirty="0"/>
                        <a:t> ingress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52232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(A</a:t>
                      </a:r>
                      <a:r>
                        <a:rPr lang="en-US" sz="1600" b="1" baseline="-25000" dirty="0"/>
                        <a:t>i</a:t>
                      </a:r>
                      <a:r>
                        <a:rPr lang="en-US" sz="1600" b="1" dirty="0"/>
                        <a:t>,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Port-tag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170297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(,)-&gt;(,)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4986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All port-tag</a:t>
                      </a:r>
                      <a:r>
                        <a:rPr lang="en-US" sz="1600" b="1" baseline="0" dirty="0"/>
                        <a:t> pairs</a:t>
                      </a:r>
                      <a:r>
                        <a:rPr lang="en-US" sz="1600" b="1" dirty="0"/>
                        <a:t> in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dirty="0"/>
                        <a:t>lossless routes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39858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All lossless hops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45347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G(V, E)</a:t>
                      </a:r>
                      <a:r>
                        <a:rPr lang="en-US" sz="1600" b="1" dirty="0"/>
                        <a:t> Lossless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314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32569"/>
              </p:ext>
            </p:extLst>
          </p:nvPr>
        </p:nvGraphicFramePr>
        <p:xfrm>
          <a:off x="6247002" y="149225"/>
          <a:ext cx="171228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2286">
                  <a:extLst>
                    <a:ext uri="{9D8B030D-6E8A-4147-A177-3AD203B41FA5}">
                      <a16:colId xmlns:a16="http://schemas.microsoft.com/office/drawing/2014/main" val="3110042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833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Topology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3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Lossless routes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911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01105" y="2316163"/>
            <a:ext cx="40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Subgraphs whose vertexes are a subset of </a:t>
            </a:r>
            <a:r>
              <a:rPr lang="en-US" i="1" dirty="0"/>
              <a:t>V</a:t>
            </a:r>
            <a:r>
              <a:rPr lang="en-US" dirty="0"/>
              <a:t>, edges exist </a:t>
            </a:r>
            <a:r>
              <a:rPr lang="en-US" dirty="0" err="1"/>
              <a:t>iff</a:t>
            </a:r>
            <a:r>
              <a:rPr lang="en-US" dirty="0"/>
              <a:t> they are present in </a:t>
            </a:r>
            <a:r>
              <a:rPr lang="en-US" i="1" dirty="0"/>
              <a:t>E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7391400" y="2181226"/>
            <a:ext cx="709705" cy="45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7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Alg.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750"/>
            <a:ext cx="10515600" cy="4768122"/>
          </a:xfrm>
        </p:spPr>
        <p:txBody>
          <a:bodyPr>
            <a:normAutofit/>
          </a:bodyPr>
          <a:lstStyle/>
          <a:p>
            <a:r>
              <a:rPr lang="en-US" sz="2400" dirty="0"/>
              <a:t>For general graph, at least we have a greedy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var</a:t>
            </a:r>
            <a:r>
              <a:rPr lang="en-US" sz="2000" dirty="0"/>
              <a:t> output=Set(); </a:t>
            </a:r>
            <a:r>
              <a:rPr lang="en-US" sz="2000" dirty="0" err="1"/>
              <a:t>var</a:t>
            </a:r>
            <a:r>
              <a:rPr lang="en-US" sz="2000" dirty="0"/>
              <a:t> S=Set()</a:t>
            </a:r>
            <a:r>
              <a:rPr lang="en-US" sz="2000" i="1" dirty="0"/>
              <a:t>; </a:t>
            </a:r>
            <a:r>
              <a:rPr lang="en-US" sz="2000" dirty="0" err="1"/>
              <a:t>output.add</a:t>
            </a:r>
            <a:r>
              <a:rPr lang="en-US" sz="2000" dirty="0"/>
              <a:t>(S);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for (t=</a:t>
            </a:r>
            <a:r>
              <a:rPr lang="en-US" sz="2000" dirty="0" err="1"/>
              <a:t>initial_tag</a:t>
            </a:r>
            <a:r>
              <a:rPr lang="en-US" sz="2000" dirty="0"/>
              <a:t>; t&gt;=0;)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     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left_over</a:t>
            </a:r>
            <a:r>
              <a:rPr lang="en-US" sz="2000" dirty="0"/>
              <a:t> = False;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4.             for each port-tag pair v in the form of (A</a:t>
            </a:r>
            <a:r>
              <a:rPr lang="en-US" sz="2000" baseline="-25000" dirty="0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, t) in </a:t>
            </a:r>
            <a:r>
              <a:rPr lang="en-US" sz="2000" i="1" dirty="0">
                <a:sym typeface="Wingdings" panose="05000000000000000000" pitchFamily="2" charset="2"/>
              </a:rPr>
              <a:t>V</a:t>
            </a:r>
          </a:p>
          <a:p>
            <a:pPr marL="457200" lvl="1" indent="0">
              <a:buNone/>
            </a:pPr>
            <a:r>
              <a:rPr lang="en-US" sz="2000" i="1" dirty="0">
                <a:sym typeface="Wingdings" panose="05000000000000000000" pitchFamily="2" charset="2"/>
              </a:rPr>
              <a:t>5.                    S’</a:t>
            </a:r>
            <a:r>
              <a:rPr lang="en-US" sz="2000" dirty="0">
                <a:sym typeface="Wingdings" panose="05000000000000000000" pitchFamily="2" charset="2"/>
              </a:rPr>
              <a:t>  </a:t>
            </a:r>
            <a:r>
              <a:rPr lang="en-US" sz="2000" i="1" dirty="0">
                <a:sym typeface="Wingdings" panose="05000000000000000000" pitchFamily="2" charset="2"/>
              </a:rPr>
              <a:t>S</a:t>
            </a:r>
            <a:r>
              <a:rPr lang="en-US" sz="2000" dirty="0">
                <a:sym typeface="Wingdings" panose="05000000000000000000" pitchFamily="2" charset="2"/>
              </a:rPr>
              <a:t> U {v}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6.                    if </a:t>
            </a:r>
            <a:r>
              <a:rPr lang="en-US" sz="2000" b="1" dirty="0">
                <a:sym typeface="Wingdings" panose="05000000000000000000" pitchFamily="2" charset="2"/>
              </a:rPr>
              <a:t>PDG(</a:t>
            </a:r>
            <a:r>
              <a:rPr lang="en-US" sz="2000" b="1" i="1" dirty="0">
                <a:sym typeface="Wingdings" panose="05000000000000000000" pitchFamily="2" charset="2"/>
              </a:rPr>
              <a:t>S’</a:t>
            </a:r>
            <a:r>
              <a:rPr lang="en-US" sz="2000" b="1" dirty="0">
                <a:sym typeface="Wingdings" panose="05000000000000000000" pitchFamily="2" charset="2"/>
              </a:rPr>
              <a:t>)</a:t>
            </a:r>
            <a:r>
              <a:rPr lang="en-US" sz="2000" dirty="0">
                <a:sym typeface="Wingdings" panose="05000000000000000000" pitchFamily="2" charset="2"/>
              </a:rPr>
              <a:t> is acyclic and does not have an edge same as inter-</a:t>
            </a:r>
            <a:r>
              <a:rPr lang="en-US" sz="2000" i="1" dirty="0">
                <a:sym typeface="Wingdings" panose="05000000000000000000" pitchFamily="2" charset="2"/>
              </a:rPr>
              <a:t>S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i="1" dirty="0">
                <a:sym typeface="Wingdings" panose="05000000000000000000" pitchFamily="2" charset="2"/>
              </a:rPr>
              <a:t>S</a:t>
            </a:r>
            <a:r>
              <a:rPr lang="en-US" sz="2000" dirty="0">
                <a:sym typeface="Wingdings" panose="05000000000000000000" pitchFamily="2" charset="2"/>
              </a:rPr>
              <a:t> </a:t>
            </a:r>
            <a:r>
              <a:rPr lang="en-US" sz="2000" i="1" dirty="0">
                <a:sym typeface="Wingdings" panose="05000000000000000000" pitchFamily="2" charset="2"/>
              </a:rPr>
              <a:t>S</a:t>
            </a:r>
            <a:r>
              <a:rPr lang="en-US" sz="2000" dirty="0">
                <a:sym typeface="Wingdings" panose="05000000000000000000" pitchFamily="2" charset="2"/>
              </a:rPr>
              <a:t>’, V  V \ {v}; 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7.                    otherwise, </a:t>
            </a:r>
            <a:r>
              <a:rPr lang="en-US" sz="2000" dirty="0" err="1">
                <a:sym typeface="Wingdings" panose="05000000000000000000" pitchFamily="2" charset="2"/>
              </a:rPr>
              <a:t>left_over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8.              if </a:t>
            </a:r>
            <a:r>
              <a:rPr lang="en-US" sz="2000" dirty="0" err="1">
                <a:sym typeface="Wingdings" panose="05000000000000000000" pitchFamily="2" charset="2"/>
              </a:rPr>
              <a:t>left_over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/>
              <a:t>S=Set()</a:t>
            </a:r>
            <a:r>
              <a:rPr lang="en-US" sz="2000" i="1" dirty="0"/>
              <a:t>, </a:t>
            </a:r>
            <a:r>
              <a:rPr lang="en-US" sz="2000" dirty="0" err="1"/>
              <a:t>output.add</a:t>
            </a:r>
            <a:r>
              <a:rPr lang="en-US" sz="2000" dirty="0"/>
              <a:t>(S); </a:t>
            </a:r>
            <a:endParaRPr lang="en-US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9.              otherwise, t--;</a:t>
            </a:r>
          </a:p>
          <a:p>
            <a:pPr marL="457200" lvl="1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The Set </a:t>
            </a: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output</a:t>
            </a:r>
            <a:r>
              <a:rPr lang="en-US" sz="2000" dirty="0">
                <a:sym typeface="Wingdings" panose="05000000000000000000" pitchFamily="2" charset="2"/>
              </a:rPr>
              <a:t> is how we divide </a:t>
            </a:r>
            <a:r>
              <a:rPr lang="en-US" sz="2000" i="1" dirty="0">
                <a:sym typeface="Wingdings" panose="05000000000000000000" pitchFamily="2" charset="2"/>
              </a:rPr>
              <a:t>G.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This may not be optimal. </a:t>
            </a:r>
            <a:r>
              <a:rPr lang="en-US" sz="2000" dirty="0">
                <a:sym typeface="Wingdings" panose="05000000000000000000" pitchFamily="2" charset="2"/>
              </a:rPr>
              <a:t>Worst case: |output| = the diameter of </a:t>
            </a:r>
            <a:r>
              <a:rPr lang="en-US" sz="2000" i="1" dirty="0">
                <a:sym typeface="Wingdings" panose="05000000000000000000" pitchFamily="2" charset="2"/>
              </a:rPr>
              <a:t>G</a:t>
            </a:r>
            <a:endParaRPr lang="en-US" sz="2000" i="1" dirty="0"/>
          </a:p>
          <a:p>
            <a:pPr lvl="1"/>
            <a:endParaRPr lang="en-US" sz="2000" b="1" dirty="0">
              <a:solidFill>
                <a:srgbClr val="FF0000"/>
              </a:solidFill>
            </a:endParaRPr>
          </a:p>
          <a:p>
            <a:pPr lvl="1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44266"/>
              </p:ext>
            </p:extLst>
          </p:nvPr>
        </p:nvGraphicFramePr>
        <p:xfrm>
          <a:off x="6247002" y="149225"/>
          <a:ext cx="171228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2286">
                  <a:extLst>
                    <a:ext uri="{9D8B030D-6E8A-4147-A177-3AD203B41FA5}">
                      <a16:colId xmlns:a16="http://schemas.microsoft.com/office/drawing/2014/main" val="3110042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833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Topology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3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Lossless routes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911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2506"/>
              </p:ext>
            </p:extLst>
          </p:nvPr>
        </p:nvGraphicFramePr>
        <p:xfrm>
          <a:off x="8407400" y="-6667"/>
          <a:ext cx="37846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380127424"/>
                    </a:ext>
                  </a:extLst>
                </a:gridCol>
                <a:gridCol w="3073401">
                  <a:extLst>
                    <a:ext uri="{9D8B030D-6E8A-4147-A177-3AD203B41FA5}">
                      <a16:colId xmlns:a16="http://schemas.microsoft.com/office/drawing/2014/main" val="123482754"/>
                    </a:ext>
                  </a:extLst>
                </a:gridCol>
              </a:tblGrid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  <a:r>
                        <a:rPr lang="en-US" sz="1600" b="1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Switch A’s </a:t>
                      </a:r>
                      <a:r>
                        <a:rPr lang="en-US" sz="1600" b="1" dirty="0" err="1"/>
                        <a:t>i</a:t>
                      </a:r>
                      <a:r>
                        <a:rPr lang="en-US" sz="1600" b="1" baseline="30000" dirty="0" err="1"/>
                        <a:t>th</a:t>
                      </a:r>
                      <a:r>
                        <a:rPr lang="en-US" sz="1600" b="1" dirty="0"/>
                        <a:t> ingress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52232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(A</a:t>
                      </a:r>
                      <a:r>
                        <a:rPr lang="en-US" sz="1600" b="1" baseline="-25000" dirty="0"/>
                        <a:t>i</a:t>
                      </a:r>
                      <a:r>
                        <a:rPr lang="en-US" sz="1600" b="1" dirty="0"/>
                        <a:t>,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Port-tag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170297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(,)-&gt;(,)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4986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All port-tag</a:t>
                      </a:r>
                      <a:r>
                        <a:rPr lang="en-US" sz="1600" b="1" baseline="0" dirty="0"/>
                        <a:t> pairs</a:t>
                      </a:r>
                      <a:r>
                        <a:rPr lang="en-US" sz="1600" b="1" dirty="0"/>
                        <a:t> in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dirty="0"/>
                        <a:t>lossless routes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39858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All lossless hops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45347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G(V, E)</a:t>
                      </a:r>
                      <a:r>
                        <a:rPr lang="en-US" sz="1600" b="1" dirty="0"/>
                        <a:t> Lossless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3144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73588" y="3667125"/>
            <a:ext cx="372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PDG(): port 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112246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Strawman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2479"/>
                <a:ext cx="10515600" cy="451448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strawman solution (map each TTL to a separate class) is also an algorithm for Step 1, as follows</a:t>
                </a:r>
              </a:p>
              <a:p>
                <a:pPr lvl="2"/>
                <a:endParaRPr lang="en-US" sz="1800" dirty="0"/>
              </a:p>
              <a:p>
                <a:r>
                  <a:rPr lang="en-US" sz="2400" dirty="0"/>
                  <a:t>Divide </a:t>
                </a:r>
                <a:r>
                  <a:rPr lang="en-US" sz="2400" i="1" dirty="0"/>
                  <a:t>G </a:t>
                </a:r>
                <a:r>
                  <a:rPr lang="en-US" sz="2400" dirty="0"/>
                  <a:t>into </a:t>
                </a:r>
                <a:r>
                  <a:rPr lang="en-US" sz="2400" i="1" dirty="0"/>
                  <a:t>d</a:t>
                </a:r>
                <a:r>
                  <a:rPr lang="en-US" sz="2400" dirty="0"/>
                  <a:t> subgraphs </a:t>
                </a:r>
                <a:r>
                  <a:rPr lang="en-US" sz="2400" i="1" dirty="0"/>
                  <a:t>S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:r>
                  <a:rPr lang="en-US" sz="2400" i="1" dirty="0"/>
                  <a:t>S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 ={(</a:t>
                </a:r>
                <a:r>
                  <a:rPr lang="en-US" sz="2400" dirty="0" err="1"/>
                  <a:t>A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| Ɐ </a:t>
                </a:r>
                <a:r>
                  <a:rPr lang="en-US" sz="2400" dirty="0" err="1"/>
                  <a:t>A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}</a:t>
                </a:r>
              </a:p>
              <a:p>
                <a:pPr lvl="2"/>
                <a:endParaRPr lang="en-US" sz="1800" dirty="0"/>
              </a:p>
              <a:p>
                <a:r>
                  <a:rPr lang="en-US" sz="2400" dirty="0"/>
                  <a:t>We can check: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200" i="1" dirty="0"/>
                  <a:t>V</a:t>
                </a:r>
                <a:r>
                  <a:rPr lang="en-US" sz="2200" dirty="0"/>
                  <a:t> = </a:t>
                </a:r>
                <a:r>
                  <a:rPr lang="en-US" sz="2200" i="1" dirty="0"/>
                  <a:t>V</a:t>
                </a:r>
                <a:r>
                  <a:rPr lang="en-US" sz="2200" dirty="0"/>
                  <a:t>(</a:t>
                </a:r>
                <a:r>
                  <a:rPr lang="en-US" sz="2200" i="1" dirty="0"/>
                  <a:t>S</a:t>
                </a:r>
                <a:r>
                  <a:rPr lang="en-US" sz="2200" i="1" baseline="-25000" dirty="0"/>
                  <a:t>1</a:t>
                </a:r>
                <a:r>
                  <a:rPr lang="en-US" sz="2200" i="1" dirty="0"/>
                  <a:t>)</a:t>
                </a:r>
                <a:r>
                  <a:rPr lang="en-US" sz="2200" dirty="0"/>
                  <a:t> U </a:t>
                </a:r>
                <a:r>
                  <a:rPr lang="en-US" sz="2200" i="1" dirty="0"/>
                  <a:t>V</a:t>
                </a:r>
                <a:r>
                  <a:rPr lang="en-US" sz="2200" dirty="0"/>
                  <a:t>(</a:t>
                </a:r>
                <a:r>
                  <a:rPr lang="en-US" sz="2200" i="1" dirty="0"/>
                  <a:t>S</a:t>
                </a:r>
                <a:r>
                  <a:rPr lang="en-US" sz="2200" i="1" baseline="-25000" dirty="0"/>
                  <a:t>2</a:t>
                </a:r>
                <a:r>
                  <a:rPr lang="en-US" sz="2200" dirty="0"/>
                  <a:t>) U … U </a:t>
                </a:r>
                <a:r>
                  <a:rPr lang="en-US" sz="2200" i="1" dirty="0"/>
                  <a:t>V</a:t>
                </a:r>
                <a:r>
                  <a:rPr lang="en-US" sz="2200" dirty="0"/>
                  <a:t>(</a:t>
                </a:r>
                <a:r>
                  <a:rPr lang="en-US" sz="2200" i="1" dirty="0"/>
                  <a:t>S</a:t>
                </a:r>
                <a:r>
                  <a:rPr lang="en-US" sz="2200" i="1" baseline="-25000" dirty="0"/>
                  <a:t>n</a:t>
                </a:r>
                <a:r>
                  <a:rPr lang="en-US" sz="2200" dirty="0"/>
                  <a:t>)</a:t>
                </a:r>
                <a:r>
                  <a:rPr lang="en-US" sz="2200" i="1" dirty="0"/>
                  <a:t>,  V</a:t>
                </a:r>
                <a:r>
                  <a:rPr lang="en-US" sz="2200" dirty="0"/>
                  <a:t>(</a:t>
                </a:r>
                <a:r>
                  <a:rPr lang="en-US" sz="2200" i="1" dirty="0"/>
                  <a:t>S</a:t>
                </a:r>
                <a:r>
                  <a:rPr lang="en-US" sz="2200" i="1" baseline="-25000" dirty="0"/>
                  <a:t>i</a:t>
                </a:r>
                <a:r>
                  <a:rPr lang="en-US" sz="2200" dirty="0"/>
                  <a:t>)ꓵ </a:t>
                </a:r>
                <a:r>
                  <a:rPr lang="en-US" sz="2200" i="1" dirty="0"/>
                  <a:t>V</a:t>
                </a:r>
                <a:r>
                  <a:rPr lang="en-US" sz="2200" dirty="0"/>
                  <a:t>(</a:t>
                </a:r>
                <a:r>
                  <a:rPr lang="en-US" sz="2200" i="1" dirty="0" err="1"/>
                  <a:t>S</a:t>
                </a:r>
                <a:r>
                  <a:rPr lang="en-US" sz="2200" i="1" baseline="-25000" dirty="0" err="1"/>
                  <a:t>j</a:t>
                </a:r>
                <a:r>
                  <a:rPr lang="en-US" sz="2200" dirty="0"/>
                  <a:t>) = </a:t>
                </a:r>
                <a:r>
                  <a:rPr lang="az-Cyrl-AZ" sz="2200" dirty="0"/>
                  <a:t>Ф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e</a:t>
                </a:r>
                <a:r>
                  <a:rPr lang="en-US" sz="2200" baseline="-25000" dirty="0" err="1"/>
                  <a:t>jk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i="1" dirty="0"/>
                  <a:t>E</a:t>
                </a:r>
                <a:r>
                  <a:rPr lang="en-US" sz="2200" dirty="0"/>
                  <a:t>(</a:t>
                </a:r>
                <a:r>
                  <a:rPr lang="en-US" sz="2200" i="1" dirty="0"/>
                  <a:t>S</a:t>
                </a:r>
                <a:r>
                  <a:rPr lang="en-US" sz="2200" i="1" baseline="-25000" dirty="0"/>
                  <a:t>i</a:t>
                </a:r>
                <a:r>
                  <a:rPr lang="en-US" sz="2200" dirty="0"/>
                  <a:t>)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</a:t>
                </a:r>
                <a:r>
                  <a:rPr lang="en-US" sz="2200" baseline="-25000" dirty="0" err="1"/>
                  <a:t>j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v</a:t>
                </a:r>
                <a:r>
                  <a:rPr lang="en-US" sz="2200" baseline="-25000" dirty="0" err="1"/>
                  <a:t>k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i="1" dirty="0"/>
                  <a:t>V</a:t>
                </a:r>
                <a:r>
                  <a:rPr lang="en-US" sz="2200" dirty="0"/>
                  <a:t>(</a:t>
                </a:r>
                <a:r>
                  <a:rPr lang="en-US" sz="2200" i="1" dirty="0"/>
                  <a:t>S</a:t>
                </a:r>
                <a:r>
                  <a:rPr lang="en-US" sz="2200" i="1" baseline="-25000" dirty="0"/>
                  <a:t>i</a:t>
                </a:r>
                <a:r>
                  <a:rPr lang="en-US" sz="2200" dirty="0"/>
                  <a:t>) and </a:t>
                </a:r>
                <a:r>
                  <a:rPr lang="en-US" sz="2200" dirty="0" err="1"/>
                  <a:t>e</a:t>
                </a:r>
                <a:r>
                  <a:rPr lang="en-US" sz="2200" baseline="-25000" dirty="0" err="1"/>
                  <a:t>jk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i="1" dirty="0"/>
                  <a:t>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200" i="1" dirty="0"/>
                  <a:t>S</a:t>
                </a:r>
                <a:r>
                  <a:rPr lang="en-US" sz="2200" i="1" baseline="-25000" dirty="0"/>
                  <a:t>i</a:t>
                </a:r>
                <a:r>
                  <a:rPr lang="en-US" sz="2200" dirty="0"/>
                  <a:t> does NOT have a cycle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There is no switch port that has both inter-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i</a:t>
                </a:r>
                <a:r>
                  <a:rPr lang="en-US" dirty="0"/>
                  <a:t> edge and intra-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i</a:t>
                </a:r>
                <a:r>
                  <a:rPr lang="en-US" dirty="0"/>
                  <a:t> edge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sz="2200" dirty="0"/>
                  <a:t>There is no </a:t>
                </a:r>
                <a:r>
                  <a:rPr lang="en-US" altLang="zh-CN" sz="2200" dirty="0">
                    <a:solidFill>
                      <a:srgbClr val="0070C0"/>
                    </a:solidFill>
                  </a:rPr>
                  <a:t>lossless route</a:t>
                </a:r>
                <a:r>
                  <a:rPr lang="en-US" altLang="zh-CN" sz="2200" dirty="0"/>
                  <a:t> going from </a:t>
                </a:r>
                <a:r>
                  <a:rPr lang="en-US" altLang="zh-CN" sz="2200" i="1" dirty="0"/>
                  <a:t>S</a:t>
                </a:r>
                <a:r>
                  <a:rPr lang="en-US" altLang="zh-CN" sz="2200" i="1" baseline="-25000" dirty="0"/>
                  <a:t>i</a:t>
                </a:r>
                <a:r>
                  <a:rPr lang="en-US" altLang="zh-CN" sz="2200" dirty="0"/>
                  <a:t> to </a:t>
                </a:r>
                <a:r>
                  <a:rPr lang="en-US" altLang="zh-CN" sz="2200" i="1" dirty="0" err="1"/>
                  <a:t>S</a:t>
                </a:r>
                <a:r>
                  <a:rPr lang="en-US" altLang="zh-CN" sz="2200" i="1" baseline="-25000" dirty="0" err="1"/>
                  <a:t>j</a:t>
                </a:r>
                <a:r>
                  <a:rPr lang="en-US" altLang="zh-CN" sz="2200" dirty="0"/>
                  <a:t> if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&lt; j (monotonically non-increasing)</a:t>
                </a:r>
                <a:endParaRPr lang="en-US" sz="2200" i="1" baseline="-250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It is far from optimal in terms of # of priorities</a:t>
                </a:r>
                <a:endParaRPr lang="en-US" sz="24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2479"/>
                <a:ext cx="10515600" cy="4514489"/>
              </a:xfrm>
              <a:blipFill>
                <a:blip r:embed="rId2"/>
                <a:stretch>
                  <a:fillRect l="-812" t="-2564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83272"/>
              </p:ext>
            </p:extLst>
          </p:nvPr>
        </p:nvGraphicFramePr>
        <p:xfrm>
          <a:off x="6465115" y="123111"/>
          <a:ext cx="171228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2286">
                  <a:extLst>
                    <a:ext uri="{9D8B030D-6E8A-4147-A177-3AD203B41FA5}">
                      <a16:colId xmlns:a16="http://schemas.microsoft.com/office/drawing/2014/main" val="3110042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833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Topology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3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Lossless routes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911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72378"/>
              </p:ext>
            </p:extLst>
          </p:nvPr>
        </p:nvGraphicFramePr>
        <p:xfrm>
          <a:off x="8407400" y="-6667"/>
          <a:ext cx="37846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380127424"/>
                    </a:ext>
                  </a:extLst>
                </a:gridCol>
                <a:gridCol w="3073401">
                  <a:extLst>
                    <a:ext uri="{9D8B030D-6E8A-4147-A177-3AD203B41FA5}">
                      <a16:colId xmlns:a16="http://schemas.microsoft.com/office/drawing/2014/main" val="123482754"/>
                    </a:ext>
                  </a:extLst>
                </a:gridCol>
              </a:tblGrid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  <a:r>
                        <a:rPr lang="en-US" sz="1600" b="1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Switch A’s </a:t>
                      </a:r>
                      <a:r>
                        <a:rPr lang="en-US" sz="1600" b="1" dirty="0" err="1"/>
                        <a:t>i</a:t>
                      </a:r>
                      <a:r>
                        <a:rPr lang="en-US" sz="1600" b="1" baseline="30000" dirty="0" err="1"/>
                        <a:t>th</a:t>
                      </a:r>
                      <a:r>
                        <a:rPr lang="en-US" sz="1600" b="1" dirty="0"/>
                        <a:t> ingress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52232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(A</a:t>
                      </a:r>
                      <a:r>
                        <a:rPr lang="en-US" sz="1600" b="1" baseline="-25000" dirty="0"/>
                        <a:t>i</a:t>
                      </a:r>
                      <a:r>
                        <a:rPr lang="en-US" sz="1600" b="1" dirty="0"/>
                        <a:t>,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Port-tag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170297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(,)-&gt;(,)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4986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All port-tag</a:t>
                      </a:r>
                      <a:r>
                        <a:rPr lang="en-US" sz="1600" b="1" baseline="0" dirty="0"/>
                        <a:t> pairs</a:t>
                      </a:r>
                      <a:r>
                        <a:rPr lang="en-US" sz="1600" b="1" dirty="0"/>
                        <a:t> in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dirty="0"/>
                        <a:t>lossless routes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39858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All lossless hops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45347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G(V, E)</a:t>
                      </a:r>
                      <a:r>
                        <a:rPr lang="en-US" sz="1600" b="1" dirty="0"/>
                        <a:t> Lossless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3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8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Alg. 2 (Generate Switch </a:t>
            </a:r>
            <a:r>
              <a:rPr lang="en-US" dirty="0" err="1"/>
              <a:t>Configs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05012"/>
                <a:ext cx="11020425" cy="449103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Assign a lossless class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for each </a:t>
                </a:r>
                <a:r>
                  <a:rPr lang="en-US" sz="2400" i="1" dirty="0"/>
                  <a:t>S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 </a:t>
                </a:r>
              </a:p>
              <a:p>
                <a:pPr lvl="1"/>
                <a:r>
                  <a:rPr lang="en-US" sz="2000" dirty="0"/>
                  <a:t>Requires |</a:t>
                </a:r>
                <a:r>
                  <a:rPr lang="en-US" sz="2000" i="1" dirty="0"/>
                  <a:t>S</a:t>
                </a:r>
                <a:r>
                  <a:rPr lang="en-US" sz="2000" i="1" baseline="-25000" dirty="0"/>
                  <a:t>i</a:t>
                </a:r>
                <a:r>
                  <a:rPr lang="en-US" sz="2000" dirty="0"/>
                  <a:t>| lossless classes</a:t>
                </a:r>
              </a:p>
              <a:p>
                <a:pPr lvl="2"/>
                <a:endParaRPr lang="en-US" sz="1600" b="1" dirty="0">
                  <a:solidFill>
                    <a:srgbClr val="0070C0"/>
                  </a:solidFill>
                </a:endParaRPr>
              </a:p>
              <a:p>
                <a:r>
                  <a:rPr lang="en-US" sz="2400" b="1" dirty="0"/>
                  <a:t>Ingress ACL rules</a:t>
                </a:r>
                <a:r>
                  <a:rPr lang="en-US" sz="2400" dirty="0"/>
                  <a:t>: classify packets based on tags</a:t>
                </a:r>
              </a:p>
              <a:p>
                <a:pPr lvl="1"/>
                <a:r>
                  <a:rPr lang="en-US" sz="2000" dirty="0">
                    <a:solidFill>
                      <a:srgbClr val="0070C0"/>
                    </a:solidFill>
                  </a:rPr>
                  <a:t>For each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i="1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>
                    <a:solidFill>
                      <a:srgbClr val="0070C0"/>
                    </a:solidFill>
                  </a:rPr>
                  <a:t>, for each (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A</a:t>
                </a:r>
                <a:r>
                  <a:rPr lang="en-US" sz="2000" baseline="-25000" dirty="0" err="1">
                    <a:solidFill>
                      <a:srgbClr val="0070C0"/>
                    </a:solidFill>
                  </a:rPr>
                  <a:t>j</a:t>
                </a:r>
                <a:r>
                  <a:rPr lang="en-US" sz="2000" dirty="0">
                    <a:solidFill>
                      <a:srgbClr val="0070C0"/>
                    </a:solidFill>
                  </a:rPr>
                  <a:t>, k) in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i="1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>
                    <a:solidFill>
                      <a:srgbClr val="0070C0"/>
                    </a:solidFill>
                  </a:rPr>
                  <a:t>, install a rule on switch A, port j, put packets with tag k into class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>
                    <a:solidFill>
                      <a:srgbClr val="0070C0"/>
                    </a:solidFill>
                  </a:rPr>
                  <a:t>.</a:t>
                </a:r>
              </a:p>
              <a:p>
                <a:pPr lvl="1"/>
                <a:r>
                  <a:rPr lang="en-US" sz="2000" dirty="0"/>
                  <a:t>All other packets are put into </a:t>
                </a:r>
                <a:r>
                  <a:rPr lang="en-US" sz="2000" dirty="0" err="1"/>
                  <a:t>lossy</a:t>
                </a:r>
                <a:r>
                  <a:rPr lang="en-US" sz="2000" dirty="0"/>
                  <a:t> class by default</a:t>
                </a:r>
              </a:p>
              <a:p>
                <a:pPr lvl="1"/>
                <a:r>
                  <a:rPr lang="en-US" sz="2000" dirty="0"/>
                  <a:t># of ACL rules required = # of port-pair tags </a:t>
                </a:r>
              </a:p>
              <a:p>
                <a:pPr lvl="2"/>
                <a:endParaRPr lang="en-US" sz="1600" dirty="0"/>
              </a:p>
              <a:p>
                <a:r>
                  <a:rPr lang="en-US" sz="2400" b="1" dirty="0"/>
                  <a:t>PFC-priority mapping for inter-</a:t>
                </a:r>
                <a:r>
                  <a:rPr lang="en-US" sz="2400" b="1" i="1" dirty="0"/>
                  <a:t>S</a:t>
                </a:r>
                <a:r>
                  <a:rPr lang="en-US" sz="2400" b="1" i="1" baseline="-25000" dirty="0"/>
                  <a:t>i</a:t>
                </a:r>
                <a:r>
                  <a:rPr lang="en-US" sz="2400" b="1" dirty="0"/>
                  <a:t> hop: </a:t>
                </a:r>
              </a:p>
              <a:p>
                <a:pPr lvl="1"/>
                <a:r>
                  <a:rPr lang="en-US" sz="2000" dirty="0"/>
                  <a:t>e.g., (A</a:t>
                </a:r>
                <a:r>
                  <a:rPr lang="en-US" sz="2000" baseline="-25000" dirty="0"/>
                  <a:t>m</a:t>
                </a:r>
                <a:r>
                  <a:rPr lang="en-US" sz="2000" dirty="0"/>
                  <a:t>, x) </a:t>
                </a:r>
                <a:r>
                  <a:rPr lang="en-US" sz="2000" dirty="0">
                    <a:sym typeface="Wingdings" panose="05000000000000000000" pitchFamily="2" charset="2"/>
                  </a:rPr>
                  <a:t> (</a:t>
                </a:r>
                <a:r>
                  <a:rPr lang="en-US" sz="2000" dirty="0" err="1">
                    <a:sym typeface="Wingdings" panose="05000000000000000000" pitchFamily="2" charset="2"/>
                  </a:rPr>
                  <a:t>B</a:t>
                </a:r>
                <a:r>
                  <a:rPr lang="en-US" sz="2000" baseline="-25000" dirty="0" err="1">
                    <a:sym typeface="Wingdings" panose="05000000000000000000" pitchFamily="2" charset="2"/>
                  </a:rPr>
                  <a:t>n</a:t>
                </a:r>
                <a:r>
                  <a:rPr lang="en-US" sz="2000" dirty="0">
                    <a:sym typeface="Wingdings" panose="05000000000000000000" pitchFamily="2" charset="2"/>
                  </a:rPr>
                  <a:t>, y), where (A</a:t>
                </a:r>
                <a:r>
                  <a:rPr lang="en-US" sz="2000" baseline="-25000" dirty="0">
                    <a:sym typeface="Wingdings" panose="05000000000000000000" pitchFamily="2" charset="2"/>
                  </a:rPr>
                  <a:t>m</a:t>
                </a:r>
                <a:r>
                  <a:rPr lang="en-US" sz="2000" dirty="0">
                    <a:sym typeface="Wingdings" panose="05000000000000000000" pitchFamily="2" charset="2"/>
                  </a:rPr>
                  <a:t>, x) </a:t>
                </a:r>
                <a14:m>
                  <m:oMath xmlns:m="http://schemas.openxmlformats.org/officeDocument/2006/math">
                    <m:r>
                      <a:rPr lang="en-US" sz="2000" b="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/>
                  <a:t>S</a:t>
                </a:r>
                <a:r>
                  <a:rPr lang="en-US" sz="2000" i="1" baseline="-25000" dirty="0"/>
                  <a:t>i </a:t>
                </a:r>
                <a:r>
                  <a:rPr lang="en-US" sz="2000" i="1" dirty="0"/>
                  <a:t>,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B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, y) </a:t>
                </a:r>
                <a14:m>
                  <m:oMath xmlns:m="http://schemas.openxmlformats.org/officeDocument/2006/math">
                    <m:r>
                      <a:rPr lang="en-US" sz="2000" b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 err="1">
                    <a:sym typeface="Wingdings" panose="05000000000000000000" pitchFamily="2" charset="2"/>
                  </a:rPr>
                  <a:t>S</a:t>
                </a:r>
                <a:r>
                  <a:rPr lang="en-US" sz="2000" i="1" baseline="-25000" dirty="0" err="1">
                    <a:sym typeface="Wingdings" panose="05000000000000000000" pitchFamily="2" charset="2"/>
                  </a:rPr>
                  <a:t>j</a:t>
                </a:r>
                <a:r>
                  <a:rPr lang="en-US" sz="2000" i="1" dirty="0">
                    <a:sym typeface="Wingdings" panose="05000000000000000000" pitchFamily="2" charset="2"/>
                  </a:rPr>
                  <a:t> , </a:t>
                </a:r>
                <a:r>
                  <a:rPr lang="en-US" sz="2000" dirty="0" err="1"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sym typeface="Wingdings" panose="05000000000000000000" pitchFamily="2" charset="2"/>
                  </a:rPr>
                  <a:t>&gt;j</a:t>
                </a:r>
                <a:endParaRPr lang="en-US" sz="2000" baseline="-25000" dirty="0"/>
              </a:p>
              <a:p>
                <a:pPr lvl="1"/>
                <a:r>
                  <a:rPr lang="en-US" sz="2000" dirty="0">
                    <a:solidFill>
                      <a:srgbClr val="0070C0"/>
                    </a:solidFill>
                  </a:rPr>
                  <a:t>On switch A, egress port towards B, when receive PAUSE of priority j, pause priority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i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05012"/>
                <a:ext cx="11020425" cy="4491037"/>
              </a:xfrm>
              <a:blipFill>
                <a:blip r:embed="rId2"/>
                <a:stretch>
                  <a:fillRect l="-719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407400" y="-6667"/>
          <a:ext cx="37846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380127424"/>
                    </a:ext>
                  </a:extLst>
                </a:gridCol>
                <a:gridCol w="3073401">
                  <a:extLst>
                    <a:ext uri="{9D8B030D-6E8A-4147-A177-3AD203B41FA5}">
                      <a16:colId xmlns:a16="http://schemas.microsoft.com/office/drawing/2014/main" val="123482754"/>
                    </a:ext>
                  </a:extLst>
                </a:gridCol>
              </a:tblGrid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  <a:r>
                        <a:rPr lang="en-US" sz="1600" b="1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Switch A’s </a:t>
                      </a:r>
                      <a:r>
                        <a:rPr lang="en-US" sz="1600" b="1" dirty="0" err="1"/>
                        <a:t>i</a:t>
                      </a:r>
                      <a:r>
                        <a:rPr lang="en-US" sz="1600" b="1" baseline="30000" dirty="0" err="1"/>
                        <a:t>th</a:t>
                      </a:r>
                      <a:r>
                        <a:rPr lang="en-US" sz="1600" b="1" dirty="0"/>
                        <a:t> ingress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52232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(A</a:t>
                      </a:r>
                      <a:r>
                        <a:rPr lang="en-US" sz="1600" b="1" baseline="-25000" dirty="0"/>
                        <a:t>i</a:t>
                      </a:r>
                      <a:r>
                        <a:rPr lang="en-US" sz="1600" b="1" dirty="0"/>
                        <a:t>,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Port-tag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170297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(,)-&gt;(,)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4986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All port-tag</a:t>
                      </a:r>
                      <a:r>
                        <a:rPr lang="en-US" sz="1600" b="1" baseline="0" dirty="0"/>
                        <a:t> pairs</a:t>
                      </a:r>
                      <a:r>
                        <a:rPr lang="en-US" sz="1600" b="1" dirty="0"/>
                        <a:t> in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dirty="0"/>
                        <a:t>lossless routes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39858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All lossless hops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45347"/>
                  </a:ext>
                </a:extLst>
              </a:tr>
              <a:tr h="29734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G(V, E)</a:t>
                      </a:r>
                      <a:r>
                        <a:rPr lang="en-US" sz="1600" b="1" dirty="0"/>
                        <a:t> Lossless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3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7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00" y="2460625"/>
            <a:ext cx="2752725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8709" y="378618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3-node topology with TTL as the tagging system</a:t>
            </a:r>
          </a:p>
        </p:txBody>
      </p:sp>
    </p:spTree>
    <p:extLst>
      <p:ext uri="{BB962C8B-B14F-4D97-AF65-F5344CB8AC3E}">
        <p14:creationId xmlns:p14="http://schemas.microsoft.com/office/powerpoint/2010/main" val="251505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99035" y="2851747"/>
            <a:ext cx="679509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" name="Straight Connector 7"/>
          <p:cNvCxnSpPr>
            <a:endCxn id="5" idx="0"/>
          </p:cNvCxnSpPr>
          <p:nvPr/>
        </p:nvCxnSpPr>
        <p:spPr>
          <a:xfrm flipH="1">
            <a:off x="8138790" y="1770586"/>
            <a:ext cx="571396" cy="108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78544" y="3128584"/>
            <a:ext cx="1004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9389695" y="1770586"/>
            <a:ext cx="433184" cy="108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46473" y="2939814"/>
            <a:ext cx="16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99357" y="3119719"/>
            <a:ext cx="18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45518" y="2958771"/>
            <a:ext cx="18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95386" y="2758286"/>
            <a:ext cx="18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62" name="Straight Connector 61"/>
          <p:cNvCxnSpPr>
            <a:stCxn id="59" idx="0"/>
          </p:cNvCxnSpPr>
          <p:nvPr/>
        </p:nvCxnSpPr>
        <p:spPr>
          <a:xfrm flipV="1">
            <a:off x="9822878" y="3405421"/>
            <a:ext cx="1" cy="5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56715" y="2836976"/>
            <a:ext cx="565485" cy="565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4" name="Straight Connector 13"/>
          <p:cNvCxnSpPr>
            <a:stCxn id="9" idx="6"/>
            <a:endCxn id="45" idx="1"/>
          </p:cNvCxnSpPr>
          <p:nvPr/>
        </p:nvCxnSpPr>
        <p:spPr>
          <a:xfrm>
            <a:off x="7222200" y="3119719"/>
            <a:ext cx="524273" cy="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540135" y="3969082"/>
            <a:ext cx="565485" cy="565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1" name="Oval 60"/>
          <p:cNvSpPr/>
          <p:nvPr/>
        </p:nvSpPr>
        <p:spPr>
          <a:xfrm>
            <a:off x="8762101" y="601130"/>
            <a:ext cx="565485" cy="565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68" name="Straight Connector 67"/>
          <p:cNvCxnSpPr>
            <a:stCxn id="61" idx="4"/>
          </p:cNvCxnSpPr>
          <p:nvPr/>
        </p:nvCxnSpPr>
        <p:spPr>
          <a:xfrm>
            <a:off x="9044844" y="1166615"/>
            <a:ext cx="5097" cy="32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489518" y="2862568"/>
            <a:ext cx="679509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436956" y="2950635"/>
            <a:ext cx="16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689840" y="3130540"/>
            <a:ext cx="18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936001" y="2969592"/>
            <a:ext cx="18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685869" y="2769107"/>
            <a:ext cx="18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705089" y="1505560"/>
            <a:ext cx="679509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52527" y="1593627"/>
            <a:ext cx="16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905411" y="1773532"/>
            <a:ext cx="18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51572" y="1612584"/>
            <a:ext cx="18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01440" y="1412099"/>
            <a:ext cx="18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407316" y="741948"/>
            <a:ext cx="15648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Routing:</a:t>
            </a:r>
          </a:p>
          <a:p>
            <a:r>
              <a:rPr lang="en-US" dirty="0"/>
              <a:t>D-&gt;A-&gt;B-&gt;E</a:t>
            </a:r>
          </a:p>
          <a:p>
            <a:r>
              <a:rPr lang="en-US" dirty="0"/>
              <a:t>D-&gt;A-&gt;C-&gt;B-E</a:t>
            </a:r>
          </a:p>
          <a:p>
            <a:r>
              <a:rPr lang="en-US" dirty="0"/>
              <a:t>E-&gt;B-&gt;A-&gt;D</a:t>
            </a:r>
          </a:p>
          <a:p>
            <a:r>
              <a:rPr lang="en-US" dirty="0"/>
              <a:t>E-&gt;B-&gt;C-&gt;A-&gt;D</a:t>
            </a:r>
          </a:p>
          <a:p>
            <a:endParaRPr lang="en-US" dirty="0"/>
          </a:p>
          <a:p>
            <a:r>
              <a:rPr lang="en-US" dirty="0"/>
              <a:t>D-&gt;A-&gt;C-&gt;F</a:t>
            </a:r>
          </a:p>
          <a:p>
            <a:r>
              <a:rPr lang="en-US" dirty="0"/>
              <a:t>D-&gt;A-&gt;B-&gt;C-&gt;F</a:t>
            </a:r>
          </a:p>
          <a:p>
            <a:r>
              <a:rPr lang="en-US" dirty="0"/>
              <a:t>F-&gt;C-&gt;A-&gt;D</a:t>
            </a:r>
          </a:p>
          <a:p>
            <a:r>
              <a:rPr lang="en-US" dirty="0"/>
              <a:t>F-&gt;C-&gt;B-&gt;A-&gt;D</a:t>
            </a:r>
          </a:p>
          <a:p>
            <a:endParaRPr lang="en-US" dirty="0"/>
          </a:p>
          <a:p>
            <a:r>
              <a:rPr lang="en-US" dirty="0"/>
              <a:t>E-&gt;B-&gt;C-&gt;F</a:t>
            </a:r>
          </a:p>
          <a:p>
            <a:r>
              <a:rPr lang="en-US" dirty="0"/>
              <a:t>F-&gt;C-&gt;B-&gt;E</a:t>
            </a:r>
          </a:p>
          <a:p>
            <a:r>
              <a:rPr lang="en-US" dirty="0"/>
              <a:t>E-&gt;B-&gt;A-&gt;C-&gt;F</a:t>
            </a:r>
          </a:p>
          <a:p>
            <a:r>
              <a:rPr lang="en-US" dirty="0"/>
              <a:t>F-&gt;C-&gt;A-&gt;B-&gt;E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6842" y="549978"/>
            <a:ext cx="60042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we send packets with initial TTL=8</a:t>
            </a:r>
          </a:p>
          <a:p>
            <a:r>
              <a:rPr lang="en-US" i="1" dirty="0"/>
              <a:t>N = </a:t>
            </a:r>
            <a:r>
              <a:rPr lang="en-US" dirty="0"/>
              <a:t>{</a:t>
            </a:r>
          </a:p>
          <a:p>
            <a:r>
              <a:rPr lang="en-US" dirty="0">
                <a:sym typeface="Wingdings" panose="05000000000000000000" pitchFamily="2" charset="2"/>
              </a:rPr>
              <a:t> (D, 8), (A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7), (B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6), (E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(D, 8), (A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7),</a:t>
            </a:r>
            <a:r>
              <a:rPr lang="en-US" dirty="0">
                <a:sym typeface="Wingdings" panose="05000000000000000000" pitchFamily="2" charset="2"/>
              </a:rPr>
              <a:t> (C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6), (B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5), (E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4),</a:t>
            </a:r>
          </a:p>
          <a:p>
            <a:r>
              <a:rPr lang="en-US" dirty="0">
                <a:sym typeface="Wingdings" panose="05000000000000000000" pitchFamily="2" charset="2"/>
              </a:rPr>
              <a:t> (E, 8), (B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, 7), (A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, 6), (D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(E, 8), (B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7),</a:t>
            </a:r>
            <a:r>
              <a:rPr lang="en-US" dirty="0">
                <a:sym typeface="Wingdings" panose="05000000000000000000" pitchFamily="2" charset="2"/>
              </a:rPr>
              <a:t> (C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, 6), (A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5), (D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4),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(D, 8), (A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7), (C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6), </a:t>
            </a:r>
            <a:r>
              <a:rPr lang="en-US" dirty="0">
                <a:sym typeface="Wingdings" panose="05000000000000000000" pitchFamily="2" charset="2"/>
              </a:rPr>
              <a:t>(F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(D, 8), (A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7), (B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6),</a:t>
            </a:r>
            <a:r>
              <a:rPr lang="en-US" dirty="0">
                <a:sym typeface="Wingdings" panose="05000000000000000000" pitchFamily="2" charset="2"/>
              </a:rPr>
              <a:t> (C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, 5), (F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4), </a:t>
            </a:r>
          </a:p>
          <a:p>
            <a:r>
              <a:rPr lang="en-US" dirty="0">
                <a:sym typeface="Wingdings" panose="05000000000000000000" pitchFamily="2" charset="2"/>
              </a:rPr>
              <a:t> (F, 8), (C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7), (A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6),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(D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5),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(F, 8), (C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7),</a:t>
            </a:r>
            <a:r>
              <a:rPr lang="en-US" dirty="0">
                <a:sym typeface="Wingdings" panose="05000000000000000000" pitchFamily="2" charset="2"/>
              </a:rPr>
              <a:t> (B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6), (A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, 5),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(D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4),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(E, 8), (B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7), (C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6),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(F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5),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(F, 8), (C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7), (B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6),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(E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5),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(E, 8), (B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7), (A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6),</a:t>
            </a:r>
            <a:r>
              <a:rPr lang="en-US" dirty="0">
                <a:sym typeface="Wingdings" panose="05000000000000000000" pitchFamily="2" charset="2"/>
              </a:rPr>
              <a:t> (C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(F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4),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(F, 8), (C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7), (A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6),</a:t>
            </a:r>
            <a:r>
              <a:rPr lang="en-US" dirty="0">
                <a:sym typeface="Wingdings" panose="05000000000000000000" pitchFamily="2" charset="2"/>
              </a:rPr>
              <a:t> (B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(E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, 4)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The grey ones are duplicated. We sort N by TTL:</a:t>
            </a:r>
          </a:p>
          <a:p>
            <a:r>
              <a:rPr lang="en-US" i="1" dirty="0"/>
              <a:t>N</a:t>
            </a:r>
            <a:r>
              <a:rPr lang="en-US" dirty="0"/>
              <a:t>={</a:t>
            </a:r>
            <a:endParaRPr lang="en-US" i="1" dirty="0"/>
          </a:p>
          <a:p>
            <a:r>
              <a:rPr lang="en-US" dirty="0">
                <a:sym typeface="Wingdings" panose="05000000000000000000" pitchFamily="2" charset="2"/>
              </a:rPr>
              <a:t> (D, 8), (E, 8), (F, 8), (A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7), (B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, 7), (C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7), (B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6), (C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6), </a:t>
            </a:r>
          </a:p>
          <a:p>
            <a:r>
              <a:rPr lang="en-US" dirty="0">
                <a:sym typeface="Wingdings" panose="05000000000000000000" pitchFamily="2" charset="2"/>
              </a:rPr>
              <a:t> (A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, 6), (C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, 6), (A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6), (B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6), (E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(B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5), (D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(A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, 5), </a:t>
            </a:r>
          </a:p>
          <a:p>
            <a:r>
              <a:rPr lang="en-US" dirty="0">
                <a:sym typeface="Wingdings" panose="05000000000000000000" pitchFamily="2" charset="2"/>
              </a:rPr>
              <a:t> (F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(C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, 5), (A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, 5), (C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(B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5), (E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4), (D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4), (F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4)</a:t>
            </a:r>
            <a:endParaRPr lang="en-US" i="1" dirty="0"/>
          </a:p>
          <a:p>
            <a:r>
              <a:rPr lang="en-US" dirty="0"/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83911" y="2958771"/>
            <a:ext cx="16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85869" y="3885452"/>
            <a:ext cx="16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01440" y="872027"/>
            <a:ext cx="16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520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9262</TotalTime>
  <Words>2046</Words>
  <Application>Microsoft Office PowerPoint</Application>
  <PresentationFormat>Widescreen</PresentationFormat>
  <Paragraphs>288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Cambria Math</vt:lpstr>
      <vt:lpstr>Wingdings</vt:lpstr>
      <vt:lpstr>Office Theme</vt:lpstr>
      <vt:lpstr>Algorithm Input/Output</vt:lpstr>
      <vt:lpstr>Tagging System</vt:lpstr>
      <vt:lpstr>Notations</vt:lpstr>
      <vt:lpstr>Algorithm Sketch</vt:lpstr>
      <vt:lpstr>Alg. 1</vt:lpstr>
      <vt:lpstr>Side Note: Strawman</vt:lpstr>
      <vt:lpstr>Alg. 2 (Generate Switch Configs)</vt:lpstr>
      <vt:lpstr>Example</vt:lpstr>
      <vt:lpstr>PowerPoint Presentation</vt:lpstr>
      <vt:lpstr>PowerPoint Presentation</vt:lpstr>
      <vt:lpstr>Alg. 1</vt:lpstr>
      <vt:lpstr>Alg.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Input/Output</dc:title>
  <dc:creator>Yibo Zhu</dc:creator>
  <cp:lastModifiedBy>Yibo Zhu</cp:lastModifiedBy>
  <cp:revision>295</cp:revision>
  <dcterms:created xsi:type="dcterms:W3CDTF">2016-11-23T04:28:49Z</dcterms:created>
  <dcterms:modified xsi:type="dcterms:W3CDTF">2016-11-30T00:09:30Z</dcterms:modified>
</cp:coreProperties>
</file>