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376" r:id="rId5"/>
    <p:sldId id="364" r:id="rId6"/>
    <p:sldId id="389" r:id="rId7"/>
    <p:sldId id="377" r:id="rId8"/>
    <p:sldId id="374" r:id="rId9"/>
    <p:sldId id="375" r:id="rId10"/>
    <p:sldId id="399" r:id="rId11"/>
    <p:sldId id="390" r:id="rId12"/>
    <p:sldId id="379" r:id="rId13"/>
    <p:sldId id="381" r:id="rId14"/>
    <p:sldId id="380" r:id="rId15"/>
    <p:sldId id="392" r:id="rId16"/>
    <p:sldId id="393" r:id="rId17"/>
    <p:sldId id="382" r:id="rId18"/>
    <p:sldId id="384" r:id="rId19"/>
    <p:sldId id="385" r:id="rId20"/>
    <p:sldId id="400" r:id="rId21"/>
    <p:sldId id="388" r:id="rId22"/>
    <p:sldId id="371" r:id="rId23"/>
    <p:sldId id="387" r:id="rId24"/>
    <p:sldId id="394" r:id="rId25"/>
    <p:sldId id="395" r:id="rId26"/>
    <p:sldId id="396" r:id="rId27"/>
    <p:sldId id="397" r:id="rId28"/>
    <p:sldId id="3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2" autoAdjust="0"/>
    <p:restoredTop sz="98516" autoAdjust="0"/>
  </p:normalViewPr>
  <p:slideViewPr>
    <p:cSldViewPr snapToGrid="0">
      <p:cViewPr varScale="1">
        <p:scale>
          <a:sx n="99" d="100"/>
          <a:sy n="99" d="100"/>
        </p:scale>
        <p:origin x="102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7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6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4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57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9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0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6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3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4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0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1280" y="2202978"/>
            <a:ext cx="10269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/>
              <a:t>Combating Deadlock in RDMA Data Center Networks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143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2789" y="244177"/>
            <a:ext cx="84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</a:t>
            </a:r>
            <a:r>
              <a:rPr lang="en-US" altLang="zh-CN" sz="3600" dirty="0" smtClean="0"/>
              <a:t>erification of Basic Model – </a:t>
            </a:r>
            <a:r>
              <a:rPr lang="en-US" altLang="zh-CN" sz="3600" b="1" dirty="0" err="1" smtClean="0"/>
              <a:t>Exp</a:t>
            </a:r>
            <a:r>
              <a:rPr lang="en-US" altLang="zh-CN" sz="3600" b="1" dirty="0" smtClean="0"/>
              <a:t> A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6734" y="5601673"/>
            <a:ext cx="10316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Observation</a:t>
            </a:r>
            <a:r>
              <a:rPr lang="en-US" sz="2800" dirty="0"/>
              <a:t>: </a:t>
            </a:r>
            <a:r>
              <a:rPr lang="en-US" altLang="zh-CN" sz="2800" dirty="0" smtClean="0"/>
              <a:t>basic model provides a good lower-bound rate above which queue will build up.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865212"/>
            <a:ext cx="6096000" cy="3657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6838" y="955354"/>
            <a:ext cx="10277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inject </a:t>
            </a:r>
            <a:r>
              <a:rPr lang="en-US" sz="2400" dirty="0" err="1" smtClean="0"/>
              <a:t>lossy</a:t>
            </a:r>
            <a:r>
              <a:rPr lang="en-US" sz="2400" dirty="0" smtClean="0"/>
              <a:t> UDP traffic into a 2-hop loop, and measure the minimum input rate at which queue will build up: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96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</a:t>
            </a:r>
            <a:r>
              <a:rPr lang="en-US" altLang="zh-CN" sz="4000" dirty="0"/>
              <a:t>- </a:t>
            </a:r>
            <a:r>
              <a:rPr lang="en-US" sz="4000" b="1" dirty="0"/>
              <a:t>Consider PFC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079" y="5751095"/>
            <a:ext cx="1885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Consider PFC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16915" y="3154319"/>
            <a:ext cx="1051665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9059" y="2820980"/>
            <a:ext cx="603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/>
              <a:t>t</a:t>
            </a:r>
            <a:r>
              <a:rPr lang="en-US" sz="2400" b="1" baseline="-25000" dirty="0" err="1"/>
              <a:t>PFC</a:t>
            </a:r>
            <a:endParaRPr lang="en-US" sz="2400" b="1" baseline="-25000" dirty="0"/>
          </a:p>
        </p:txBody>
      </p:sp>
      <p:sp>
        <p:nvSpPr>
          <p:cNvPr id="16" name="Freeform 15"/>
          <p:cNvSpPr/>
          <p:nvPr/>
        </p:nvSpPr>
        <p:spPr>
          <a:xfrm>
            <a:off x="792636" y="1216541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636449" y="1130153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32079" y="1530913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32603" y="1575308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20" name="Freeform 19"/>
          <p:cNvSpPr/>
          <p:nvPr/>
        </p:nvSpPr>
        <p:spPr>
          <a:xfrm flipH="1">
            <a:off x="1605304" y="3703920"/>
            <a:ext cx="45719" cy="1325280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46390" y="3619121"/>
            <a:ext cx="486211" cy="1370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46391" y="2809163"/>
            <a:ext cx="477656" cy="946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4969" y="4278117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2207666" y="5243429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07666" y="4376654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94809" y="3115547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94809" y="2248772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45659" y="3534317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864282" y="3272293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734269" y="5104618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734269" y="2654423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qn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629937" y="1515523"/>
            <a:ext cx="8272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Question</a:t>
            </a:r>
            <a:r>
              <a:rPr lang="en-US" sz="2800" dirty="0" smtClean="0"/>
              <a:t>: what is the sufficient condition for </a:t>
            </a:r>
            <a:r>
              <a:rPr lang="en-US" sz="2800" dirty="0" smtClean="0"/>
              <a:t>packets to </a:t>
            </a:r>
            <a:r>
              <a:rPr lang="en-US" sz="2800" dirty="0" smtClean="0"/>
              <a:t>build up when PFC is considered?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10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</a:t>
            </a:r>
            <a:r>
              <a:rPr lang="en-US" altLang="zh-CN" sz="4000" dirty="0" smtClean="0"/>
              <a:t>– </a:t>
            </a:r>
            <a:r>
              <a:rPr lang="en-US" sz="4000" b="1" dirty="0" smtClean="0"/>
              <a:t>Queueing Delay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181729" y="236176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1729" y="373748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4" idx="0"/>
          </p:cNvCxnSpPr>
          <p:nvPr/>
        </p:nvCxnSpPr>
        <p:spPr>
          <a:xfrm>
            <a:off x="1196313" y="1572320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430004" y="1985137"/>
            <a:ext cx="684743" cy="320489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05769" y="3976613"/>
            <a:ext cx="808977" cy="311421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06171" y="1967044"/>
            <a:ext cx="0" cy="2009569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81533" y="2810059"/>
            <a:ext cx="248471" cy="1535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10810" y="2970073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54" y="1756054"/>
            <a:ext cx="133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= 1Gbps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6054" y="3135661"/>
            <a:ext cx="125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B=40Gbps</a:t>
            </a:r>
            <a:endParaRPr lang="en-US" sz="2000" baseline="-25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78914"/>
              </p:ext>
            </p:extLst>
          </p:nvPr>
        </p:nvGraphicFramePr>
        <p:xfrm>
          <a:off x="2361020" y="1306430"/>
          <a:ext cx="3551260" cy="3292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780"/>
                <a:gridCol w="905638"/>
                <a:gridCol w="941504"/>
                <a:gridCol w="986338"/>
              </a:tblGrid>
              <a:tr h="5841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Time unit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Queueing delay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Remaining 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6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8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5448"/>
              </p:ext>
            </p:extLst>
          </p:nvPr>
        </p:nvGraphicFramePr>
        <p:xfrm>
          <a:off x="8452581" y="1306430"/>
          <a:ext cx="3428296" cy="3307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26"/>
                <a:gridCol w="874280"/>
                <a:gridCol w="908904"/>
                <a:gridCol w="952186"/>
              </a:tblGrid>
              <a:tr h="5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Time unit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Queueing delay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Remaining 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88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46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191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190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73119" y="236025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73119" y="373596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4" idx="0"/>
          </p:cNvCxnSpPr>
          <p:nvPr/>
        </p:nvCxnSpPr>
        <p:spPr>
          <a:xfrm>
            <a:off x="7287703" y="1570808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521394" y="1983625"/>
            <a:ext cx="684743" cy="320489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397159" y="3975101"/>
            <a:ext cx="808977" cy="311421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197561" y="1965532"/>
            <a:ext cx="0" cy="2009569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72923" y="2496237"/>
            <a:ext cx="248471" cy="1535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402200" y="2968561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4472" y="1735998"/>
            <a:ext cx="133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= 40Gbps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67444" y="3134149"/>
            <a:ext cx="125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B=40Gbps</a:t>
            </a:r>
            <a:endParaRPr lang="en-US" sz="20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466352" y="4715362"/>
            <a:ext cx="334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Expiration time of </a:t>
            </a:r>
            <a:r>
              <a:rPr lang="en-US" sz="2000" b="1" dirty="0" smtClean="0"/>
              <a:t>the 1st </a:t>
            </a:r>
            <a:r>
              <a:rPr lang="en-US" sz="2000" b="1" dirty="0" err="1" smtClean="0"/>
              <a:t>pkt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452581" y="4715362"/>
            <a:ext cx="334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Expiration time of </a:t>
            </a:r>
            <a:r>
              <a:rPr lang="en-US" sz="2000" b="1" dirty="0" smtClean="0"/>
              <a:t>the 1st </a:t>
            </a:r>
            <a:r>
              <a:rPr lang="en-US" sz="2000" b="1" dirty="0" err="1" smtClean="0"/>
              <a:t>pkt</a:t>
            </a:r>
            <a:endParaRPr lang="en-US" sz="2000" b="1" dirty="0"/>
          </a:p>
        </p:txBody>
      </p:sp>
      <p:sp>
        <p:nvSpPr>
          <p:cNvPr id="36" name="Rectangle 35"/>
          <p:cNvSpPr/>
          <p:nvPr/>
        </p:nvSpPr>
        <p:spPr>
          <a:xfrm>
            <a:off x="7272923" y="2643035"/>
            <a:ext cx="248471" cy="3270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3421" y="2687518"/>
            <a:ext cx="85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TTL=16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331427" y="2388334"/>
            <a:ext cx="85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TTL=16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-22195" y="5007246"/>
                <a:ext cx="6353621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Case 1</a:t>
                </a:r>
                <a:r>
                  <a:rPr lang="en-US" sz="2400" dirty="0" smtClean="0"/>
                  <a:t>: r = 1Gbps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𝑇𝑇𝐿</m:t>
                        </m:r>
                      </m:den>
                    </m:f>
                  </m:oMath>
                </a14:m>
                <a:r>
                  <a:rPr lang="en-US" sz="2400" dirty="0" smtClean="0"/>
                  <a:t>, packets will not build up. </a:t>
                </a:r>
                <a:endParaRPr lang="en-US" sz="24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95" y="5007246"/>
                <a:ext cx="6353621" cy="614848"/>
              </a:xfrm>
              <a:prstGeom prst="rect">
                <a:avLst/>
              </a:prstGeom>
              <a:blipFill rotWithShape="0">
                <a:blip r:embed="rId3"/>
                <a:stretch>
                  <a:fillRect l="-1438" r="-671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438384" y="5006663"/>
                <a:ext cx="5901577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Case 2</a:t>
                </a:r>
                <a:r>
                  <a:rPr lang="en-US" sz="2400" dirty="0" smtClean="0"/>
                  <a:t>: r = 40Gbps </a:t>
                </a:r>
                <a:r>
                  <a:rPr lang="en-US" sz="2400" dirty="0"/>
                  <a:t>&gt;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𝑇𝑇𝐿</m:t>
                        </m:r>
                      </m:den>
                    </m:f>
                  </m:oMath>
                </a14:m>
                <a:r>
                  <a:rPr lang="en-US" sz="2400" dirty="0" smtClean="0"/>
                  <a:t>, packets will build up. </a:t>
                </a:r>
                <a:endParaRPr 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384" y="5006663"/>
                <a:ext cx="5901577" cy="614848"/>
              </a:xfrm>
              <a:prstGeom prst="rect">
                <a:avLst/>
              </a:prstGeom>
              <a:blipFill rotWithShape="0">
                <a:blip r:embed="rId4"/>
                <a:stretch>
                  <a:fillRect l="-1550" r="-2686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43835" y="5712598"/>
            <a:ext cx="111412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Observation: </a:t>
            </a:r>
            <a:r>
              <a:rPr lang="en-US" sz="2800" dirty="0"/>
              <a:t>Once packets are queued in the loop,</a:t>
            </a:r>
            <a:r>
              <a:rPr lang="en-US" sz="2800" b="1" dirty="0"/>
              <a:t> </a:t>
            </a:r>
            <a:r>
              <a:rPr lang="en-US" sz="2800" dirty="0" err="1"/>
              <a:t>r</a:t>
            </a:r>
            <a:r>
              <a:rPr lang="en-US" sz="2800" baseline="-25000" dirty="0" err="1"/>
              <a:t>d</a:t>
            </a:r>
            <a:r>
              <a:rPr lang="en-US" sz="2800" baseline="-25000" dirty="0"/>
              <a:t> </a:t>
            </a:r>
            <a:r>
              <a:rPr lang="en-US" sz="2800" dirty="0"/>
              <a:t>will be significantly reduced by queueing delay in the loop.</a:t>
            </a:r>
          </a:p>
        </p:txBody>
      </p:sp>
    </p:spTree>
    <p:extLst>
      <p:ext uri="{BB962C8B-B14F-4D97-AF65-F5344CB8AC3E}">
        <p14:creationId xmlns:p14="http://schemas.microsoft.com/office/powerpoint/2010/main" val="4828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</a:t>
            </a:r>
            <a:r>
              <a:rPr lang="en-US" altLang="zh-CN" sz="4000" dirty="0"/>
              <a:t>- </a:t>
            </a:r>
            <a:r>
              <a:rPr lang="en-US" sz="4000" b="1" dirty="0"/>
              <a:t>Consider PFC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079" y="5751095"/>
            <a:ext cx="1885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Consider PFC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16915" y="3154319"/>
            <a:ext cx="1051665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9059" y="2820980"/>
            <a:ext cx="603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/>
              <a:t>t</a:t>
            </a:r>
            <a:r>
              <a:rPr lang="en-US" sz="2400" b="1" baseline="-25000" dirty="0" err="1"/>
              <a:t>PFC</a:t>
            </a:r>
            <a:endParaRPr lang="en-US" sz="2400" b="1" baseline="-25000" dirty="0"/>
          </a:p>
        </p:txBody>
      </p:sp>
      <p:sp>
        <p:nvSpPr>
          <p:cNvPr id="16" name="Freeform 15"/>
          <p:cNvSpPr/>
          <p:nvPr/>
        </p:nvSpPr>
        <p:spPr>
          <a:xfrm>
            <a:off x="792636" y="1216541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636449" y="1130153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32079" y="1530913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32603" y="1575308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20" name="Freeform 19"/>
          <p:cNvSpPr/>
          <p:nvPr/>
        </p:nvSpPr>
        <p:spPr>
          <a:xfrm flipH="1">
            <a:off x="1605304" y="3703920"/>
            <a:ext cx="45719" cy="1325280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46390" y="3619121"/>
            <a:ext cx="486211" cy="1370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46391" y="2809163"/>
            <a:ext cx="477656" cy="946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4969" y="4278117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2207666" y="5243429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07666" y="4376654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94809" y="3115547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94809" y="2248772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45659" y="3534317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864282" y="3272293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734269" y="5104618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734269" y="2654423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qn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3629937" y="1515523"/>
                <a:ext cx="8272001" cy="4516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Question</a:t>
                </a:r>
                <a:r>
                  <a:rPr lang="en-US" sz="2800" dirty="0" smtClean="0"/>
                  <a:t>: what is the sufficient condition for queues to build up when PFC is considered</a:t>
                </a:r>
                <a:r>
                  <a:rPr lang="en-US" sz="2800" dirty="0" smtClean="0"/>
                  <a:t>?</a:t>
                </a: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Answer</a:t>
                </a:r>
                <a:r>
                  <a:rPr lang="en-US" sz="2800" dirty="0" smtClean="0"/>
                  <a:t>: 1) As PFC ensures per ingress fair sharing, r can at most be reduce by half due to PFC pause.      2) </a:t>
                </a:r>
                <a:r>
                  <a:rPr lang="en-US" sz="2800" dirty="0" err="1" smtClean="0"/>
                  <a:t>r</a:t>
                </a:r>
                <a:r>
                  <a:rPr lang="en-US" sz="2800" baseline="-25000" dirty="0" err="1" smtClean="0"/>
                  <a:t>d</a:t>
                </a:r>
                <a:r>
                  <a:rPr lang="en-US" sz="2800" dirty="0" smtClean="0"/>
                  <a:t> is reduced by at least one order due to queueing delay in the loop before PFC threshold is reached. So the sufficient condition still holds when PFC is considered.</a:t>
                </a: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Sufficient condition for loop-induced deadlock</a:t>
                </a:r>
                <a:r>
                  <a:rPr lang="en-US" sz="2800" dirty="0" smtClean="0"/>
                  <a:t>: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𝑇𝑇𝐿</m:t>
                        </m:r>
                      </m:den>
                    </m:f>
                  </m:oMath>
                </a14:m>
                <a:r>
                  <a:rPr lang="en-US" sz="2800" b="1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937" y="1515523"/>
                <a:ext cx="8272001" cy="4516557"/>
              </a:xfrm>
              <a:prstGeom prst="rect">
                <a:avLst/>
              </a:prstGeom>
              <a:blipFill rotWithShape="0">
                <a:blip r:embed="rId3"/>
                <a:stretch>
                  <a:fillRect l="-1326" t="-1350" r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8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2945" y="5631841"/>
            <a:ext cx="1027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</a:t>
            </a:r>
            <a:r>
              <a:rPr lang="en-US" sz="2400" dirty="0"/>
              <a:t>: </a:t>
            </a:r>
            <a:r>
              <a:rPr lang="en-US" sz="2400" dirty="0" smtClean="0"/>
              <a:t>our basic model does not consider the impact of PFC pause, but it</a:t>
            </a:r>
            <a:r>
              <a:rPr lang="en-US" altLang="zh-CN" sz="2400" dirty="0" smtClean="0"/>
              <a:t> still provides a good lower-bound input rate </a:t>
            </a:r>
            <a:r>
              <a:rPr lang="en-US" sz="2400" dirty="0" smtClean="0"/>
              <a:t>above </a:t>
            </a:r>
            <a:r>
              <a:rPr lang="en-US" sz="2400" dirty="0"/>
              <a:t>which PFC deadlock will occur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945" y="244177"/>
            <a:ext cx="1128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Verification of Basic </a:t>
            </a:r>
            <a:r>
              <a:rPr lang="en-US" altLang="zh-CN" sz="3600" dirty="0" smtClean="0"/>
              <a:t>Model – </a:t>
            </a:r>
            <a:r>
              <a:rPr lang="en-US" altLang="zh-CN" sz="3600" dirty="0" err="1"/>
              <a:t>Exp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B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64330"/>
            <a:ext cx="6096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838" y="955354"/>
            <a:ext cx="10277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inject lossless UDP traffic into a 2-hop loop, </a:t>
            </a:r>
            <a:r>
              <a:rPr lang="en-US" sz="2400" dirty="0"/>
              <a:t>and </a:t>
            </a:r>
            <a:r>
              <a:rPr lang="en-US" sz="2400" dirty="0" smtClean="0"/>
              <a:t>measure </a:t>
            </a:r>
            <a:r>
              <a:rPr lang="en-US" sz="2400" dirty="0"/>
              <a:t>the minimum input rate at which PFC deadlock will occur: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32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551463" y="1946046"/>
                <a:ext cx="9089074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Lower-bound </a:t>
                </a:r>
                <a:r>
                  <a:rPr lang="en-US" sz="2800" b="1" dirty="0" smtClean="0"/>
                  <a:t>Deadlock Time</a:t>
                </a:r>
                <a:r>
                  <a:rPr lang="en-US" sz="2800" dirty="0" smtClean="0"/>
                  <a:t>: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n*</a:t>
                </a:r>
                <a:r>
                  <a:rPr lang="en-US" sz="2800" dirty="0" err="1" smtClean="0"/>
                  <a:t>t</a:t>
                </a:r>
                <a:r>
                  <a:rPr lang="en-US" sz="2800" baseline="-25000" dirty="0" err="1" smtClean="0"/>
                  <a:t>PFC</a:t>
                </a:r>
                <a:r>
                  <a:rPr lang="en-US" sz="2800" dirty="0" smtClean="0"/>
                  <a:t>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acc>
                  </m:oMath>
                </a14:m>
                <a:endParaRPr lang="en-US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Upper-bound </a:t>
                </a:r>
                <a:r>
                  <a:rPr lang="en-US" sz="2800" b="1" dirty="0" smtClean="0"/>
                  <a:t>Deadlock Time</a:t>
                </a:r>
                <a:r>
                  <a:rPr lang="en-US" sz="2800" dirty="0" smtClean="0"/>
                  <a:t>: n*</a:t>
                </a:r>
                <a:r>
                  <a:rPr lang="en-US" sz="2800" dirty="0" err="1" smtClean="0"/>
                  <a:t>t</a:t>
                </a:r>
                <a:r>
                  <a:rPr lang="en-US" sz="2800" baseline="-25000" dirty="0" err="1" smtClean="0"/>
                  <a:t>PFC</a:t>
                </a:r>
                <a:r>
                  <a:rPr lang="en-US" sz="2800" dirty="0" smtClean="0"/>
                  <a:t>/(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acc>
                  </m:oMath>
                </a14:m>
                <a:r>
                  <a:rPr lang="en-US" sz="2800" dirty="0" smtClean="0"/>
                  <a:t>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28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Observation:</a:t>
                </a:r>
                <a:r>
                  <a:rPr lang="en-US" sz="2800" dirty="0" smtClean="0"/>
                  <a:t> when the sufficient condition is met, we have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e>
                    </m:acc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&gt;= r/2</a:t>
                </a:r>
                <a:r>
                  <a:rPr lang="en-US" sz="3200" dirty="0"/>
                  <a:t>, 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d</a:t>
                </a:r>
                <a:r>
                  <a:rPr lang="en-US" sz="3200" baseline="-25000" dirty="0" smtClean="0"/>
                  <a:t> </a:t>
                </a:r>
                <a:r>
                  <a:rPr lang="en-US" sz="3200" dirty="0" smtClean="0"/>
                  <a:t>&lt;&lt;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3200" dirty="0" smtClean="0"/>
                  <a:t>. So </a:t>
                </a:r>
                <a:r>
                  <a:rPr lang="en-US" sz="3200" b="1" dirty="0" smtClean="0"/>
                  <a:t>lower-bound estimation will be a tight estimation.</a:t>
                </a:r>
                <a:endParaRPr lang="en-US" sz="3200" b="1" dirty="0" smtClean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63" y="1946046"/>
                <a:ext cx="9089074" cy="2739211"/>
              </a:xfrm>
              <a:prstGeom prst="rect">
                <a:avLst/>
              </a:prstGeom>
              <a:blipFill rotWithShape="0">
                <a:blip r:embed="rId3"/>
                <a:stretch>
                  <a:fillRect l="-1208" t="-2000" r="-2013" b="-6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– </a:t>
            </a:r>
            <a:r>
              <a:rPr lang="en-US" sz="4000" b="1" dirty="0" smtClean="0"/>
              <a:t>Deadlock Time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31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2945" y="5833130"/>
            <a:ext cx="1027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Observation</a:t>
            </a:r>
            <a:r>
              <a:rPr lang="en-US" sz="2800" dirty="0"/>
              <a:t>: L</a:t>
            </a:r>
            <a:r>
              <a:rPr lang="en-US" sz="2800" dirty="0" smtClean="0"/>
              <a:t>ower-bound estimation is a tight bound.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52945" y="244177"/>
            <a:ext cx="1128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Verification of </a:t>
            </a:r>
            <a:r>
              <a:rPr lang="en-US" altLang="zh-CN" sz="3600" dirty="0"/>
              <a:t>Estimation </a:t>
            </a:r>
            <a:r>
              <a:rPr lang="en-US" altLang="zh-CN" sz="3600" dirty="0" smtClean="0"/>
              <a:t>of Deadlock </a:t>
            </a:r>
            <a:r>
              <a:rPr lang="en-US" altLang="zh-CN" sz="3600" dirty="0"/>
              <a:t>Time– </a:t>
            </a:r>
            <a:r>
              <a:rPr lang="en-US" altLang="zh-CN" sz="3600" dirty="0" err="1"/>
              <a:t>Exp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C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6838" y="955354"/>
            <a:ext cx="10277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inject lossless UDP traffic into a 2-hop loop, </a:t>
            </a:r>
            <a:r>
              <a:rPr lang="en-US" sz="2400" dirty="0"/>
              <a:t>and </a:t>
            </a:r>
            <a:r>
              <a:rPr lang="en-US" sz="2400" dirty="0" smtClean="0"/>
              <a:t>measure </a:t>
            </a:r>
            <a:r>
              <a:rPr lang="en-US" sz="2400" dirty="0"/>
              <a:t>the </a:t>
            </a:r>
            <a:r>
              <a:rPr lang="en-US" sz="2400" dirty="0" smtClean="0"/>
              <a:t>deadlock time: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2945" y="4776585"/>
            <a:ext cx="506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(a) Setting: TTL = 64, </a:t>
            </a:r>
            <a:r>
              <a:rPr lang="el-GR" sz="2000" dirty="0" smtClean="0"/>
              <a:t>α</a:t>
            </a:r>
            <a:r>
              <a:rPr lang="en-US" sz="2000" dirty="0" smtClean="0"/>
              <a:t> = 1/32 (no PFC deadlock when r &lt; 1.3Gbps).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94045" y="4776585"/>
            <a:ext cx="4616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(b) Setting: TTL = 64, </a:t>
            </a:r>
            <a:r>
              <a:rPr lang="el-GR" sz="2000" dirty="0" smtClean="0"/>
              <a:t>α</a:t>
            </a:r>
            <a:r>
              <a:rPr lang="en-US" sz="2000" dirty="0" smtClean="0"/>
              <a:t> = </a:t>
            </a:r>
            <a:r>
              <a:rPr lang="en-US" sz="2000" dirty="0"/>
              <a:t>1/64 (no PFC deadlock when r &lt; 1.3Gbps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6" y="1969901"/>
            <a:ext cx="4432532" cy="2659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45" y="1970105"/>
            <a:ext cx="4431850" cy="26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61280" y="2693866"/>
            <a:ext cx="10269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Analysis of Non-loop </a:t>
            </a:r>
            <a:r>
              <a:rPr lang="en-US" sz="4800" dirty="0"/>
              <a:t>R</a:t>
            </a:r>
            <a:r>
              <a:rPr lang="en-US" sz="4800" dirty="0" smtClean="0"/>
              <a:t>outing-Induced </a:t>
            </a:r>
            <a:r>
              <a:rPr lang="en-US" altLang="zh-CN" sz="4800" dirty="0"/>
              <a:t>Deadlock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01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84" y="1732402"/>
            <a:ext cx="4389694" cy="3292271"/>
          </a:xfrm>
          <a:prstGeom prst="rect">
            <a:avLst/>
          </a:prstGeom>
        </p:spPr>
      </p:pic>
      <p:cxnSp>
        <p:nvCxnSpPr>
          <p:cNvPr id="120" name="Straight Arrow Connector 119"/>
          <p:cNvCxnSpPr/>
          <p:nvPr/>
        </p:nvCxnSpPr>
        <p:spPr>
          <a:xfrm flipH="1">
            <a:off x="4930950" y="2334614"/>
            <a:ext cx="1" cy="224391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923369" y="2334617"/>
            <a:ext cx="3017176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752538" y="244177"/>
                <a:ext cx="1068692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/>
                  <a:t>Non-Loop </a:t>
                </a:r>
                <a:r>
                  <a:rPr lang="en-US" altLang="zh-CN" sz="4000" dirty="0" smtClean="0"/>
                  <a:t>Deadlock </a:t>
                </a:r>
                <a:r>
                  <a:rPr lang="en-US" altLang="zh-CN" sz="4000" dirty="0" smtClean="0"/>
                  <a:t>– </a:t>
                </a:r>
              </a:p>
              <a:p>
                <a:pPr algn="ctr"/>
                <a:r>
                  <a:rPr lang="en-US" altLang="zh-CN" sz="4000" b="1" dirty="0" smtClean="0"/>
                  <a:t>Cyclic Routing Dependency 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Deadlock</a:t>
                </a:r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8" y="244177"/>
                <a:ext cx="10686924" cy="1323439"/>
              </a:xfrm>
              <a:prstGeom prst="rect">
                <a:avLst/>
              </a:prstGeom>
              <a:blipFill rotWithShape="0">
                <a:blip r:embed="rId3"/>
                <a:stretch>
                  <a:fillRect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/>
          <p:cNvSpPr/>
          <p:nvPr/>
        </p:nvSpPr>
        <p:spPr>
          <a:xfrm>
            <a:off x="1160039" y="1732402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9836" y="5206008"/>
            <a:ext cx="10412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this case, </a:t>
            </a:r>
            <a:r>
              <a:rPr lang="en-US" sz="2800" dirty="0"/>
              <a:t>cyclic routing dependency is met but no deadlock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Cyclic routing dependency is just a necessary condition </a:t>
            </a:r>
            <a:r>
              <a:rPr lang="en-US" sz="2800" dirty="0" smtClean="0"/>
              <a:t>as </a:t>
            </a:r>
            <a:r>
              <a:rPr lang="en-US" sz="2800" dirty="0" smtClean="0"/>
              <a:t>it is not guaranteed that all the links will be paused.</a:t>
            </a:r>
            <a:endParaRPr lang="en-US" sz="28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283466" y="4578524"/>
            <a:ext cx="36570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243190" y="1995374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4168225" y="2400912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690344" y="2784876"/>
            <a:ext cx="132920" cy="427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315573" y="1995374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16200000">
            <a:off x="3203669" y="2338699"/>
            <a:ext cx="147039" cy="39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244259" y="3857115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rot="10800000">
            <a:off x="2762728" y="2896163"/>
            <a:ext cx="132920" cy="293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5400000">
            <a:off x="4187292" y="4236567"/>
            <a:ext cx="156950" cy="30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315573" y="3857115"/>
            <a:ext cx="1027229" cy="1070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 rot="16200000">
            <a:off x="3269808" y="4262653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flipV="1">
            <a:off x="2762728" y="3710611"/>
            <a:ext cx="132920" cy="293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10800000">
            <a:off x="4690344" y="3716507"/>
            <a:ext cx="132920" cy="293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503411" y="2714682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059844" y="2158003"/>
            <a:ext cx="282959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41216" y="2140796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11480" y="3840348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979535" y="4392534"/>
            <a:ext cx="285472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799065" y="2677945"/>
            <a:ext cx="282959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504667" y="3840348"/>
            <a:ext cx="429968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231592" y="4405425"/>
            <a:ext cx="282959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 rot="16200000">
            <a:off x="2268036" y="4262653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298984" y="4392534"/>
            <a:ext cx="429968" cy="32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2581944" y="2673855"/>
            <a:ext cx="348930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70244" y="4151969"/>
            <a:ext cx="3414997" cy="1022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570244" y="2673855"/>
            <a:ext cx="0" cy="147811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 rot="16200000">
            <a:off x="5186897" y="4257888"/>
            <a:ext cx="149931" cy="25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014555" y="3986263"/>
            <a:ext cx="784598" cy="40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22" name="Straight Connector 121"/>
          <p:cNvCxnSpPr>
            <a:stCxn id="102" idx="2"/>
            <a:endCxn id="96" idx="2"/>
          </p:cNvCxnSpPr>
          <p:nvPr/>
        </p:nvCxnSpPr>
        <p:spPr>
          <a:xfrm flipV="1">
            <a:off x="3474656" y="4389027"/>
            <a:ext cx="638652" cy="350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2" idx="2"/>
            <a:endCxn id="86" idx="0"/>
          </p:cNvCxnSpPr>
          <p:nvPr/>
        </p:nvCxnSpPr>
        <p:spPr>
          <a:xfrm flipV="1">
            <a:off x="3474657" y="2530794"/>
            <a:ext cx="638651" cy="53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4" idx="2"/>
          </p:cNvCxnSpPr>
          <p:nvPr/>
        </p:nvCxnSpPr>
        <p:spPr>
          <a:xfrm flipV="1">
            <a:off x="4756805" y="3212719"/>
            <a:ext cx="0" cy="5037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3" idx="2"/>
            <a:endCxn id="95" idx="0"/>
          </p:cNvCxnSpPr>
          <p:nvPr/>
        </p:nvCxnSpPr>
        <p:spPr>
          <a:xfrm flipV="1">
            <a:off x="2829188" y="3189170"/>
            <a:ext cx="0" cy="5214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13" idx="0"/>
          </p:cNvCxnSpPr>
          <p:nvPr/>
        </p:nvCxnSpPr>
        <p:spPr>
          <a:xfrm flipV="1">
            <a:off x="1771517" y="4392535"/>
            <a:ext cx="441603" cy="160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14296" y="2173372"/>
            <a:ext cx="679203" cy="353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754489" y="3604410"/>
            <a:ext cx="652365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8427" y="2641852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L1</a:t>
            </a:r>
            <a:endParaRPr lang="en-US" sz="2400" b="1" dirty="0"/>
          </a:p>
        </p:txBody>
      </p:sp>
      <p:sp>
        <p:nvSpPr>
          <p:cNvPr id="131" name="Rectangle 130"/>
          <p:cNvSpPr/>
          <p:nvPr/>
        </p:nvSpPr>
        <p:spPr>
          <a:xfrm>
            <a:off x="4321049" y="3199660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L2</a:t>
            </a:r>
            <a:endParaRPr lang="en-US" sz="2400" b="1" dirty="0"/>
          </a:p>
        </p:txBody>
      </p:sp>
      <p:sp>
        <p:nvSpPr>
          <p:cNvPr id="132" name="Rectangle 131"/>
          <p:cNvSpPr/>
          <p:nvPr/>
        </p:nvSpPr>
        <p:spPr>
          <a:xfrm>
            <a:off x="3609896" y="3742742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L3</a:t>
            </a:r>
            <a:endParaRPr lang="en-US" sz="2400" b="1" dirty="0"/>
          </a:p>
        </p:txBody>
      </p:sp>
      <p:sp>
        <p:nvSpPr>
          <p:cNvPr id="133" name="Rectangle 132"/>
          <p:cNvSpPr/>
          <p:nvPr/>
        </p:nvSpPr>
        <p:spPr>
          <a:xfrm>
            <a:off x="2903930" y="3192481"/>
            <a:ext cx="368401" cy="408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698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0050" y="1949119"/>
            <a:ext cx="15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rate limit=1/4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574" y="4398496"/>
            <a:ext cx="147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rate limit=1/4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43091" y="2460730"/>
            <a:ext cx="247090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606137" y="2460728"/>
            <a:ext cx="1" cy="189004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19045" y="4350775"/>
            <a:ext cx="2994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42899" y="2174986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3979755" y="2519604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09094" y="2839984"/>
            <a:ext cx="108855" cy="360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64285" y="2174986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3189870" y="2468780"/>
            <a:ext cx="123851" cy="323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43774" y="3743132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2830480" y="2933721"/>
            <a:ext cx="108855" cy="2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3995288" y="4066305"/>
            <a:ext cx="132199" cy="24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64285" y="3743132"/>
            <a:ext cx="841245" cy="9019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3244001" y="4087751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2830480" y="3619731"/>
            <a:ext cx="108855" cy="2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0800000">
            <a:off x="4409094" y="3624698"/>
            <a:ext cx="108855" cy="2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01854" y="301849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73802" y="2311968"/>
            <a:ext cx="267744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85595" y="226953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8297" y="372900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8130" y="2749916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19143" y="3729009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33401" y="4204974"/>
            <a:ext cx="267744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16200000">
            <a:off x="2382612" y="4401067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88224" y="4611698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82428" y="2746471"/>
            <a:ext cx="285755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672846" y="3991488"/>
            <a:ext cx="2796698" cy="8616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72846" y="2746471"/>
            <a:ext cx="0" cy="124501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6200000">
            <a:off x="4813993" y="4083737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93551" y="3851913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>
            <a:stCxn id="21" idx="2"/>
            <a:endCxn id="18" idx="2"/>
          </p:cNvCxnSpPr>
          <p:nvPr/>
        </p:nvCxnSpPr>
        <p:spPr>
          <a:xfrm flipV="1">
            <a:off x="3413511" y="4191162"/>
            <a:ext cx="523021" cy="295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2"/>
            <a:endCxn id="12" idx="0"/>
          </p:cNvCxnSpPr>
          <p:nvPr/>
        </p:nvCxnSpPr>
        <p:spPr>
          <a:xfrm flipV="1">
            <a:off x="3413511" y="2625970"/>
            <a:ext cx="523021" cy="45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3" idx="2"/>
          </p:cNvCxnSpPr>
          <p:nvPr/>
        </p:nvCxnSpPr>
        <p:spPr>
          <a:xfrm flipV="1">
            <a:off x="4463521" y="3200357"/>
            <a:ext cx="0" cy="4243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2"/>
            <a:endCxn id="17" idx="0"/>
          </p:cNvCxnSpPr>
          <p:nvPr/>
        </p:nvCxnSpPr>
        <p:spPr>
          <a:xfrm flipV="1">
            <a:off x="2884907" y="3180521"/>
            <a:ext cx="0" cy="4392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0504" y="2324913"/>
            <a:ext cx="556231" cy="297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53198" y="2080109"/>
            <a:ext cx="534252" cy="343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80571" y="3530278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</a:t>
            </a:r>
            <a:r>
              <a:rPr lang="en-US" sz="2000" baseline="-25000" dirty="0" smtClean="0">
                <a:solidFill>
                  <a:srgbClr val="00B050"/>
                </a:solidFill>
              </a:rPr>
              <a:t>2 </a:t>
            </a:r>
            <a:r>
              <a:rPr lang="en-US" sz="2000" dirty="0" smtClean="0">
                <a:solidFill>
                  <a:srgbClr val="00B050"/>
                </a:solidFill>
              </a:rPr>
              <a:t>= B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131470" y="1726370"/>
            <a:ext cx="3454864" cy="592081"/>
          </a:xfrm>
          <a:custGeom>
            <a:avLst/>
            <a:gdLst>
              <a:gd name="connsiteX0" fmla="*/ 213780 w 5382128"/>
              <a:gd name="connsiteY0" fmla="*/ 0 h 795048"/>
              <a:gd name="connsiteX1" fmla="*/ 460270 w 5382128"/>
              <a:gd name="connsiteY1" fmla="*/ 699715 h 795048"/>
              <a:gd name="connsiteX2" fmla="*/ 4300750 w 5382128"/>
              <a:gd name="connsiteY2" fmla="*/ 731520 h 795048"/>
              <a:gd name="connsiteX3" fmla="*/ 5382128 w 5382128"/>
              <a:gd name="connsiteY3" fmla="*/ 166977 h 79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2128" h="795048">
                <a:moveTo>
                  <a:pt x="213780" y="0"/>
                </a:moveTo>
                <a:cubicBezTo>
                  <a:pt x="-3556" y="288897"/>
                  <a:pt x="-220892" y="577795"/>
                  <a:pt x="460270" y="699715"/>
                </a:cubicBezTo>
                <a:cubicBezTo>
                  <a:pt x="1141432" y="821635"/>
                  <a:pt x="3480440" y="820310"/>
                  <a:pt x="4300750" y="731520"/>
                </a:cubicBezTo>
                <a:cubicBezTo>
                  <a:pt x="5121060" y="642730"/>
                  <a:pt x="5251594" y="404853"/>
                  <a:pt x="5382128" y="166977"/>
                </a:cubicBezTo>
              </a:path>
            </a:pathLst>
          </a:cu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65063" y="1968430"/>
            <a:ext cx="228487" cy="28358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880230" y="4471248"/>
            <a:ext cx="3583047" cy="517506"/>
          </a:xfrm>
          <a:custGeom>
            <a:avLst/>
            <a:gdLst>
              <a:gd name="connsiteX0" fmla="*/ 5581816 w 5581816"/>
              <a:gd name="connsiteY0" fmla="*/ 694908 h 694908"/>
              <a:gd name="connsiteX1" fmla="*/ 4699221 w 5581816"/>
              <a:gd name="connsiteY1" fmla="*/ 106511 h 694908"/>
              <a:gd name="connsiteX2" fmla="*/ 906449 w 5581816"/>
              <a:gd name="connsiteY2" fmla="*/ 34950 h 694908"/>
              <a:gd name="connsiteX3" fmla="*/ 0 w 5581816"/>
              <a:gd name="connsiteY3" fmla="*/ 496125 h 6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1816" h="694908">
                <a:moveTo>
                  <a:pt x="5581816" y="694908"/>
                </a:moveTo>
                <a:cubicBezTo>
                  <a:pt x="5530132" y="455706"/>
                  <a:pt x="5478449" y="216504"/>
                  <a:pt x="4699221" y="106511"/>
                </a:cubicBezTo>
                <a:cubicBezTo>
                  <a:pt x="3919993" y="-3482"/>
                  <a:pt x="1689652" y="-29986"/>
                  <a:pt x="906449" y="34950"/>
                </a:cubicBezTo>
                <a:cubicBezTo>
                  <a:pt x="123246" y="99886"/>
                  <a:pt x="61623" y="298005"/>
                  <a:pt x="0" y="496125"/>
                </a:cubicBezTo>
              </a:path>
            </a:pathLst>
          </a:cu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009033" y="4444290"/>
            <a:ext cx="228487" cy="28358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4769166" y="2177571"/>
            <a:ext cx="126287" cy="21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670656" y="1918654"/>
            <a:ext cx="388135" cy="275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25604" y="383020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752538" y="244177"/>
                <a:ext cx="1068692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/>
                  <a:t>Non-Loop </a:t>
                </a:r>
                <a:r>
                  <a:rPr lang="en-US" altLang="zh-CN" sz="4000" dirty="0" smtClean="0"/>
                  <a:t>Deadlock </a:t>
                </a:r>
                <a:r>
                  <a:rPr lang="en-US" altLang="zh-CN" sz="4000" dirty="0" smtClean="0"/>
                  <a:t>– </a:t>
                </a:r>
              </a:p>
              <a:p>
                <a:pPr algn="ctr"/>
                <a:r>
                  <a:rPr lang="en-US" altLang="zh-CN" sz="40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Simultaneous Pause 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Deadlock</a:t>
                </a:r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8" y="244177"/>
                <a:ext cx="10686924" cy="1323439"/>
              </a:xfrm>
              <a:prstGeom prst="rect">
                <a:avLst/>
              </a:prstGeom>
              <a:blipFill rotWithShape="0">
                <a:blip r:embed="rId3"/>
                <a:stretch>
                  <a:fillRect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69745" y="4932195"/>
            <a:ext cx="11178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this case, all the links in the cycle are paused at the same time but no deadlock.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Cambria Math" panose="02040503050406030204" pitchFamily="18" charset="0"/>
              </a:rPr>
              <a:t>Simultaneous Pause </a:t>
            </a:r>
            <a:r>
              <a:rPr lang="en-US" sz="2800" b="1" dirty="0" smtClean="0"/>
              <a:t>is just a necessary condition </a:t>
            </a:r>
            <a:r>
              <a:rPr lang="en-US" sz="2800" dirty="0" smtClean="0"/>
              <a:t>as </a:t>
            </a:r>
            <a:r>
              <a:rPr lang="en-US" sz="2800" dirty="0" smtClean="0"/>
              <a:t>it is not guaranteed that all the pauses will not be resumed.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463521" y="4708792"/>
            <a:ext cx="799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Flow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488903" y="1414617"/>
            <a:ext cx="866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Flow </a:t>
            </a:r>
            <a:r>
              <a:rPr lang="en-US" altLang="zh-CN" sz="2000" dirty="0">
                <a:solidFill>
                  <a:srgbClr val="00B0F0"/>
                </a:solidFill>
              </a:rPr>
              <a:t>3</a:t>
            </a:r>
            <a:endParaRPr lang="en-US" sz="20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35" y="1824546"/>
            <a:ext cx="4234616" cy="31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340066" y="244177"/>
            <a:ext cx="9511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Advantages of RDMA Data Center Networks</a:t>
            </a:r>
            <a:endParaRPr lang="en-US" altLang="zh-CN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955" y="1635018"/>
            <a:ext cx="54480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Ultra-low latency </a:t>
            </a:r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High throughput</a:t>
            </a:r>
          </a:p>
          <a:p>
            <a:pPr marL="457200" indent="-457200">
              <a:buFont typeface="+mj-lt"/>
              <a:buAutoNum type="arabicPeriod"/>
            </a:pP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Very </a:t>
            </a:r>
            <a:r>
              <a:rPr lang="en-US" sz="3600" dirty="0"/>
              <a:t>low CPU </a:t>
            </a:r>
            <a:r>
              <a:rPr lang="en-US" sz="3600" dirty="0" smtClean="0"/>
              <a:t>overhead</a:t>
            </a:r>
          </a:p>
          <a:p>
            <a:pPr marL="914400" lvl="1" indent="-457200">
              <a:buFont typeface="+mj-lt"/>
              <a:buAutoNum type="arabicParenR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99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51137" y="1795843"/>
            <a:ext cx="9889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Deadlock Prediction is not a trivial 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Two algorithms </a:t>
            </a:r>
            <a:r>
              <a:rPr lang="en-US" sz="2800" dirty="0" smtClean="0"/>
              <a:t>for deadlock prediction: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2400" b="1" dirty="0" smtClean="0"/>
              <a:t>Non-lineal Fluid Model with Differential Equations </a:t>
            </a:r>
            <a:r>
              <a:rPr lang="en-US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currently don’t know how to solve the equations</a:t>
            </a:r>
            <a:r>
              <a:rPr lang="en-US" altLang="zh-CN" sz="2400" dirty="0" smtClean="0"/>
              <a:t>)</a:t>
            </a:r>
            <a:endParaRPr lang="en-US" altLang="zh-CN" sz="2000" dirty="0" smtClean="0"/>
          </a:p>
          <a:p>
            <a:pPr marL="1371600" lvl="2" indent="-457200">
              <a:buFont typeface="+mj-lt"/>
              <a:buAutoNum type="arabicParenR"/>
            </a:pPr>
            <a:r>
              <a:rPr lang="en-US" sz="2400" b="1" dirty="0" smtClean="0"/>
              <a:t>Iterative Algorithm based on Statistical Model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currently don’t know how to prove the correctness</a:t>
            </a:r>
            <a:r>
              <a:rPr lang="en-US" sz="2400" dirty="0" smtClean="0"/>
              <a:t>)</a:t>
            </a:r>
          </a:p>
          <a:p>
            <a:pPr marL="1371600" lvl="2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Using simulations to demonstrate that both algorithms can correctly predict whether deadlock will happen for the 6 deadlock scenarios.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Non-Loop </a:t>
            </a:r>
            <a:r>
              <a:rPr lang="en-US" altLang="zh-CN" sz="3600" dirty="0" smtClean="0"/>
              <a:t>Deadlock – </a:t>
            </a:r>
            <a:r>
              <a:rPr lang="en-US" sz="3600" b="1" dirty="0" smtClean="0"/>
              <a:t>Deadlock Prediction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23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p:pic>
        <p:nvPicPr>
          <p:cNvPr id="6" name="Picture 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206890" y="1354192"/>
            <a:ext cx="860261" cy="548635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740425" y="1366659"/>
            <a:ext cx="860261" cy="548635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7" idx="2"/>
            <a:endCxn id="34" idx="0"/>
          </p:cNvCxnSpPr>
          <p:nvPr/>
        </p:nvCxnSpPr>
        <p:spPr>
          <a:xfrm>
            <a:off x="5170556" y="1915293"/>
            <a:ext cx="1779862" cy="805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2"/>
            <a:endCxn id="33" idx="0"/>
          </p:cNvCxnSpPr>
          <p:nvPr/>
        </p:nvCxnSpPr>
        <p:spPr>
          <a:xfrm>
            <a:off x="5170556" y="1915293"/>
            <a:ext cx="2909684" cy="805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33" idx="0"/>
          </p:cNvCxnSpPr>
          <p:nvPr/>
        </p:nvCxnSpPr>
        <p:spPr>
          <a:xfrm>
            <a:off x="6637021" y="1902827"/>
            <a:ext cx="1443219" cy="818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  <a:endCxn id="34" idx="0"/>
          </p:cNvCxnSpPr>
          <p:nvPr/>
        </p:nvCxnSpPr>
        <p:spPr>
          <a:xfrm>
            <a:off x="6637021" y="1902827"/>
            <a:ext cx="313397" cy="818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23" idx="0"/>
          </p:cNvCxnSpPr>
          <p:nvPr/>
        </p:nvCxnSpPr>
        <p:spPr>
          <a:xfrm flipH="1">
            <a:off x="3727338" y="1915293"/>
            <a:ext cx="1443218" cy="77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22" idx="0"/>
          </p:cNvCxnSpPr>
          <p:nvPr/>
        </p:nvCxnSpPr>
        <p:spPr>
          <a:xfrm flipH="1">
            <a:off x="4857160" y="1915293"/>
            <a:ext cx="313396" cy="77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23" idx="0"/>
          </p:cNvCxnSpPr>
          <p:nvPr/>
        </p:nvCxnSpPr>
        <p:spPr>
          <a:xfrm flipH="1">
            <a:off x="3727338" y="1902827"/>
            <a:ext cx="2909683" cy="786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22" idx="0"/>
          </p:cNvCxnSpPr>
          <p:nvPr/>
        </p:nvCxnSpPr>
        <p:spPr>
          <a:xfrm flipH="1">
            <a:off x="4857160" y="1902827"/>
            <a:ext cx="1779861" cy="786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93080" y="4892880"/>
            <a:ext cx="1433745" cy="27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3309" y="3083934"/>
            <a:ext cx="0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57159" y="3083934"/>
            <a:ext cx="7944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23309" y="3083934"/>
            <a:ext cx="1147299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713889" y="3083934"/>
            <a:ext cx="1143270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27029" y="2688919"/>
            <a:ext cx="860261" cy="548635"/>
          </a:xfrm>
          <a:prstGeom prst="rect">
            <a:avLst/>
          </a:prstGeom>
        </p:spPr>
      </p:pic>
      <p:pic>
        <p:nvPicPr>
          <p:cNvPr id="23" name="Picture 2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97207" y="2688919"/>
            <a:ext cx="860261" cy="548635"/>
          </a:xfrm>
          <a:prstGeom prst="rect">
            <a:avLst/>
          </a:prstGeom>
        </p:spPr>
      </p:pic>
      <p:pic>
        <p:nvPicPr>
          <p:cNvPr id="24" name="Picture 2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97207" y="3473326"/>
            <a:ext cx="860261" cy="548635"/>
          </a:xfrm>
          <a:prstGeom prst="rect">
            <a:avLst/>
          </a:prstGeom>
        </p:spPr>
      </p:pic>
      <p:pic>
        <p:nvPicPr>
          <p:cNvPr id="25" name="Picture 2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27029" y="3473326"/>
            <a:ext cx="860261" cy="5486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3470738" y="4257733"/>
            <a:ext cx="354015" cy="63514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H="1">
            <a:off x="3643717" y="3897465"/>
            <a:ext cx="8007" cy="433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6969" y="3119709"/>
            <a:ext cx="1147299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46389" y="3115892"/>
            <a:ext cx="0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0239" y="3115892"/>
            <a:ext cx="7944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936969" y="3115892"/>
            <a:ext cx="1143270" cy="479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903232" y="4257733"/>
            <a:ext cx="354015" cy="635147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650109" y="2720877"/>
            <a:ext cx="860261" cy="548635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520287" y="2720877"/>
            <a:ext cx="860261" cy="548635"/>
          </a:xfrm>
          <a:prstGeom prst="rect">
            <a:avLst/>
          </a:prstGeom>
        </p:spPr>
      </p:pic>
      <p:pic>
        <p:nvPicPr>
          <p:cNvPr id="35" name="Picture 3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520287" y="3505284"/>
            <a:ext cx="860261" cy="548635"/>
          </a:xfrm>
          <a:prstGeom prst="rect">
            <a:avLst/>
          </a:prstGeom>
        </p:spPr>
      </p:pic>
      <p:pic>
        <p:nvPicPr>
          <p:cNvPr id="36" name="Picture 3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650109" y="3505284"/>
            <a:ext cx="860261" cy="548635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8090339" y="3950177"/>
            <a:ext cx="3349" cy="38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44263" y="3115892"/>
            <a:ext cx="553924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72354" y="3927288"/>
            <a:ext cx="487298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03643" y="3115892"/>
            <a:ext cx="553924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172098" y="3927288"/>
            <a:ext cx="487298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48892" y="3115892"/>
            <a:ext cx="553924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10377" y="3115892"/>
            <a:ext cx="553924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6841" y="3927288"/>
            <a:ext cx="487298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78636" y="3927288"/>
            <a:ext cx="487298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92016" y="1128516"/>
            <a:ext cx="557080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58481" y="1128516"/>
            <a:ext cx="557080" cy="2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35047" y="4892880"/>
            <a:ext cx="1433745" cy="27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948892" y="2894120"/>
            <a:ext cx="0" cy="14436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948893" y="1902827"/>
            <a:ext cx="1908266" cy="99129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843085" y="1894676"/>
            <a:ext cx="1986369" cy="848561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2"/>
          </p:cNvCxnSpPr>
          <p:nvPr/>
        </p:nvCxnSpPr>
        <p:spPr>
          <a:xfrm>
            <a:off x="6637021" y="1902827"/>
            <a:ext cx="192433" cy="826202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" idx="2"/>
          </p:cNvCxnSpPr>
          <p:nvPr/>
        </p:nvCxnSpPr>
        <p:spPr>
          <a:xfrm>
            <a:off x="6637021" y="1902827"/>
            <a:ext cx="1308180" cy="902154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945202" y="2798469"/>
            <a:ext cx="32108" cy="15392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686840" y="359498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Priority = 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24793" y="250243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Priority =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70903" y="168869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Priority =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50946" y="35630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Priority = 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15123" y="5522981"/>
            <a:ext cx="9161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Key Idea</a:t>
            </a:r>
            <a:r>
              <a:rPr lang="en-US" sz="2400" dirty="0" smtClean="0"/>
              <a:t>: we increase the packet priority of a flow each time the flow changes its direction (either from UP to DOWN or from DOWN to UP).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p:sp>
        <p:nvSpPr>
          <p:cNvPr id="84" name="Rectangle 83"/>
          <p:cNvSpPr/>
          <p:nvPr/>
        </p:nvSpPr>
        <p:spPr>
          <a:xfrm>
            <a:off x="1561898" y="3997170"/>
            <a:ext cx="91617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Proof</a:t>
            </a:r>
            <a:r>
              <a:rPr lang="en-US" sz="2400" b="1" dirty="0" smtClean="0"/>
              <a:t>: </a:t>
            </a:r>
            <a:r>
              <a:rPr lang="en-US" sz="2400" dirty="0" smtClean="0"/>
              <a:t>we assume deadlock still happens under this solution. Let l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be the </a:t>
            </a:r>
            <a:r>
              <a:rPr lang="en-US" sz="2400" dirty="0" err="1" smtClean="0"/>
              <a:t>i-th</a:t>
            </a:r>
            <a:r>
              <a:rPr lang="en-US" sz="2400" dirty="0" smtClean="0"/>
              <a:t> link in the deadlock cycle,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be the highest priority of the packets traversing link l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. We consider whether the packets of the highest priority in the cycle will be paused permanently. </a:t>
            </a:r>
          </a:p>
        </p:txBody>
      </p:sp>
      <p:pic>
        <p:nvPicPr>
          <p:cNvPr id="58" name="Picture 57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996974" y="1116503"/>
            <a:ext cx="860261" cy="548635"/>
          </a:xfrm>
          <a:prstGeom prst="rect">
            <a:avLst/>
          </a:prstGeom>
        </p:spPr>
      </p:pic>
      <p:pic>
        <p:nvPicPr>
          <p:cNvPr id="60" name="Picture 59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91517" y="1547162"/>
            <a:ext cx="860261" cy="548635"/>
          </a:xfrm>
          <a:prstGeom prst="rect">
            <a:avLst/>
          </a:prstGeom>
        </p:spPr>
      </p:pic>
      <p:pic>
        <p:nvPicPr>
          <p:cNvPr id="61" name="Picture 60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69029" y="2752452"/>
            <a:ext cx="860261" cy="548635"/>
          </a:xfrm>
          <a:prstGeom prst="rect">
            <a:avLst/>
          </a:prstGeom>
        </p:spPr>
      </p:pic>
      <p:pic>
        <p:nvPicPr>
          <p:cNvPr id="62" name="Picture 6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633706" y="2133979"/>
            <a:ext cx="860261" cy="548635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60" idx="2"/>
            <a:endCxn id="61" idx="0"/>
          </p:cNvCxnSpPr>
          <p:nvPr/>
        </p:nvCxnSpPr>
        <p:spPr>
          <a:xfrm flipH="1">
            <a:off x="4899160" y="2095797"/>
            <a:ext cx="22488" cy="656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8" idx="2"/>
            <a:endCxn id="62" idx="0"/>
          </p:cNvCxnSpPr>
          <p:nvPr/>
        </p:nvCxnSpPr>
        <p:spPr>
          <a:xfrm>
            <a:off x="6427105" y="1665138"/>
            <a:ext cx="636732" cy="4688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3"/>
            <a:endCxn id="58" idx="2"/>
          </p:cNvCxnSpPr>
          <p:nvPr/>
        </p:nvCxnSpPr>
        <p:spPr>
          <a:xfrm flipV="1">
            <a:off x="5351778" y="1665138"/>
            <a:ext cx="1075327" cy="15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  <a:endCxn id="92" idx="3"/>
          </p:cNvCxnSpPr>
          <p:nvPr/>
        </p:nvCxnSpPr>
        <p:spPr>
          <a:xfrm flipH="1">
            <a:off x="6572906" y="2682614"/>
            <a:ext cx="490931" cy="621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07075" y="2160195"/>
            <a:ext cx="2788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Priority </a:t>
            </a:r>
            <a:r>
              <a:rPr lang="en-US" sz="2000" dirty="0"/>
              <a:t>of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 =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sp>
        <p:nvSpPr>
          <p:cNvPr id="83" name="Rectangle 82"/>
          <p:cNvSpPr/>
          <p:nvPr/>
        </p:nvSpPr>
        <p:spPr>
          <a:xfrm>
            <a:off x="5530544" y="12186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6888769" y="159208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pic>
        <p:nvPicPr>
          <p:cNvPr id="92" name="Picture 9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12645" y="3029678"/>
            <a:ext cx="860261" cy="548635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7008709" y="279593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3</a:t>
            </a:r>
            <a:endParaRPr lang="en-US" sz="2400" b="1" baseline="-25000" dirty="0"/>
          </a:p>
        </p:txBody>
      </p:sp>
      <p:sp>
        <p:nvSpPr>
          <p:cNvPr id="96" name="Rectangle 95"/>
          <p:cNvSpPr/>
          <p:nvPr/>
        </p:nvSpPr>
        <p:spPr>
          <a:xfrm>
            <a:off x="5308139" y="2950432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97" name="Rectangle 96"/>
          <p:cNvSpPr/>
          <p:nvPr/>
        </p:nvSpPr>
        <p:spPr>
          <a:xfrm>
            <a:off x="5011028" y="2201662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n</a:t>
            </a:r>
            <a:endParaRPr lang="en-US" sz="2400" b="1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7493967" y="2863599"/>
            <a:ext cx="2785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Priority </a:t>
            </a:r>
            <a:r>
              <a:rPr lang="en-US" sz="2000" dirty="0"/>
              <a:t>of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p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7493967" y="1471949"/>
            <a:ext cx="2785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Priority </a:t>
            </a:r>
            <a:r>
              <a:rPr lang="en-US" sz="2000" dirty="0"/>
              <a:t>of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p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200120" y="937550"/>
            <a:ext cx="282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Priority of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p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4225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1106905" y="3702455"/>
                <a:ext cx="10246895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Case 1</a:t>
                </a:r>
                <a:r>
                  <a:rPr lang="en-US" sz="2400" dirty="0"/>
                  <a:t>: </a:t>
                </a:r>
                <a:r>
                  <a:rPr lang="en-US" sz="2400" b="1" dirty="0"/>
                  <a:t>p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= p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 =… =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n</a:t>
                </a:r>
                <a:r>
                  <a:rPr lang="en-US" sz="2400" b="1" baseline="-25000" dirty="0"/>
                  <a:t> </a:t>
                </a:r>
                <a:r>
                  <a:rPr lang="en-US" sz="2400" b="1" dirty="0"/>
                  <a:t>is not satisfied</a:t>
                </a:r>
                <a:r>
                  <a:rPr lang="en-US" sz="2400" dirty="0"/>
                  <a:t>. In this case, we can </a:t>
                </a:r>
                <a:r>
                  <a:rPr lang="en-US" sz="2400" dirty="0" smtClean="0"/>
                  <a:t>always find </a:t>
                </a:r>
                <a:r>
                  <a:rPr lang="en-US" sz="2400" dirty="0"/>
                  <a:t>one link </a:t>
                </a:r>
                <a:r>
                  <a:rPr lang="en-US" sz="2400" dirty="0" err="1"/>
                  <a:t>l</a:t>
                </a:r>
                <a:r>
                  <a:rPr lang="en-US" sz="2400" baseline="-25000" dirty="0" err="1"/>
                  <a:t>k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whose highest priority 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k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is the highest </a:t>
                </a:r>
                <a:r>
                  <a:rPr lang="en-US" sz="2400" dirty="0" smtClean="0"/>
                  <a:t>among all the links in </a:t>
                </a:r>
                <a:r>
                  <a:rPr lang="en-US" sz="2400" dirty="0"/>
                  <a:t>the cycle and 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k</a:t>
                </a:r>
                <a:r>
                  <a:rPr lang="en-US" sz="2400" dirty="0"/>
                  <a:t> &gt; p</a:t>
                </a:r>
                <a:r>
                  <a:rPr lang="en-US" sz="2400" baseline="-25000" dirty="0"/>
                  <a:t>(k+1)</a:t>
                </a:r>
                <a:r>
                  <a:rPr lang="en-US" sz="2400" dirty="0"/>
                  <a:t>. </a:t>
                </a:r>
                <a:r>
                  <a:rPr lang="en-US" sz="2400" dirty="0" smtClean="0"/>
                  <a:t>Let </a:t>
                </a:r>
                <a:r>
                  <a:rPr lang="en-US" sz="2400" b="1" dirty="0" err="1" smtClean="0"/>
                  <a:t>F</a:t>
                </a:r>
                <a:r>
                  <a:rPr lang="en-US" sz="2400" b="1" baseline="-25000" dirty="0" err="1" smtClean="0"/>
                  <a:t>k</a:t>
                </a:r>
                <a:r>
                  <a:rPr lang="en-US" sz="2400" dirty="0" smtClean="0"/>
                  <a:t> be the set of flows traversing </a:t>
                </a:r>
                <a:r>
                  <a:rPr lang="en-US" sz="2400" dirty="0" err="1" smtClean="0"/>
                  <a:t>l</a:t>
                </a:r>
                <a:r>
                  <a:rPr lang="en-US" sz="2400" baseline="-25000" dirty="0" err="1" smtClean="0"/>
                  <a:t>k</a:t>
                </a:r>
                <a:r>
                  <a:rPr lang="en-US" sz="2400" dirty="0" smtClean="0"/>
                  <a:t> with the highest priority</a:t>
                </a:r>
                <a:r>
                  <a:rPr lang="en-US" sz="2400" dirty="0"/>
                  <a:t>. </a:t>
                </a:r>
                <a:r>
                  <a:rPr lang="en-US" sz="2400" dirty="0" smtClean="0"/>
                  <a:t>∀f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dirty="0" smtClean="0"/>
                  <a:t>, f will not traverse l</a:t>
                </a:r>
                <a:r>
                  <a:rPr lang="en-US" sz="2400" baseline="-25000" dirty="0" smtClean="0"/>
                  <a:t>k+1</a:t>
                </a:r>
                <a:r>
                  <a:rPr lang="en-US" sz="2400" dirty="0" smtClean="0"/>
                  <a:t>. Otherwise, 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k</a:t>
                </a:r>
                <a:r>
                  <a:rPr lang="en-US" sz="2400" dirty="0"/>
                  <a:t> &gt; p</a:t>
                </a:r>
                <a:r>
                  <a:rPr lang="en-US" sz="2400" baseline="-25000" dirty="0"/>
                  <a:t>(k+1)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will be violated. Then packets with priority </a:t>
                </a:r>
                <a:r>
                  <a:rPr lang="en-US" sz="2400" dirty="0" err="1" smtClean="0"/>
                  <a:t>p</a:t>
                </a:r>
                <a:r>
                  <a:rPr lang="en-US" sz="2400" baseline="-25000" dirty="0" err="1" smtClean="0"/>
                  <a:t>k</a:t>
                </a:r>
                <a:r>
                  <a:rPr lang="en-US" sz="2400" dirty="0" smtClean="0"/>
                  <a:t> will not be permanently paused at link </a:t>
                </a:r>
                <a:r>
                  <a:rPr lang="en-US" sz="2400" dirty="0" err="1" smtClean="0"/>
                  <a:t>l</a:t>
                </a:r>
                <a:r>
                  <a:rPr lang="en-US" sz="2400" baseline="-25000" dirty="0" err="1" smtClean="0"/>
                  <a:t>k</a:t>
                </a:r>
                <a:r>
                  <a:rPr lang="en-US" sz="2400" dirty="0" smtClean="0"/>
                  <a:t>. We then remove priority </a:t>
                </a:r>
                <a:r>
                  <a:rPr lang="en-US" sz="2400" dirty="0" err="1" smtClean="0"/>
                  <a:t>p</a:t>
                </a:r>
                <a:r>
                  <a:rPr lang="en-US" sz="2400" baseline="-25000" dirty="0" err="1" smtClean="0"/>
                  <a:t>k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from </a:t>
                </a:r>
                <a:r>
                  <a:rPr lang="en-US" sz="2400" dirty="0" err="1" smtClean="0"/>
                  <a:t>l</a:t>
                </a:r>
                <a:r>
                  <a:rPr lang="en-US" sz="2400" baseline="-25000" dirty="0" err="1" smtClean="0"/>
                  <a:t>k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and let the second-highest priority </a:t>
                </a:r>
                <a:r>
                  <a:rPr lang="en-US" sz="2400" dirty="0" err="1" smtClean="0"/>
                  <a:t>p</a:t>
                </a:r>
                <a:r>
                  <a:rPr lang="en-US" sz="2400" baseline="-25000" dirty="0" err="1" smtClean="0"/>
                  <a:t>k</a:t>
                </a:r>
                <a:r>
                  <a:rPr lang="en-US" sz="2400" dirty="0" smtClean="0"/>
                  <a:t>’ becomes the new highest priority at link </a:t>
                </a:r>
                <a:r>
                  <a:rPr lang="en-US" sz="2400" dirty="0" err="1" smtClean="0"/>
                  <a:t>l</a:t>
                </a:r>
                <a:r>
                  <a:rPr lang="en-US" sz="2400" baseline="-25000" dirty="0" err="1" smtClean="0"/>
                  <a:t>k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By repeating the above procedure, we can remove the highest priority at all links.</a:t>
                </a:r>
                <a:endParaRPr lang="en-US" sz="2400" dirty="0"/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05" y="3702455"/>
                <a:ext cx="10246895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952" t="-1600" r="-595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369814" y="2421003"/>
            <a:ext cx="15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dirty="0"/>
              <a:t> &gt; p</a:t>
            </a:r>
            <a:r>
              <a:rPr lang="en-US" sz="2800" baseline="-25000" dirty="0"/>
              <a:t>(k+1</a:t>
            </a:r>
            <a:r>
              <a:rPr lang="en-US" sz="2800" baseline="-25000" dirty="0" smtClean="0"/>
              <a:t>)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36" name="Picture 35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996974" y="1116503"/>
            <a:ext cx="860261" cy="548635"/>
          </a:xfrm>
          <a:prstGeom prst="rect">
            <a:avLst/>
          </a:prstGeom>
        </p:spPr>
      </p:pic>
      <p:pic>
        <p:nvPicPr>
          <p:cNvPr id="37" name="Picture 36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91517" y="1547162"/>
            <a:ext cx="860261" cy="548635"/>
          </a:xfrm>
          <a:prstGeom prst="rect">
            <a:avLst/>
          </a:prstGeom>
        </p:spPr>
      </p:pic>
      <p:pic>
        <p:nvPicPr>
          <p:cNvPr id="38" name="Picture 37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647068" y="2911589"/>
            <a:ext cx="860261" cy="548635"/>
          </a:xfrm>
          <a:prstGeom prst="rect">
            <a:avLst/>
          </a:prstGeom>
        </p:spPr>
      </p:pic>
      <p:pic>
        <p:nvPicPr>
          <p:cNvPr id="39" name="Picture 38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866481" y="1909068"/>
            <a:ext cx="860261" cy="548635"/>
          </a:xfrm>
          <a:prstGeom prst="rect">
            <a:avLst/>
          </a:prstGeom>
        </p:spPr>
      </p:pic>
      <p:cxnSp>
        <p:nvCxnSpPr>
          <p:cNvPr id="40" name="Straight Connector 39"/>
          <p:cNvCxnSpPr>
            <a:stCxn id="36" idx="2"/>
          </p:cNvCxnSpPr>
          <p:nvPr/>
        </p:nvCxnSpPr>
        <p:spPr>
          <a:xfrm>
            <a:off x="6427105" y="1665138"/>
            <a:ext cx="461664" cy="225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3"/>
            <a:endCxn id="36" idx="2"/>
          </p:cNvCxnSpPr>
          <p:nvPr/>
        </p:nvCxnSpPr>
        <p:spPr>
          <a:xfrm flipV="1">
            <a:off x="5351778" y="1665138"/>
            <a:ext cx="1075327" cy="15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530544" y="12186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6888769" y="159208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pic>
        <p:nvPicPr>
          <p:cNvPr id="44" name="Picture 43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77971" y="2755331"/>
            <a:ext cx="860261" cy="54863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784769" y="25659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l</a:t>
            </a:r>
            <a:r>
              <a:rPr lang="en-US" sz="2400" b="1" baseline="-25000" dirty="0" err="1" smtClean="0"/>
              <a:t>k</a:t>
            </a:r>
            <a:endParaRPr lang="en-US" sz="2400" b="1" baseline="-25000" dirty="0"/>
          </a:p>
        </p:txBody>
      </p:sp>
      <p:sp>
        <p:nvSpPr>
          <p:cNvPr id="46" name="Rectangle 45"/>
          <p:cNvSpPr/>
          <p:nvPr/>
        </p:nvSpPr>
        <p:spPr>
          <a:xfrm>
            <a:off x="4708265" y="2076842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6919408" y="2315599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cxnSp>
        <p:nvCxnSpPr>
          <p:cNvPr id="48" name="Straight Connector 47"/>
          <p:cNvCxnSpPr>
            <a:stCxn id="38" idx="3"/>
            <a:endCxn id="44" idx="1"/>
          </p:cNvCxnSpPr>
          <p:nvPr/>
        </p:nvCxnSpPr>
        <p:spPr>
          <a:xfrm flipV="1">
            <a:off x="5507329" y="3029649"/>
            <a:ext cx="970642" cy="156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2"/>
            <a:endCxn id="38" idx="0"/>
          </p:cNvCxnSpPr>
          <p:nvPr/>
        </p:nvCxnSpPr>
        <p:spPr>
          <a:xfrm>
            <a:off x="4910404" y="2538507"/>
            <a:ext cx="166795" cy="373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12558" y="2451781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k+1</a:t>
            </a:r>
            <a:endParaRPr lang="en-US" sz="2400" b="1" baseline="-25000" dirty="0"/>
          </a:p>
        </p:txBody>
      </p:sp>
      <p:sp>
        <p:nvSpPr>
          <p:cNvPr id="12" name="Freeform 11"/>
          <p:cNvSpPr/>
          <p:nvPr/>
        </p:nvSpPr>
        <p:spPr>
          <a:xfrm>
            <a:off x="4603582" y="3281841"/>
            <a:ext cx="2467288" cy="471638"/>
          </a:xfrm>
          <a:custGeom>
            <a:avLst/>
            <a:gdLst>
              <a:gd name="connsiteX0" fmla="*/ 2467288 w 2467288"/>
              <a:gd name="connsiteY0" fmla="*/ 0 h 471638"/>
              <a:gd name="connsiteX1" fmla="*/ 340105 w 2467288"/>
              <a:gd name="connsiteY1" fmla="*/ 211756 h 471638"/>
              <a:gd name="connsiteX2" fmla="*/ 32097 w 2467288"/>
              <a:gd name="connsiteY2" fmla="*/ 471638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288" h="471638">
                <a:moveTo>
                  <a:pt x="2467288" y="0"/>
                </a:moveTo>
                <a:cubicBezTo>
                  <a:pt x="1606629" y="66575"/>
                  <a:pt x="745970" y="133150"/>
                  <a:pt x="340105" y="211756"/>
                </a:cubicBezTo>
                <a:cubicBezTo>
                  <a:pt x="-65760" y="290362"/>
                  <a:pt x="-16832" y="381000"/>
                  <a:pt x="32097" y="47163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p:pic>
        <p:nvPicPr>
          <p:cNvPr id="58" name="Picture 57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996974" y="1116503"/>
            <a:ext cx="860261" cy="548635"/>
          </a:xfrm>
          <a:prstGeom prst="rect">
            <a:avLst/>
          </a:prstGeom>
        </p:spPr>
      </p:pic>
      <p:pic>
        <p:nvPicPr>
          <p:cNvPr id="60" name="Picture 59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91517" y="1547162"/>
            <a:ext cx="860261" cy="548635"/>
          </a:xfrm>
          <a:prstGeom prst="rect">
            <a:avLst/>
          </a:prstGeom>
        </p:spPr>
      </p:pic>
      <p:pic>
        <p:nvPicPr>
          <p:cNvPr id="61" name="Picture 60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647068" y="2911589"/>
            <a:ext cx="860261" cy="548635"/>
          </a:xfrm>
          <a:prstGeom prst="rect">
            <a:avLst/>
          </a:prstGeom>
        </p:spPr>
      </p:pic>
      <p:pic>
        <p:nvPicPr>
          <p:cNvPr id="62" name="Picture 6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866481" y="1909068"/>
            <a:ext cx="860261" cy="548635"/>
          </a:xfrm>
          <a:prstGeom prst="rect">
            <a:avLst/>
          </a:prstGeom>
        </p:spPr>
      </p:pic>
      <p:cxnSp>
        <p:nvCxnSpPr>
          <p:cNvPr id="65" name="Straight Connector 64"/>
          <p:cNvCxnSpPr>
            <a:stCxn id="58" idx="2"/>
          </p:cNvCxnSpPr>
          <p:nvPr/>
        </p:nvCxnSpPr>
        <p:spPr>
          <a:xfrm>
            <a:off x="6427105" y="1665138"/>
            <a:ext cx="461664" cy="225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3"/>
            <a:endCxn id="58" idx="2"/>
          </p:cNvCxnSpPr>
          <p:nvPr/>
        </p:nvCxnSpPr>
        <p:spPr>
          <a:xfrm flipV="1">
            <a:off x="5351778" y="1665138"/>
            <a:ext cx="1075327" cy="15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530544" y="12186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6888769" y="159208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pic>
        <p:nvPicPr>
          <p:cNvPr id="92" name="Picture 9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77971" y="2755331"/>
            <a:ext cx="860261" cy="548635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5784769" y="25659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l</a:t>
            </a:r>
            <a:r>
              <a:rPr lang="en-US" sz="2400" b="1" baseline="-25000" dirty="0" err="1" smtClean="0"/>
              <a:t>k</a:t>
            </a:r>
            <a:endParaRPr lang="en-US" sz="2400" b="1" baseline="-25000" dirty="0"/>
          </a:p>
        </p:txBody>
      </p:sp>
      <p:sp>
        <p:nvSpPr>
          <p:cNvPr id="96" name="Rectangle 95"/>
          <p:cNvSpPr/>
          <p:nvPr/>
        </p:nvSpPr>
        <p:spPr>
          <a:xfrm>
            <a:off x="4708265" y="2076842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01" name="Rectangle 100"/>
          <p:cNvSpPr/>
          <p:nvPr/>
        </p:nvSpPr>
        <p:spPr>
          <a:xfrm>
            <a:off x="673769" y="3817044"/>
            <a:ext cx="1097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Case 2</a:t>
            </a:r>
            <a:r>
              <a:rPr lang="en-US" sz="2400" dirty="0" smtClean="0"/>
              <a:t>: </a:t>
            </a:r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  <a:r>
              <a:rPr lang="en-US" sz="2400" b="1" dirty="0"/>
              <a:t>= p</a:t>
            </a:r>
            <a:r>
              <a:rPr lang="en-US" sz="2400" b="1" baseline="-25000" dirty="0"/>
              <a:t>2</a:t>
            </a:r>
            <a:r>
              <a:rPr lang="en-US" sz="2400" b="1" dirty="0"/>
              <a:t> =… =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r>
              <a:rPr lang="en-US" sz="2400" b="1" baseline="-25000" dirty="0"/>
              <a:t> </a:t>
            </a:r>
            <a:r>
              <a:rPr lang="en-US" sz="2400" b="1" dirty="0" smtClean="0"/>
              <a:t>is </a:t>
            </a:r>
            <a:r>
              <a:rPr lang="en-US" sz="2400" b="1" dirty="0"/>
              <a:t>satisfied</a:t>
            </a:r>
            <a:r>
              <a:rPr lang="en-US" sz="2400" dirty="0"/>
              <a:t>. </a:t>
            </a:r>
            <a:r>
              <a:rPr lang="en-US" sz="2400" dirty="0" smtClean="0"/>
              <a:t>Let’s assume all the packets with highest priority can be permanently paused in the cycle. Then for any link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k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in the cycle, we can at least find one flow f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which traverses l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with highest priority and its next-hop link is l</a:t>
            </a:r>
            <a:r>
              <a:rPr lang="en-US" sz="2400" baseline="-25000" dirty="0" smtClean="0"/>
              <a:t>i+1</a:t>
            </a:r>
            <a:r>
              <a:rPr lang="en-US" sz="2400" dirty="0" smtClean="0"/>
              <a:t>. Let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k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be the switch of the lowest network level in the cycle, let flow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be the flow </a:t>
            </a:r>
            <a:r>
              <a:rPr lang="en-US" sz="2400" dirty="0"/>
              <a:t>traverses 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k</a:t>
            </a:r>
            <a:r>
              <a:rPr lang="en-US" sz="2400" baseline="-25000" dirty="0" smtClean="0"/>
              <a:t> </a:t>
            </a:r>
            <a:r>
              <a:rPr lang="en-US" sz="2400" dirty="0"/>
              <a:t>with highest priority and its next-hop link is </a:t>
            </a:r>
            <a:r>
              <a:rPr lang="en-US" sz="2400" dirty="0" smtClean="0"/>
              <a:t>l</a:t>
            </a:r>
            <a:r>
              <a:rPr lang="en-US" sz="2400" baseline="-25000" dirty="0" smtClean="0"/>
              <a:t>k+1</a:t>
            </a:r>
            <a:r>
              <a:rPr lang="en-US" sz="2400" dirty="0" smtClean="0"/>
              <a:t>. As </a:t>
            </a:r>
            <a:r>
              <a:rPr lang="en-US" sz="2400" dirty="0" err="1"/>
              <a:t>f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en-US" sz="2400" dirty="0" smtClean="0"/>
              <a:t>changes its direction at switch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, then the priority of </a:t>
            </a:r>
            <a:r>
              <a:rPr lang="en-US" sz="2400" dirty="0" err="1"/>
              <a:t>f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en-US" sz="2400" dirty="0" smtClean="0"/>
              <a:t>at link</a:t>
            </a:r>
            <a:r>
              <a:rPr lang="en-US" sz="2400" dirty="0"/>
              <a:t> l</a:t>
            </a:r>
            <a:r>
              <a:rPr lang="en-US" sz="2400" baseline="-25000" dirty="0"/>
              <a:t>k+1 </a:t>
            </a:r>
            <a:r>
              <a:rPr lang="en-US" sz="2400" dirty="0" smtClean="0"/>
              <a:t>should be higher than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, which violate the assumption that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is the highest priority. So the highest priority cannot be permanently paused. We then can remove the highest priority at all the links one by one.</a:t>
            </a:r>
            <a:endParaRPr lang="en-US" sz="2400" b="1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6919408" y="2315599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cxnSp>
        <p:nvCxnSpPr>
          <p:cNvPr id="25" name="Straight Connector 24"/>
          <p:cNvCxnSpPr>
            <a:stCxn id="61" idx="3"/>
            <a:endCxn id="92" idx="1"/>
          </p:cNvCxnSpPr>
          <p:nvPr/>
        </p:nvCxnSpPr>
        <p:spPr>
          <a:xfrm flipV="1">
            <a:off x="5507329" y="3029649"/>
            <a:ext cx="970642" cy="156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6" idx="2"/>
            <a:endCxn id="61" idx="0"/>
          </p:cNvCxnSpPr>
          <p:nvPr/>
        </p:nvCxnSpPr>
        <p:spPr>
          <a:xfrm>
            <a:off x="4910404" y="2538507"/>
            <a:ext cx="166795" cy="373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12558" y="2451781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k+1</a:t>
            </a:r>
            <a:endParaRPr lang="en-US" sz="2400" b="1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6510464" y="3391160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k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138863" y="2367815"/>
            <a:ext cx="2184935" cy="1265288"/>
          </a:xfrm>
          <a:custGeom>
            <a:avLst/>
            <a:gdLst>
              <a:gd name="connsiteX0" fmla="*/ 2184935 w 2184935"/>
              <a:gd name="connsiteY0" fmla="*/ 1251284 h 1265288"/>
              <a:gd name="connsiteX1" fmla="*/ 635268 w 2184935"/>
              <a:gd name="connsiteY1" fmla="*/ 1087654 h 1265288"/>
              <a:gd name="connsiteX2" fmla="*/ 0 w 2184935"/>
              <a:gd name="connsiteY2" fmla="*/ 0 h 126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935" h="1265288">
                <a:moveTo>
                  <a:pt x="2184935" y="1251284"/>
                </a:moveTo>
                <a:cubicBezTo>
                  <a:pt x="1592179" y="1273742"/>
                  <a:pt x="999424" y="1296201"/>
                  <a:pt x="635268" y="1087654"/>
                </a:cubicBezTo>
                <a:cubicBezTo>
                  <a:pt x="271112" y="879107"/>
                  <a:pt x="135556" y="439553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72339" y="3147915"/>
            <a:ext cx="428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k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9616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176" y="244177"/>
            <a:ext cx="958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Solution for </a:t>
            </a:r>
            <a:r>
              <a:rPr lang="en-US" sz="3600" dirty="0"/>
              <a:t>P</a:t>
            </a:r>
            <a:r>
              <a:rPr lang="en-US" sz="3600" dirty="0" smtClean="0"/>
              <a:t>reventing Deadlock in Clos Network</a:t>
            </a:r>
            <a:endParaRPr lang="en-US" sz="3600" dirty="0"/>
          </a:p>
        </p:txBody>
      </p:sp>
      <p:pic>
        <p:nvPicPr>
          <p:cNvPr id="58" name="Picture 57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996974" y="1116503"/>
            <a:ext cx="860261" cy="548635"/>
          </a:xfrm>
          <a:prstGeom prst="rect">
            <a:avLst/>
          </a:prstGeom>
        </p:spPr>
      </p:pic>
      <p:pic>
        <p:nvPicPr>
          <p:cNvPr id="60" name="Picture 59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491517" y="1547162"/>
            <a:ext cx="860261" cy="548635"/>
          </a:xfrm>
          <a:prstGeom prst="rect">
            <a:avLst/>
          </a:prstGeom>
        </p:spPr>
      </p:pic>
      <p:pic>
        <p:nvPicPr>
          <p:cNvPr id="61" name="Picture 60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4647068" y="2911589"/>
            <a:ext cx="860261" cy="548635"/>
          </a:xfrm>
          <a:prstGeom prst="rect">
            <a:avLst/>
          </a:prstGeom>
        </p:spPr>
      </p:pic>
      <p:pic>
        <p:nvPicPr>
          <p:cNvPr id="62" name="Picture 6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866481" y="1909068"/>
            <a:ext cx="860261" cy="548635"/>
          </a:xfrm>
          <a:prstGeom prst="rect">
            <a:avLst/>
          </a:prstGeom>
        </p:spPr>
      </p:pic>
      <p:cxnSp>
        <p:nvCxnSpPr>
          <p:cNvPr id="65" name="Straight Connector 64"/>
          <p:cNvCxnSpPr>
            <a:stCxn id="58" idx="2"/>
          </p:cNvCxnSpPr>
          <p:nvPr/>
        </p:nvCxnSpPr>
        <p:spPr>
          <a:xfrm>
            <a:off x="6427105" y="1665138"/>
            <a:ext cx="461664" cy="225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3"/>
            <a:endCxn id="58" idx="2"/>
          </p:cNvCxnSpPr>
          <p:nvPr/>
        </p:nvCxnSpPr>
        <p:spPr>
          <a:xfrm flipV="1">
            <a:off x="5351778" y="1665138"/>
            <a:ext cx="1075327" cy="15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530544" y="12186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6888769" y="1592087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pic>
        <p:nvPicPr>
          <p:cNvPr id="92" name="Picture 9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77971" y="2755331"/>
            <a:ext cx="860261" cy="548635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5784769" y="256592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l</a:t>
            </a:r>
            <a:r>
              <a:rPr lang="en-US" sz="2400" b="1" baseline="-25000" dirty="0" err="1" smtClean="0"/>
              <a:t>k</a:t>
            </a:r>
            <a:endParaRPr lang="en-US" sz="2400" b="1" baseline="-25000" dirty="0"/>
          </a:p>
        </p:txBody>
      </p:sp>
      <p:sp>
        <p:nvSpPr>
          <p:cNvPr id="96" name="Rectangle 95"/>
          <p:cNvSpPr/>
          <p:nvPr/>
        </p:nvSpPr>
        <p:spPr>
          <a:xfrm>
            <a:off x="4708265" y="2076842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01" name="Rectangle 100"/>
          <p:cNvSpPr/>
          <p:nvPr/>
        </p:nvSpPr>
        <p:spPr>
          <a:xfrm>
            <a:off x="940704" y="4287944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At any round, </a:t>
            </a:r>
            <a:r>
              <a:rPr lang="en-US" sz="2400" dirty="0"/>
              <a:t>e</a:t>
            </a:r>
            <a:r>
              <a:rPr lang="en-US" sz="2400" dirty="0" smtClean="0"/>
              <a:t>ither it satisfies case 1 or case 2, we can always remove the highest priority at all the links. Following this procedure, we can prove that no packets can be permanently paused in the cycle.</a:t>
            </a:r>
            <a:endParaRPr lang="en-US" sz="24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6919408" y="2315599"/>
            <a:ext cx="40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cxnSp>
        <p:nvCxnSpPr>
          <p:cNvPr id="25" name="Straight Connector 24"/>
          <p:cNvCxnSpPr>
            <a:stCxn id="61" idx="3"/>
            <a:endCxn id="92" idx="1"/>
          </p:cNvCxnSpPr>
          <p:nvPr/>
        </p:nvCxnSpPr>
        <p:spPr>
          <a:xfrm flipV="1">
            <a:off x="5507329" y="3029649"/>
            <a:ext cx="970642" cy="156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6" idx="2"/>
            <a:endCxn id="61" idx="0"/>
          </p:cNvCxnSpPr>
          <p:nvPr/>
        </p:nvCxnSpPr>
        <p:spPr>
          <a:xfrm>
            <a:off x="4910404" y="2538507"/>
            <a:ext cx="166795" cy="373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12558" y="2451781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l</a:t>
            </a:r>
            <a:r>
              <a:rPr lang="en-US" sz="2400" b="1" baseline="-25000" dirty="0" smtClean="0"/>
              <a:t>k+1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5150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340066" y="244177"/>
            <a:ext cx="9511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RDMA is Not Robust by Itself</a:t>
            </a:r>
            <a:endParaRPr lang="en-US" altLang="zh-CN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94085" y="1635018"/>
            <a:ext cx="92038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PFC is key for providing a lossless L2 network </a:t>
            </a:r>
            <a:r>
              <a:rPr lang="en-US" altLang="zh-CN" sz="3200" dirty="0" smtClean="0"/>
              <a:t>as PFC pause frames can always prevent packet loss in time under normal circumstance.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dirty="0" smtClean="0"/>
              <a:t>PFC is </a:t>
            </a:r>
            <a:r>
              <a:rPr lang="en-US" altLang="zh-CN" sz="3200" b="1" dirty="0" smtClean="0"/>
              <a:t>dangerous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/>
              <a:t>because it can cause deadlock</a:t>
            </a:r>
            <a:r>
              <a:rPr lang="en-US" altLang="zh-CN" sz="3200" dirty="0" smtClean="0"/>
              <a:t>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CN" sz="2800" dirty="0" smtClean="0"/>
              <a:t>Routing loop can cause PFC deadlock.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CN" sz="2800" dirty="0" smtClean="0"/>
              <a:t>Cyclic routing dependency can cause PFC deadlock.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zh-CN" sz="2800" dirty="0" smtClean="0"/>
              <a:t>Device </a:t>
            </a:r>
            <a:r>
              <a:rPr lang="en-US" altLang="zh-CN" sz="2800" dirty="0" smtClean="0"/>
              <a:t>bugs </a:t>
            </a:r>
            <a:r>
              <a:rPr lang="en-US" altLang="zh-CN" sz="2800" dirty="0" smtClean="0"/>
              <a:t>can cause PFC deadlock.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516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77"/>
            <a:ext cx="1223645" cy="801370"/>
          </a:xfrm>
          <a:prstGeom prst="rect">
            <a:avLst/>
          </a:prstGeom>
        </p:spPr>
      </p:pic>
      <p:pic>
        <p:nvPicPr>
          <p:cNvPr id="6" name="Picture 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86"/>
            <a:ext cx="1223645" cy="801370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6" idx="2"/>
            <a:endCxn id="34" idx="0"/>
          </p:cNvCxnSpPr>
          <p:nvPr/>
        </p:nvCxnSpPr>
        <p:spPr>
          <a:xfrm>
            <a:off x="4573174" y="210905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2"/>
            <a:endCxn id="33" idx="0"/>
          </p:cNvCxnSpPr>
          <p:nvPr/>
        </p:nvCxnSpPr>
        <p:spPr>
          <a:xfrm>
            <a:off x="4573174" y="210905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94211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10" name="Straight Connector 9"/>
          <p:cNvCxnSpPr>
            <a:stCxn id="5" idx="2"/>
            <a:endCxn id="33" idx="0"/>
          </p:cNvCxnSpPr>
          <p:nvPr/>
        </p:nvCxnSpPr>
        <p:spPr>
          <a:xfrm>
            <a:off x="6659090" y="209084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34" idx="0"/>
          </p:cNvCxnSpPr>
          <p:nvPr/>
        </p:nvCxnSpPr>
        <p:spPr>
          <a:xfrm>
            <a:off x="6659090" y="209084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23" idx="0"/>
          </p:cNvCxnSpPr>
          <p:nvPr/>
        </p:nvCxnSpPr>
        <p:spPr>
          <a:xfrm flipH="1">
            <a:off x="2520325" y="210905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22" idx="0"/>
          </p:cNvCxnSpPr>
          <p:nvPr/>
        </p:nvCxnSpPr>
        <p:spPr>
          <a:xfrm flipH="1">
            <a:off x="4127396" y="2109056"/>
            <a:ext cx="445778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23" idx="0"/>
          </p:cNvCxnSpPr>
          <p:nvPr/>
        </p:nvCxnSpPr>
        <p:spPr>
          <a:xfrm flipH="1">
            <a:off x="2520325" y="209084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22" idx="0"/>
          </p:cNvCxnSpPr>
          <p:nvPr/>
        </p:nvCxnSpPr>
        <p:spPr>
          <a:xfrm flipH="1">
            <a:off x="4127396" y="2090847"/>
            <a:ext cx="2531694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8150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14594" y="381604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27395" y="381604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594" y="3816045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501195" y="381604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3239061"/>
            <a:ext cx="1223645" cy="801370"/>
          </a:xfrm>
          <a:prstGeom prst="rect">
            <a:avLst/>
          </a:prstGeom>
        </p:spPr>
      </p:pic>
      <p:pic>
        <p:nvPicPr>
          <p:cNvPr id="23" name="Picture 2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61"/>
            <a:ext cx="1223645" cy="801370"/>
          </a:xfrm>
          <a:prstGeom prst="rect">
            <a:avLst/>
          </a:prstGeom>
        </p:spPr>
      </p:pic>
      <p:pic>
        <p:nvPicPr>
          <p:cNvPr id="24" name="Picture 2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15"/>
            <a:ext cx="1223645" cy="801370"/>
          </a:xfrm>
          <a:prstGeom prst="rect">
            <a:avLst/>
          </a:prstGeom>
        </p:spPr>
      </p:pic>
      <p:pic>
        <p:nvPicPr>
          <p:cNvPr id="25" name="Picture 2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4384815"/>
            <a:ext cx="1223645" cy="801370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69"/>
            <a:ext cx="503555" cy="92773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H="1">
            <a:off x="2401382" y="500433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85739" y="386830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99138" y="386272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711939" y="386272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085739" y="386272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69"/>
            <a:ext cx="503555" cy="927735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41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41"/>
            <a:ext cx="1223645" cy="801370"/>
          </a:xfrm>
          <a:prstGeom prst="rect">
            <a:avLst/>
          </a:prstGeom>
        </p:spPr>
      </p:pic>
      <p:pic>
        <p:nvPicPr>
          <p:cNvPr id="35" name="Picture 3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4431495"/>
            <a:ext cx="1223645" cy="801370"/>
          </a:xfrm>
          <a:prstGeom prst="rect">
            <a:avLst/>
          </a:prstGeom>
        </p:spPr>
      </p:pic>
      <p:pic>
        <p:nvPicPr>
          <p:cNvPr id="36" name="Picture 35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495"/>
            <a:ext cx="1223645" cy="80137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8726305" y="508133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8405706" y="4469267"/>
            <a:ext cx="571500" cy="681055"/>
          </a:xfrm>
          <a:prstGeom prst="mathMultiply">
            <a:avLst>
              <a:gd name="adj1" fmla="val 90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416682" y="2004834"/>
            <a:ext cx="4961578" cy="3546732"/>
          </a:xfrm>
          <a:custGeom>
            <a:avLst/>
            <a:gdLst>
              <a:gd name="connsiteX0" fmla="*/ 179340 w 4961578"/>
              <a:gd name="connsiteY0" fmla="*/ 3546732 h 3546732"/>
              <a:gd name="connsiteX1" fmla="*/ 201642 w 4961578"/>
              <a:gd name="connsiteY1" fmla="*/ 1227278 h 3546732"/>
              <a:gd name="connsiteX2" fmla="*/ 2220013 w 4961578"/>
              <a:gd name="connsiteY2" fmla="*/ 644 h 3546732"/>
              <a:gd name="connsiteX3" fmla="*/ 4650979 w 4961578"/>
              <a:gd name="connsiteY3" fmla="*/ 1372244 h 3546732"/>
              <a:gd name="connsiteX4" fmla="*/ 4851701 w 4961578"/>
              <a:gd name="connsiteY4" fmla="*/ 1193825 h 354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578" h="3546732">
                <a:moveTo>
                  <a:pt x="179340" y="3546732"/>
                </a:moveTo>
                <a:cubicBezTo>
                  <a:pt x="20435" y="2682512"/>
                  <a:pt x="-138470" y="1818293"/>
                  <a:pt x="201642" y="1227278"/>
                </a:cubicBezTo>
                <a:cubicBezTo>
                  <a:pt x="541754" y="636263"/>
                  <a:pt x="1478457" y="-23517"/>
                  <a:pt x="2220013" y="644"/>
                </a:cubicBezTo>
                <a:cubicBezTo>
                  <a:pt x="2961569" y="24805"/>
                  <a:pt x="4212364" y="1173380"/>
                  <a:pt x="4650979" y="1372244"/>
                </a:cubicBezTo>
                <a:cubicBezTo>
                  <a:pt x="5089594" y="1571107"/>
                  <a:pt x="4970647" y="1382466"/>
                  <a:pt x="4851701" y="119382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8023329" y="1283688"/>
            <a:ext cx="2351219" cy="726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041375" y="1283688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10.0.0.0/16 -&gt; </a:t>
            </a:r>
            <a:r>
              <a:rPr lang="en-US" dirty="0" err="1" smtClean="0"/>
              <a:t>Aggr</a:t>
            </a:r>
            <a:r>
              <a:rPr lang="en-US" dirty="0" smtClean="0"/>
              <a:t> 1</a:t>
            </a:r>
            <a:r>
              <a:rPr lang="en-US" altLang="zh-CN" dirty="0" smtClean="0"/>
              <a:t>,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480234" y="2988037"/>
            <a:ext cx="2093460" cy="10439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480234" y="3305858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1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26374" y="3621922"/>
            <a:ext cx="241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-&gt; Core 1,2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28271" y="1610243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10.1.0.0/16 -&gt; </a:t>
            </a:r>
            <a:r>
              <a:rPr lang="en-US" dirty="0" err="1" smtClean="0"/>
              <a:t>Aggr</a:t>
            </a:r>
            <a:r>
              <a:rPr lang="en-US" dirty="0" smtClean="0"/>
              <a:t> </a:t>
            </a:r>
            <a:r>
              <a:rPr lang="en-US" altLang="zh-CN" dirty="0" smtClean="0"/>
              <a:t>3,4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80234" y="3021513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0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988693" y="2520524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100427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4038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45229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842600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3055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03092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40304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5536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76975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62892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58" name="Freeform 57"/>
          <p:cNvSpPr/>
          <p:nvPr/>
        </p:nvSpPr>
        <p:spPr>
          <a:xfrm>
            <a:off x="4543425" y="1932066"/>
            <a:ext cx="4390659" cy="1626073"/>
          </a:xfrm>
          <a:custGeom>
            <a:avLst/>
            <a:gdLst>
              <a:gd name="connsiteX0" fmla="*/ 4124325 w 4390659"/>
              <a:gd name="connsiteY0" fmla="*/ 1238250 h 1626073"/>
              <a:gd name="connsiteX1" fmla="*/ 4381500 w 4390659"/>
              <a:gd name="connsiteY1" fmla="*/ 1447800 h 1626073"/>
              <a:gd name="connsiteX2" fmla="*/ 4267200 w 4390659"/>
              <a:gd name="connsiteY2" fmla="*/ 1609725 h 1626073"/>
              <a:gd name="connsiteX3" fmla="*/ 3657600 w 4390659"/>
              <a:gd name="connsiteY3" fmla="*/ 1438275 h 1626073"/>
              <a:gd name="connsiteX4" fmla="*/ 0 w 4390659"/>
              <a:gd name="connsiteY4" fmla="*/ 0 h 162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0659" h="1626073">
                <a:moveTo>
                  <a:pt x="4124325" y="1238250"/>
                </a:moveTo>
                <a:cubicBezTo>
                  <a:pt x="4241006" y="1312069"/>
                  <a:pt x="4357688" y="1385888"/>
                  <a:pt x="4381500" y="1447800"/>
                </a:cubicBezTo>
                <a:cubicBezTo>
                  <a:pt x="4405312" y="1509712"/>
                  <a:pt x="4387850" y="1611313"/>
                  <a:pt x="4267200" y="1609725"/>
                </a:cubicBezTo>
                <a:cubicBezTo>
                  <a:pt x="4146550" y="1608138"/>
                  <a:pt x="4368800" y="1706563"/>
                  <a:pt x="3657600" y="1438275"/>
                </a:cubicBezTo>
                <a:cubicBezTo>
                  <a:pt x="2946400" y="1169987"/>
                  <a:pt x="1473200" y="584993"/>
                  <a:pt x="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624073" y="1703543"/>
            <a:ext cx="2888518" cy="1517903"/>
          </a:xfrm>
          <a:custGeom>
            <a:avLst/>
            <a:gdLst>
              <a:gd name="connsiteX0" fmla="*/ 935893 w 2888518"/>
              <a:gd name="connsiteY0" fmla="*/ 222503 h 1517903"/>
              <a:gd name="connsiteX1" fmla="*/ 345343 w 2888518"/>
              <a:gd name="connsiteY1" fmla="*/ 3428 h 1517903"/>
              <a:gd name="connsiteX2" fmla="*/ 173893 w 2888518"/>
              <a:gd name="connsiteY2" fmla="*/ 212978 h 1517903"/>
              <a:gd name="connsiteX3" fmla="*/ 2888518 w 2888518"/>
              <a:gd name="connsiteY3" fmla="*/ 1517903 h 151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518" h="1517903">
                <a:moveTo>
                  <a:pt x="935893" y="222503"/>
                </a:moveTo>
                <a:cubicBezTo>
                  <a:pt x="704118" y="113759"/>
                  <a:pt x="472343" y="5015"/>
                  <a:pt x="345343" y="3428"/>
                </a:cubicBezTo>
                <a:cubicBezTo>
                  <a:pt x="218343" y="1841"/>
                  <a:pt x="-249969" y="-39434"/>
                  <a:pt x="173893" y="212978"/>
                </a:cubicBezTo>
                <a:cubicBezTo>
                  <a:pt x="597755" y="465390"/>
                  <a:pt x="1743136" y="991646"/>
                  <a:pt x="2888518" y="1517903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534150" y="2084466"/>
            <a:ext cx="742950" cy="1123950"/>
          </a:xfrm>
          <a:custGeom>
            <a:avLst/>
            <a:gdLst>
              <a:gd name="connsiteX0" fmla="*/ 742950 w 742950"/>
              <a:gd name="connsiteY0" fmla="*/ 1123950 h 1123950"/>
              <a:gd name="connsiteX1" fmla="*/ 0 w 742950"/>
              <a:gd name="connsiteY1" fmla="*/ 0 h 1123950"/>
              <a:gd name="connsiteX2" fmla="*/ 0 w 742950"/>
              <a:gd name="connsiteY2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1123950">
                <a:moveTo>
                  <a:pt x="742950" y="11239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6421329" y="1873537"/>
            <a:ext cx="2265471" cy="1306304"/>
          </a:xfrm>
          <a:custGeom>
            <a:avLst/>
            <a:gdLst>
              <a:gd name="connsiteX0" fmla="*/ 2265471 w 2265471"/>
              <a:gd name="connsiteY0" fmla="*/ 1306304 h 1306304"/>
              <a:gd name="connsiteX1" fmla="*/ 236646 w 2265471"/>
              <a:gd name="connsiteY1" fmla="*/ 77579 h 1306304"/>
              <a:gd name="connsiteX2" fmla="*/ 122346 w 2265471"/>
              <a:gd name="connsiteY2" fmla="*/ 229979 h 13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471" h="1306304">
                <a:moveTo>
                  <a:pt x="2265471" y="1306304"/>
                </a:moveTo>
                <a:cubicBezTo>
                  <a:pt x="1429652" y="781635"/>
                  <a:pt x="593833" y="256966"/>
                  <a:pt x="236646" y="77579"/>
                </a:cubicBezTo>
                <a:cubicBezTo>
                  <a:pt x="-120541" y="-101808"/>
                  <a:pt x="902" y="64085"/>
                  <a:pt x="122346" y="2299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65" y="3643670"/>
            <a:ext cx="374749" cy="3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Freeform 62"/>
          <p:cNvSpPr/>
          <p:nvPr/>
        </p:nvSpPr>
        <p:spPr>
          <a:xfrm>
            <a:off x="2263851" y="2043931"/>
            <a:ext cx="6647294" cy="3650599"/>
          </a:xfrm>
          <a:custGeom>
            <a:avLst/>
            <a:gdLst>
              <a:gd name="connsiteX0" fmla="*/ 240067 w 6647294"/>
              <a:gd name="connsiteY0" fmla="*/ 3539504 h 3650599"/>
              <a:gd name="connsiteX1" fmla="*/ 9330 w 6647294"/>
              <a:gd name="connsiteY1" fmla="*/ 1727795 h 3650599"/>
              <a:gd name="connsiteX2" fmla="*/ 522078 w 6647294"/>
              <a:gd name="connsiteY2" fmla="*/ 796304 h 3650599"/>
              <a:gd name="connsiteX3" fmla="*/ 2291057 w 6647294"/>
              <a:gd name="connsiteY3" fmla="*/ 1545 h 3650599"/>
              <a:gd name="connsiteX4" fmla="*/ 4769338 w 6647294"/>
              <a:gd name="connsiteY4" fmla="*/ 1001403 h 3650599"/>
              <a:gd name="connsiteX5" fmla="*/ 4709517 w 6647294"/>
              <a:gd name="connsiteY5" fmla="*/ 2009806 h 3650599"/>
              <a:gd name="connsiteX6" fmla="*/ 6487042 w 6647294"/>
              <a:gd name="connsiteY6" fmla="*/ 2633649 h 3650599"/>
              <a:gd name="connsiteX7" fmla="*/ 6452859 w 6647294"/>
              <a:gd name="connsiteY7" fmla="*/ 3650599 h 365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7294" h="3650599">
                <a:moveTo>
                  <a:pt x="240067" y="3539504"/>
                </a:moveTo>
                <a:cubicBezTo>
                  <a:pt x="101197" y="2862249"/>
                  <a:pt x="-37672" y="2184995"/>
                  <a:pt x="9330" y="1727795"/>
                </a:cubicBezTo>
                <a:cubicBezTo>
                  <a:pt x="56332" y="1270595"/>
                  <a:pt x="141790" y="1084012"/>
                  <a:pt x="522078" y="796304"/>
                </a:cubicBezTo>
                <a:cubicBezTo>
                  <a:pt x="902366" y="508596"/>
                  <a:pt x="1583180" y="-32638"/>
                  <a:pt x="2291057" y="1545"/>
                </a:cubicBezTo>
                <a:cubicBezTo>
                  <a:pt x="2998934" y="35728"/>
                  <a:pt x="4366261" y="666693"/>
                  <a:pt x="4769338" y="1001403"/>
                </a:cubicBezTo>
                <a:cubicBezTo>
                  <a:pt x="5172415" y="1336113"/>
                  <a:pt x="4423233" y="1737765"/>
                  <a:pt x="4709517" y="2009806"/>
                </a:cubicBezTo>
                <a:cubicBezTo>
                  <a:pt x="4995801" y="2281847"/>
                  <a:pt x="6196485" y="2360183"/>
                  <a:pt x="6487042" y="2633649"/>
                </a:cubicBezTo>
                <a:cubicBezTo>
                  <a:pt x="6777599" y="2907114"/>
                  <a:pt x="6615229" y="3278856"/>
                  <a:pt x="6452859" y="3650599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Case in Clos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23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/>
      <p:bldP spid="47" grpId="0" animBg="1"/>
      <p:bldP spid="58" grpId="0" animBg="1"/>
      <p:bldP spid="59" grpId="0" animBg="1"/>
      <p:bldP spid="60" grpId="0" animBg="1"/>
      <p:bldP spid="61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6326177" y="6431671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H3: 10.</a:t>
            </a:r>
            <a:r>
              <a:rPr lang="en-US" sz="2000" dirty="0"/>
              <a:t>1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pic>
        <p:nvPicPr>
          <p:cNvPr id="88" name="Picture 87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863361" y="5503936"/>
            <a:ext cx="503555" cy="927735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 flipH="1">
            <a:off x="7109409" y="4977706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00692" y="6431671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.1.1</a:t>
            </a:r>
            <a:endParaRPr lang="en-US" sz="2000" dirty="0"/>
          </a:p>
        </p:txBody>
      </p:sp>
      <p:pic>
        <p:nvPicPr>
          <p:cNvPr id="84" name="Picture 83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3837876" y="5503936"/>
            <a:ext cx="503555" cy="927735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H="1">
            <a:off x="4083924" y="4977706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77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86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4573174" y="210905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4573174" y="210905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4211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H4: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46" name="Straight Connector 45"/>
          <p:cNvCxnSpPr>
            <a:stCxn id="4" idx="2"/>
            <a:endCxn id="26" idx="0"/>
          </p:cNvCxnSpPr>
          <p:nvPr/>
        </p:nvCxnSpPr>
        <p:spPr>
          <a:xfrm>
            <a:off x="6659090" y="209084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6659090" y="209084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2520325" y="210905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" idx="2"/>
            <a:endCxn id="74" idx="0"/>
          </p:cNvCxnSpPr>
          <p:nvPr/>
        </p:nvCxnSpPr>
        <p:spPr>
          <a:xfrm flipH="1">
            <a:off x="4127396" y="2109056"/>
            <a:ext cx="445778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2520325" y="209084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2"/>
            <a:endCxn id="74" idx="0"/>
          </p:cNvCxnSpPr>
          <p:nvPr/>
        </p:nvCxnSpPr>
        <p:spPr>
          <a:xfrm flipH="1">
            <a:off x="4127396" y="2090847"/>
            <a:ext cx="2531694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8150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514594" y="381604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27395" y="381604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14594" y="3816045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501195" y="381604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3239061"/>
            <a:ext cx="1223645" cy="801370"/>
          </a:xfrm>
          <a:prstGeom prst="rect">
            <a:avLst/>
          </a:prstGeom>
        </p:spPr>
      </p:pic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61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15"/>
            <a:ext cx="1223645" cy="801370"/>
          </a:xfrm>
          <a:prstGeom prst="rect">
            <a:avLst/>
          </a:prstGeom>
        </p:spPr>
      </p:pic>
      <p:pic>
        <p:nvPicPr>
          <p:cNvPr id="77" name="Picture 7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4384815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69"/>
            <a:ext cx="503555" cy="927735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>
            <a:off x="2401382" y="500433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085739" y="386830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9138" y="386272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11939" y="386272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85739" y="386272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69"/>
            <a:ext cx="503555" cy="9277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41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41"/>
            <a:ext cx="1223645" cy="801370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4431495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495"/>
            <a:ext cx="1223645" cy="801370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 flipH="1">
            <a:off x="8726305" y="508133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125088" y="3764071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14038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8890412" y="3782962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842600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413055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308524" y="3741381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340304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45536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176975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262892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2430126" y="2068008"/>
            <a:ext cx="4458946" cy="3453903"/>
          </a:xfrm>
          <a:custGeom>
            <a:avLst/>
            <a:gdLst>
              <a:gd name="connsiteX0" fmla="*/ 144398 w 4458946"/>
              <a:gd name="connsiteY0" fmla="*/ 3453903 h 3453903"/>
              <a:gd name="connsiteX1" fmla="*/ 153276 w 4458946"/>
              <a:gd name="connsiteY1" fmla="*/ 2424093 h 3453903"/>
              <a:gd name="connsiteX2" fmla="*/ 1715746 w 4458946"/>
              <a:gd name="connsiteY2" fmla="*/ 1385406 h 3453903"/>
              <a:gd name="connsiteX3" fmla="*/ 2248406 w 4458946"/>
              <a:gd name="connsiteY3" fmla="*/ 489 h 3453903"/>
              <a:gd name="connsiteX4" fmla="*/ 4458946 w 4458946"/>
              <a:gd name="connsiteY4" fmla="*/ 1261118 h 345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8946" h="3453903">
                <a:moveTo>
                  <a:pt x="144398" y="3453903"/>
                </a:moveTo>
                <a:cubicBezTo>
                  <a:pt x="17891" y="3111372"/>
                  <a:pt x="-108615" y="2768842"/>
                  <a:pt x="153276" y="2424093"/>
                </a:cubicBezTo>
                <a:cubicBezTo>
                  <a:pt x="415167" y="2079344"/>
                  <a:pt x="1366558" y="1789340"/>
                  <a:pt x="1715746" y="1385406"/>
                </a:cubicBezTo>
                <a:cubicBezTo>
                  <a:pt x="2064934" y="981472"/>
                  <a:pt x="1791206" y="21204"/>
                  <a:pt x="2248406" y="489"/>
                </a:cubicBezTo>
                <a:cubicBezTo>
                  <a:pt x="2705606" y="-20226"/>
                  <a:pt x="3582276" y="620446"/>
                  <a:pt x="4458946" y="1261118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465240" y="1975432"/>
            <a:ext cx="2470092" cy="3781976"/>
          </a:xfrm>
          <a:custGeom>
            <a:avLst/>
            <a:gdLst>
              <a:gd name="connsiteX0" fmla="*/ 414238 w 2470092"/>
              <a:gd name="connsiteY0" fmla="*/ 1349495 h 3781976"/>
              <a:gd name="connsiteX1" fmla="*/ 751589 w 2470092"/>
              <a:gd name="connsiteY1" fmla="*/ 1376128 h 3781976"/>
              <a:gd name="connsiteX2" fmla="*/ 41375 w 2470092"/>
              <a:gd name="connsiteY2" fmla="*/ 89 h 3781976"/>
              <a:gd name="connsiteX3" fmla="*/ 2198649 w 2470092"/>
              <a:gd name="connsiteY3" fmla="*/ 1447149 h 3781976"/>
              <a:gd name="connsiteX4" fmla="*/ 2367325 w 2470092"/>
              <a:gd name="connsiteY4" fmla="*/ 3781976 h 378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092" h="3781976">
                <a:moveTo>
                  <a:pt x="414238" y="1349495"/>
                </a:moveTo>
                <a:cubicBezTo>
                  <a:pt x="613985" y="1475262"/>
                  <a:pt x="813733" y="1601029"/>
                  <a:pt x="751589" y="1376128"/>
                </a:cubicBezTo>
                <a:cubicBezTo>
                  <a:pt x="689445" y="1151227"/>
                  <a:pt x="-199802" y="-11748"/>
                  <a:pt x="41375" y="89"/>
                </a:cubicBezTo>
                <a:cubicBezTo>
                  <a:pt x="282552" y="11926"/>
                  <a:pt x="1810991" y="816834"/>
                  <a:pt x="2198649" y="1447149"/>
                </a:cubicBezTo>
                <a:cubicBezTo>
                  <a:pt x="2586307" y="2077464"/>
                  <a:pt x="2476816" y="2929720"/>
                  <a:pt x="2367325" y="3781976"/>
                </a:cubicBezTo>
              </a:path>
            </a:pathLst>
          </a:custGeom>
          <a:noFill/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124521" y="1956569"/>
            <a:ext cx="2717003" cy="3542192"/>
          </a:xfrm>
          <a:custGeom>
            <a:avLst/>
            <a:gdLst>
              <a:gd name="connsiteX0" fmla="*/ 1787048 w 2717003"/>
              <a:gd name="connsiteY0" fmla="*/ 1526961 h 3542192"/>
              <a:gd name="connsiteX1" fmla="*/ 1520718 w 2717003"/>
              <a:gd name="connsiteY1" fmla="*/ 1340530 h 3542192"/>
              <a:gd name="connsiteX2" fmla="*/ 2683693 w 2717003"/>
              <a:gd name="connsiteY2" fmla="*/ 1 h 3542192"/>
              <a:gd name="connsiteX3" fmla="*/ 2637 w 2717003"/>
              <a:gd name="connsiteY3" fmla="*/ 1331652 h 3542192"/>
              <a:gd name="connsiteX4" fmla="*/ 2186544 w 2717003"/>
              <a:gd name="connsiteY4" fmla="*/ 2734324 h 3542192"/>
              <a:gd name="connsiteX5" fmla="*/ 2239810 w 2717003"/>
              <a:gd name="connsiteY5" fmla="*/ 3542192 h 354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7003" h="3542192">
                <a:moveTo>
                  <a:pt x="1787048" y="1526961"/>
                </a:moveTo>
                <a:cubicBezTo>
                  <a:pt x="1579162" y="1560992"/>
                  <a:pt x="1371277" y="1595023"/>
                  <a:pt x="1520718" y="1340530"/>
                </a:cubicBezTo>
                <a:cubicBezTo>
                  <a:pt x="1670159" y="1086037"/>
                  <a:pt x="2936706" y="1481"/>
                  <a:pt x="2683693" y="1"/>
                </a:cubicBezTo>
                <a:cubicBezTo>
                  <a:pt x="2430680" y="-1479"/>
                  <a:pt x="85495" y="875932"/>
                  <a:pt x="2637" y="1331652"/>
                </a:cubicBezTo>
                <a:cubicBezTo>
                  <a:pt x="-80221" y="1787372"/>
                  <a:pt x="1813682" y="2365901"/>
                  <a:pt x="2186544" y="2734324"/>
                </a:cubicBezTo>
                <a:cubicBezTo>
                  <a:pt x="2559406" y="3102747"/>
                  <a:pt x="2399608" y="3322469"/>
                  <a:pt x="2239810" y="3542192"/>
                </a:cubicBezTo>
              </a:path>
            </a:pathLst>
          </a:custGeom>
          <a:noFill/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60" y="3987711"/>
            <a:ext cx="459153" cy="46527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020" y="4152702"/>
            <a:ext cx="459153" cy="465275"/>
          </a:xfrm>
          <a:prstGeom prst="rect">
            <a:avLst/>
          </a:prstGeom>
        </p:spPr>
      </p:pic>
      <p:sp>
        <p:nvSpPr>
          <p:cNvPr id="25" name="Freeform 24"/>
          <p:cNvSpPr/>
          <p:nvPr/>
        </p:nvSpPr>
        <p:spPr>
          <a:xfrm>
            <a:off x="3900668" y="2058571"/>
            <a:ext cx="3276375" cy="3485702"/>
          </a:xfrm>
          <a:custGeom>
            <a:avLst/>
            <a:gdLst>
              <a:gd name="connsiteX0" fmla="*/ 3125165 w 3276375"/>
              <a:gd name="connsiteY0" fmla="*/ 3485702 h 3485702"/>
              <a:gd name="connsiteX1" fmla="*/ 3264061 w 3276375"/>
              <a:gd name="connsiteY1" fmla="*/ 1274938 h 3485702"/>
              <a:gd name="connsiteX2" fmla="*/ 2847373 w 3276375"/>
              <a:gd name="connsiteY2" fmla="*/ 117470 h 3485702"/>
              <a:gd name="connsiteX3" fmla="*/ 1990846 w 3276375"/>
              <a:gd name="connsiteY3" fmla="*/ 186918 h 3485702"/>
              <a:gd name="connsiteX4" fmla="*/ 0 w 3276375"/>
              <a:gd name="connsiteY4" fmla="*/ 1425409 h 348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375" h="3485702">
                <a:moveTo>
                  <a:pt x="3125165" y="3485702"/>
                </a:moveTo>
                <a:cubicBezTo>
                  <a:pt x="3217762" y="2661006"/>
                  <a:pt x="3310360" y="1836310"/>
                  <a:pt x="3264061" y="1274938"/>
                </a:cubicBezTo>
                <a:cubicBezTo>
                  <a:pt x="3217762" y="713566"/>
                  <a:pt x="3059575" y="298807"/>
                  <a:pt x="2847373" y="117470"/>
                </a:cubicBezTo>
                <a:cubicBezTo>
                  <a:pt x="2635171" y="-63867"/>
                  <a:pt x="2465408" y="-31072"/>
                  <a:pt x="1990846" y="186918"/>
                </a:cubicBezTo>
                <a:cubicBezTo>
                  <a:pt x="1516284" y="404908"/>
                  <a:pt x="758142" y="915158"/>
                  <a:pt x="0" y="1425409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4733" y="978696"/>
            <a:ext cx="4459478" cy="32259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318622" y="5002032"/>
            <a:ext cx="1019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Flow 2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2443" y="4680850"/>
            <a:ext cx="1019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Flow 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813632" y="3383271"/>
            <a:ext cx="27890" cy="205368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791646" y="1919648"/>
            <a:ext cx="1454118" cy="149089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659090" y="3536689"/>
            <a:ext cx="348012" cy="196207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15167" y="4921343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Flow 3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4228667" y="1908468"/>
            <a:ext cx="2796931" cy="16282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Cyclic </a:t>
            </a:r>
            <a:r>
              <a:rPr lang="en-US" altLang="zh-CN" sz="4000" dirty="0" smtClean="0"/>
              <a:t>Routing Induced Deadlock Case in Clos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55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/>
          <p:cNvCxnSpPr/>
          <p:nvPr/>
        </p:nvCxnSpPr>
        <p:spPr>
          <a:xfrm>
            <a:off x="6821033" y="2167355"/>
            <a:ext cx="6950" cy="256573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096285" y="4707392"/>
            <a:ext cx="3747859" cy="324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382637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6297848" y="22513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53111" y="2704395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23408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Aggr2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5067071" y="2171167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84001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Aggr</a:t>
            </a:r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 rot="10800000">
            <a:off x="4493882" y="28302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6322682" y="4324252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23408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151660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flipV="1">
            <a:off x="4493882" y="375144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0800000">
            <a:off x="6953111" y="37581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163049" y="2625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72939" y="19953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80119" y="1975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07654" y="38981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70482" y="45227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91815" y="2583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164652" y="38981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367841" y="453730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rot="16200000">
            <a:off x="3873612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902244" y="45227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263240" y="2578825"/>
            <a:ext cx="445161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4248314" y="4250636"/>
            <a:ext cx="4356810" cy="1157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248314" y="2578825"/>
            <a:ext cx="0" cy="1671811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16200000">
            <a:off x="7597457" y="43516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423039" y="2160579"/>
            <a:ext cx="3402728" cy="3455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42522" y="4063215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2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86" name="Straight Connector 85"/>
          <p:cNvCxnSpPr>
            <a:stCxn id="59" idx="2"/>
            <a:endCxn id="53" idx="2"/>
          </p:cNvCxnSpPr>
          <p:nvPr/>
        </p:nvCxnSpPr>
        <p:spPr>
          <a:xfrm flipV="1">
            <a:off x="5402151" y="4518759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6" idx="2"/>
            <a:endCxn id="36" idx="0"/>
          </p:cNvCxnSpPr>
          <p:nvPr/>
        </p:nvCxnSpPr>
        <p:spPr>
          <a:xfrm flipV="1">
            <a:off x="5402152" y="2417017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1" idx="2"/>
          </p:cNvCxnSpPr>
          <p:nvPr/>
        </p:nvCxnSpPr>
        <p:spPr>
          <a:xfrm flipV="1">
            <a:off x="7037900" y="3188304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0" idx="2"/>
            <a:endCxn id="52" idx="0"/>
          </p:cNvCxnSpPr>
          <p:nvPr/>
        </p:nvCxnSpPr>
        <p:spPr>
          <a:xfrm flipV="1">
            <a:off x="4578671" y="3161669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72" idx="0"/>
          </p:cNvCxnSpPr>
          <p:nvPr/>
        </p:nvCxnSpPr>
        <p:spPr>
          <a:xfrm flipV="1">
            <a:off x="3229308" y="4522727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90834" y="2012757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1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406729" y="1632539"/>
            <a:ext cx="57551" cy="423780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658864" y="1362311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Flow 3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3701" y="244177"/>
            <a:ext cx="1032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Cyclic </a:t>
            </a:r>
            <a:r>
              <a:rPr lang="en-US" altLang="zh-CN" sz="4000" dirty="0" smtClean="0"/>
              <a:t>Routing Induced Deadlock Case in Clos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87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61280" y="2693866"/>
            <a:ext cx="1026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Analysis of Loop-Induced </a:t>
            </a:r>
            <a:r>
              <a:rPr lang="en-US" altLang="zh-CN" sz="4800" dirty="0"/>
              <a:t>Deadlock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5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52538" y="244177"/>
                <a:ext cx="106869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/>
                  <a:t>Loop-Induced </a:t>
                </a:r>
                <a:r>
                  <a:rPr lang="en-US" altLang="zh-CN" sz="4000" dirty="0" smtClean="0"/>
                  <a:t>Deadlock </a:t>
                </a:r>
                <a:r>
                  <a:rPr lang="en-US" altLang="zh-CN" sz="4000" dirty="0"/>
                  <a:t>-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Routing lo</a:t>
                </a:r>
                <a:r>
                  <a:rPr lang="en-US" altLang="zh-CN" sz="4000" b="1" dirty="0">
                    <a:solidFill>
                      <a:schemeClr val="tx1"/>
                    </a:solidFill>
                  </a:rPr>
                  <a:t>op 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Deadlock</a:t>
                </a:r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8" y="244177"/>
                <a:ext cx="10686924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938" t="-15517" r="-193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 flipH="1">
            <a:off x="1858390" y="3735070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489562" y="3801722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878801" y="2358695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72643" y="5020342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55773" y="5020342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pic>
        <p:nvPicPr>
          <p:cNvPr id="32" name="Picture 31" descr="SimpleExample.png"/>
          <p:cNvPicPr/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1612342" y="4069681"/>
            <a:ext cx="503555" cy="927735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1848996" y="2588689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75196" y="2583114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863374" y="2006130"/>
            <a:ext cx="1223645" cy="801370"/>
          </a:xfrm>
          <a:prstGeom prst="rect">
            <a:avLst/>
          </a:prstGeom>
        </p:spPr>
      </p:pic>
      <p:pic>
        <p:nvPicPr>
          <p:cNvPr id="36" name="Picture 35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256303" y="2006130"/>
            <a:ext cx="1223645" cy="801370"/>
          </a:xfrm>
          <a:prstGeom prst="rect">
            <a:avLst/>
          </a:prstGeom>
        </p:spPr>
      </p:pic>
      <p:pic>
        <p:nvPicPr>
          <p:cNvPr id="37" name="Picture 36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863374" y="3151884"/>
            <a:ext cx="1223645" cy="801370"/>
          </a:xfrm>
          <a:prstGeom prst="rect">
            <a:avLst/>
          </a:prstGeom>
        </p:spPr>
      </p:pic>
      <p:pic>
        <p:nvPicPr>
          <p:cNvPr id="38" name="Picture 37" descr="SimpleExample.png"/>
          <p:cNvPicPr/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3237784" y="4069681"/>
            <a:ext cx="503555" cy="927735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4216987" y="1955691"/>
            <a:ext cx="2093460" cy="560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16987" y="2026247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172.16.4.0/31 -&gt; T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12874" y="188654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794650" y="1898373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L2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811911" y="36772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pic>
        <p:nvPicPr>
          <p:cNvPr id="44" name="Picture 43" descr="SimpleExampl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260141" y="3130933"/>
            <a:ext cx="1223645" cy="80137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233370" y="36421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4231271" y="3130933"/>
            <a:ext cx="2241506" cy="560298"/>
            <a:chOff x="9468014" y="4410544"/>
            <a:chExt cx="2241506" cy="560298"/>
          </a:xfrm>
        </p:grpSpPr>
        <p:sp>
          <p:nvSpPr>
            <p:cNvPr id="47" name="Rounded Rectangle 4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2</a:t>
              </a:r>
              <a:endParaRPr lang="en-US" dirty="0"/>
            </a:p>
          </p:txBody>
        </p:sp>
      </p:grpSp>
      <p:sp>
        <p:nvSpPr>
          <p:cNvPr id="49" name="Freeform 48"/>
          <p:cNvSpPr/>
          <p:nvPr/>
        </p:nvSpPr>
        <p:spPr>
          <a:xfrm>
            <a:off x="1629580" y="2346351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292402" y="2709065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15059" y="2714015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7882" y="1157694"/>
            <a:ext cx="7164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Inject Lossless traffic into a 2-hop routing loop: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9837" y="5562153"/>
            <a:ext cx="1041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Routing loop is just a necessary condition because </a:t>
            </a:r>
            <a:r>
              <a:rPr lang="en-US" sz="2800" dirty="0"/>
              <a:t>TTL expiration </a:t>
            </a:r>
            <a:r>
              <a:rPr lang="en-US" sz="2800" dirty="0" smtClean="0"/>
              <a:t>of packets will prevent </a:t>
            </a:r>
            <a:r>
              <a:rPr lang="en-US" sz="2800" dirty="0" smtClean="0"/>
              <a:t>packets </a:t>
            </a:r>
            <a:r>
              <a:rPr lang="en-US" sz="2800" dirty="0" smtClean="0"/>
              <a:t>from </a:t>
            </a:r>
            <a:r>
              <a:rPr lang="en-US" sz="2800" dirty="0" smtClean="0"/>
              <a:t>building </a:t>
            </a:r>
            <a:r>
              <a:rPr lang="en-US" sz="2800" dirty="0" smtClean="0"/>
              <a:t>up in the loop.</a:t>
            </a:r>
            <a:endParaRPr lang="en-US" sz="2800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69991"/>
              </p:ext>
            </p:extLst>
          </p:nvPr>
        </p:nvGraphicFramePr>
        <p:xfrm>
          <a:off x="7253008" y="2588689"/>
          <a:ext cx="3848383" cy="2053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58"/>
                <a:gridCol w="1685925"/>
              </a:tblGrid>
              <a:tr h="569913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Injection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4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4Gbps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4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5Gbps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4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6Gbps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88461" y="1898373"/>
            <a:ext cx="41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TTL =16, </a:t>
            </a:r>
            <a:r>
              <a:rPr lang="en-US" sz="2400" dirty="0"/>
              <a:t>L</a:t>
            </a:r>
            <a:r>
              <a:rPr lang="en-US" sz="2400" dirty="0" smtClean="0"/>
              <a:t>ink capacity = 40Gbps: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00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52600" y="244177"/>
            <a:ext cx="10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Loop-Induced </a:t>
            </a:r>
            <a:r>
              <a:rPr lang="en-US" altLang="zh-CN" sz="4000" dirty="0" smtClean="0"/>
              <a:t>Deadlock – </a:t>
            </a:r>
            <a:r>
              <a:rPr lang="en-US" sz="4000" b="1" dirty="0" smtClean="0"/>
              <a:t>Impact of TTL Expiration</a:t>
            </a:r>
            <a:endParaRPr lang="en-US" sz="4000" dirty="0"/>
          </a:p>
        </p:txBody>
      </p:sp>
      <p:sp>
        <p:nvSpPr>
          <p:cNvPr id="5" name="Freeform 4"/>
          <p:cNvSpPr/>
          <p:nvPr/>
        </p:nvSpPr>
        <p:spPr>
          <a:xfrm>
            <a:off x="792636" y="1216541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636449" y="1130153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2079" y="1530913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32603" y="1575308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10" name="Freeform 9"/>
          <p:cNvSpPr/>
          <p:nvPr/>
        </p:nvSpPr>
        <p:spPr>
          <a:xfrm flipH="1">
            <a:off x="1605304" y="3703920"/>
            <a:ext cx="45719" cy="1325280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6390" y="3619121"/>
            <a:ext cx="486211" cy="1370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6391" y="2809163"/>
            <a:ext cx="477656" cy="946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4969" y="4278117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72292" y="3083534"/>
                <a:ext cx="9008608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Two equations under stable state:</a:t>
                </a:r>
                <a:endParaRPr lang="en-US" sz="28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/>
                  <a:t>input </a:t>
                </a:r>
                <a:r>
                  <a:rPr lang="en-US" sz="2400" dirty="0"/>
                  <a:t>rate </a:t>
                </a:r>
                <a:r>
                  <a:rPr lang="en-US" sz="2400" dirty="0" smtClean="0"/>
                  <a:t>is equal to </a:t>
                </a:r>
                <a:r>
                  <a:rPr lang="en-US" sz="2400" dirty="0"/>
                  <a:t>output </a:t>
                </a:r>
                <a:r>
                  <a:rPr lang="en-US" sz="2400" dirty="0" smtClean="0"/>
                  <a:t>rate: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/>
                  <a:t>TTL conservation: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𝑻𝑻𝑳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 smtClean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292" y="3083534"/>
                <a:ext cx="9008608" cy="1261884"/>
              </a:xfrm>
              <a:prstGeom prst="rect">
                <a:avLst/>
              </a:prstGeom>
              <a:blipFill rotWithShape="0">
                <a:blip r:embed="rId3"/>
                <a:stretch>
                  <a:fillRect l="-1421" t="-4831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98188"/>
              </p:ext>
            </p:extLst>
          </p:nvPr>
        </p:nvGraphicFramePr>
        <p:xfrm>
          <a:off x="3948034" y="1178776"/>
          <a:ext cx="667184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113"/>
                <a:gridCol w="5446727"/>
              </a:tblGrid>
              <a:tr h="162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Inject rate of new packets.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Link bandwidth.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r</a:t>
                      </a:r>
                      <a:r>
                        <a:rPr lang="en-US" sz="2000" baseline="-25000" dirty="0" err="1" smtClean="0"/>
                        <a:t>d</a:t>
                      </a:r>
                      <a:endParaRPr lang="en-US" sz="2000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Packets drain rate caused by TTL expiration.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TTL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TTL value.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6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Hop number of the routing loop.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77802" y="5705126"/>
            <a:ext cx="1887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Basic Model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18" idx="3"/>
            <a:endCxn id="20" idx="2"/>
          </p:cNvCxnSpPr>
          <p:nvPr/>
        </p:nvCxnSpPr>
        <p:spPr>
          <a:xfrm flipV="1">
            <a:off x="6852392" y="4363446"/>
            <a:ext cx="2" cy="32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91149" y="4503346"/>
            <a:ext cx="146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TTL drain rate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47581" y="3917998"/>
            <a:ext cx="809625" cy="44544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352033" y="4376654"/>
            <a:ext cx="6378" cy="24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58411" y="4507300"/>
            <a:ext cx="240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TTL generating rate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24239" y="3910403"/>
            <a:ext cx="1147588" cy="44402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994690" y="4767744"/>
                <a:ext cx="5875455" cy="725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/>
                  <a:t>Solution of Stable State: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𝑇𝑇𝐿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90" y="4767744"/>
                <a:ext cx="5875455" cy="725583"/>
              </a:xfrm>
              <a:prstGeom prst="rect">
                <a:avLst/>
              </a:prstGeom>
              <a:blipFill rotWithShape="0">
                <a:blip r:embed="rId4"/>
                <a:stretch>
                  <a:fillRect l="-2075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>
            <a:off x="6701580" y="5381186"/>
            <a:ext cx="404813" cy="370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994690" y="5686653"/>
                <a:ext cx="6416135" cy="1156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Sufficient condition for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packets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to build up in a loop system</a:t>
                </a:r>
                <a:r>
                  <a:rPr lang="en-US" sz="32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𝑇𝑇𝐿</m:t>
                        </m:r>
                      </m:den>
                    </m:f>
                  </m:oMath>
                </a14:m>
                <a:r>
                  <a:rPr lang="en-US" sz="3200" b="1" dirty="0" smtClean="0"/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90" y="5686653"/>
                <a:ext cx="6416135" cy="1156470"/>
              </a:xfrm>
              <a:prstGeom prst="rect">
                <a:avLst/>
              </a:prstGeom>
              <a:blipFill rotWithShape="0">
                <a:blip r:embed="rId5"/>
                <a:stretch>
                  <a:fillRect l="-189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2207666" y="5243429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07666" y="4376654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94809" y="3115547"/>
            <a:ext cx="492380" cy="7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94809" y="2248772"/>
            <a:ext cx="492380" cy="944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45659" y="3534317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864282" y="3272293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q1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734269" y="5104618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q2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2734269" y="2654423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qn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6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8987</TotalTime>
  <Words>1668</Words>
  <Application>Microsoft Office PowerPoint</Application>
  <PresentationFormat>Widescreen</PresentationFormat>
  <Paragraphs>399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2241</cp:revision>
  <dcterms:created xsi:type="dcterms:W3CDTF">2014-12-15T04:35:59Z</dcterms:created>
  <dcterms:modified xsi:type="dcterms:W3CDTF">2016-01-18T21:00:34Z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