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376" r:id="rId5"/>
    <p:sldId id="364" r:id="rId6"/>
    <p:sldId id="389" r:id="rId7"/>
    <p:sldId id="377" r:id="rId8"/>
    <p:sldId id="374" r:id="rId9"/>
    <p:sldId id="375" r:id="rId10"/>
    <p:sldId id="402" r:id="rId11"/>
    <p:sldId id="399" r:id="rId12"/>
    <p:sldId id="390" r:id="rId13"/>
    <p:sldId id="379" r:id="rId14"/>
    <p:sldId id="381" r:id="rId15"/>
    <p:sldId id="380" r:id="rId16"/>
    <p:sldId id="392" r:id="rId17"/>
    <p:sldId id="393" r:id="rId18"/>
    <p:sldId id="382" r:id="rId19"/>
    <p:sldId id="384" r:id="rId20"/>
    <p:sldId id="385" r:id="rId21"/>
    <p:sldId id="400" r:id="rId22"/>
    <p:sldId id="388" r:id="rId23"/>
    <p:sldId id="371" r:id="rId24"/>
    <p:sldId id="387" r:id="rId25"/>
    <p:sldId id="394" r:id="rId26"/>
    <p:sldId id="395" r:id="rId27"/>
    <p:sldId id="396" r:id="rId28"/>
    <p:sldId id="397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>
        <p:scale>
          <a:sx n="100" d="100"/>
          <a:sy n="100" d="100"/>
        </p:scale>
        <p:origin x="870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2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4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7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6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7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280" y="2202978"/>
            <a:ext cx="10269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Combating Deadlock in RDMA Data Center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43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52600" y="244177"/>
            <a:ext cx="10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Impact of TTL Expiration</a:t>
            </a:r>
            <a:endParaRPr lang="en-US" sz="4000" dirty="0"/>
          </a:p>
        </p:txBody>
      </p:sp>
      <p:sp>
        <p:nvSpPr>
          <p:cNvPr id="5" name="Freeform 4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10" name="Freeform 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2292" y="3083534"/>
                <a:ext cx="900860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Two equations under stable state:</a:t>
                </a:r>
                <a:endParaRPr lang="en-US" sz="28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input </a:t>
                </a:r>
                <a:r>
                  <a:rPr lang="en-US" sz="2400" dirty="0"/>
                  <a:t>rate </a:t>
                </a:r>
                <a:r>
                  <a:rPr lang="en-US" sz="2400" dirty="0" smtClean="0"/>
                  <a:t>is equal to </a:t>
                </a:r>
                <a:r>
                  <a:rPr lang="en-US" sz="2400" dirty="0"/>
                  <a:t>output </a:t>
                </a:r>
                <a:r>
                  <a:rPr lang="en-US" sz="2400" dirty="0" smtClean="0"/>
                  <a:t>rate: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TTL conservation: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𝑻𝑻𝑳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92" y="3083534"/>
                <a:ext cx="9008608" cy="1261884"/>
              </a:xfrm>
              <a:prstGeom prst="rect">
                <a:avLst/>
              </a:prstGeom>
              <a:blipFill rotWithShape="0">
                <a:blip r:embed="rId3"/>
                <a:stretch>
                  <a:fillRect l="-1421" t="-4831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8188"/>
              </p:ext>
            </p:extLst>
          </p:nvPr>
        </p:nvGraphicFramePr>
        <p:xfrm>
          <a:off x="3948034" y="1178776"/>
          <a:ext cx="667184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13"/>
                <a:gridCol w="5446727"/>
              </a:tblGrid>
              <a:tr h="162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Inject rate of new packets.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Link bandwidth.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r</a:t>
                      </a:r>
                      <a:r>
                        <a:rPr lang="en-US" sz="2000" baseline="-25000" dirty="0" err="1" smtClean="0"/>
                        <a:t>d</a:t>
                      </a:r>
                      <a:endParaRPr lang="en-US" sz="2000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Packets drain rate caused by TTL expiration.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TTL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TTL value.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Hop number of the routing loop.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77802" y="5705126"/>
            <a:ext cx="1887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Basic Model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8" idx="3"/>
            <a:endCxn id="20" idx="2"/>
          </p:cNvCxnSpPr>
          <p:nvPr/>
        </p:nvCxnSpPr>
        <p:spPr>
          <a:xfrm flipV="1">
            <a:off x="6852392" y="4363446"/>
            <a:ext cx="2" cy="32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91149" y="4503346"/>
            <a:ext cx="146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TTL drain rate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7581" y="3917998"/>
            <a:ext cx="809625" cy="4454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352033" y="4376654"/>
            <a:ext cx="6378" cy="24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58411" y="4507300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TTL generating rate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4239" y="3910403"/>
            <a:ext cx="1147588" cy="44402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94690" y="4767744"/>
                <a:ext cx="5875455" cy="725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Solution of Stable State: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90" y="4767744"/>
                <a:ext cx="5875455" cy="725583"/>
              </a:xfrm>
              <a:prstGeom prst="rect">
                <a:avLst/>
              </a:prstGeom>
              <a:blipFill rotWithShape="0">
                <a:blip r:embed="rId4"/>
                <a:stretch>
                  <a:fillRect l="-207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6701580" y="5381186"/>
            <a:ext cx="404813" cy="370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94690" y="5686653"/>
                <a:ext cx="6416135" cy="1156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Sufficient condition for packets to build up in a loop system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90" y="5686653"/>
                <a:ext cx="6416135" cy="1156470"/>
              </a:xfrm>
              <a:prstGeom prst="rect">
                <a:avLst/>
              </a:prstGeom>
              <a:blipFill rotWithShape="0">
                <a:blip r:embed="rId5"/>
                <a:stretch>
                  <a:fillRect l="-189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6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 – </a:t>
            </a:r>
            <a:r>
              <a:rPr lang="en-US" altLang="zh-CN" sz="3600" b="1" dirty="0" err="1" smtClean="0"/>
              <a:t>Exp</a:t>
            </a:r>
            <a:r>
              <a:rPr lang="en-US" altLang="zh-CN" sz="3600" b="1" dirty="0" smtClean="0"/>
              <a:t> A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734" y="5601673"/>
            <a:ext cx="10316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</a:t>
            </a:r>
            <a:r>
              <a:rPr lang="en-US" sz="2800" dirty="0"/>
              <a:t>: </a:t>
            </a:r>
            <a:r>
              <a:rPr lang="en-US" altLang="zh-CN" sz="2800" dirty="0" smtClean="0"/>
              <a:t>basic model provides a good lower-bound rate above which queue will build up.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865212"/>
            <a:ext cx="6096000" cy="365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838" y="955354"/>
            <a:ext cx="102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</a:t>
            </a:r>
            <a:r>
              <a:rPr lang="en-US" sz="2400" dirty="0" err="1" smtClean="0"/>
              <a:t>lossy</a:t>
            </a:r>
            <a:r>
              <a:rPr lang="en-US" sz="2400" dirty="0" smtClean="0"/>
              <a:t> UDP traffic into a 2-hop loop, and measure the minimum input rate at which queue will build up: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</a:t>
            </a:r>
            <a:r>
              <a:rPr lang="en-US" altLang="zh-CN" sz="4000" dirty="0"/>
              <a:t>- </a:t>
            </a:r>
            <a:r>
              <a:rPr lang="en-US" sz="4000" b="1" dirty="0"/>
              <a:t>Consider PFC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079" y="5751095"/>
            <a:ext cx="188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PFC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16915" y="3154319"/>
            <a:ext cx="1051665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059" y="2820980"/>
            <a:ext cx="60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/>
              <a:t>t</a:t>
            </a:r>
            <a:r>
              <a:rPr lang="en-US" sz="2400" b="1" baseline="-25000" dirty="0" err="1"/>
              <a:t>PFC</a:t>
            </a:r>
            <a:endParaRPr lang="en-US" sz="2400" b="1" baseline="-25000" dirty="0"/>
          </a:p>
        </p:txBody>
      </p:sp>
      <p:sp>
        <p:nvSpPr>
          <p:cNvPr id="16" name="Freeform 15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20" name="Freeform 1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629937" y="1515523"/>
            <a:ext cx="827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Question</a:t>
            </a:r>
            <a:r>
              <a:rPr lang="en-US" sz="2800" dirty="0" smtClean="0"/>
              <a:t>: what is the sufficient condition for packets to build up when PFC is considered?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0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Queueing Delay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181729" y="236176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1729" y="373748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4" idx="0"/>
          </p:cNvCxnSpPr>
          <p:nvPr/>
        </p:nvCxnSpPr>
        <p:spPr>
          <a:xfrm>
            <a:off x="1196313" y="1572320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30004" y="1985137"/>
            <a:ext cx="684743" cy="32048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5769" y="3976613"/>
            <a:ext cx="808977" cy="31142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6171" y="1967044"/>
            <a:ext cx="0" cy="200956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1533" y="2810059"/>
            <a:ext cx="248471" cy="1535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10810" y="2970073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54" y="1756054"/>
            <a:ext cx="133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= 1Gbps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54" y="3135661"/>
            <a:ext cx="12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B=40Gbps</a:t>
            </a:r>
            <a:endParaRPr lang="en-US" sz="2000" baseline="-25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78914"/>
              </p:ext>
            </p:extLst>
          </p:nvPr>
        </p:nvGraphicFramePr>
        <p:xfrm>
          <a:off x="2361020" y="1306430"/>
          <a:ext cx="3551260" cy="329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780"/>
                <a:gridCol w="905638"/>
                <a:gridCol w="941504"/>
                <a:gridCol w="986338"/>
              </a:tblGrid>
              <a:tr h="5841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5448"/>
              </p:ext>
            </p:extLst>
          </p:nvPr>
        </p:nvGraphicFramePr>
        <p:xfrm>
          <a:off x="8452581" y="1306430"/>
          <a:ext cx="3428296" cy="330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26"/>
                <a:gridCol w="874280"/>
                <a:gridCol w="908904"/>
                <a:gridCol w="952186"/>
              </a:tblGrid>
              <a:tr h="5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8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190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73119" y="236025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73119" y="373596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4" idx="0"/>
          </p:cNvCxnSpPr>
          <p:nvPr/>
        </p:nvCxnSpPr>
        <p:spPr>
          <a:xfrm>
            <a:off x="7287703" y="1570808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521394" y="1983625"/>
            <a:ext cx="684743" cy="32048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397159" y="3975101"/>
            <a:ext cx="808977" cy="31142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197561" y="1965532"/>
            <a:ext cx="0" cy="200956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72923" y="2496237"/>
            <a:ext cx="248471" cy="1535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402200" y="2968561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4472" y="1735998"/>
            <a:ext cx="133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= 40Gbps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67444" y="3134149"/>
            <a:ext cx="12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B=40Gbps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466352" y="4715362"/>
            <a:ext cx="334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Expiration time of the 1st </a:t>
            </a:r>
            <a:r>
              <a:rPr lang="en-US" sz="2000" b="1" dirty="0" err="1" smtClean="0"/>
              <a:t>pkt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452581" y="4715362"/>
            <a:ext cx="334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Expiration time of </a:t>
            </a:r>
            <a:r>
              <a:rPr lang="en-US" sz="2000" b="1" dirty="0" smtClean="0"/>
              <a:t>the 1st </a:t>
            </a:r>
            <a:r>
              <a:rPr lang="en-US" sz="2000" b="1" dirty="0" err="1" smtClean="0"/>
              <a:t>pkt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7272923" y="2643035"/>
            <a:ext cx="248471" cy="3270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421" y="2687518"/>
            <a:ext cx="85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TTL=16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31427" y="2388334"/>
            <a:ext cx="85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TTL=16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-22195" y="5007246"/>
                <a:ext cx="6353621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Case 1</a:t>
                </a:r>
                <a:r>
                  <a:rPr lang="en-US" sz="2400" dirty="0" smtClean="0"/>
                  <a:t>: r = 1Gbps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2400" dirty="0" smtClean="0"/>
                  <a:t>, packets will not build up.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95" y="5007246"/>
                <a:ext cx="6353621" cy="614848"/>
              </a:xfrm>
              <a:prstGeom prst="rect">
                <a:avLst/>
              </a:prstGeom>
              <a:blipFill rotWithShape="0">
                <a:blip r:embed="rId3"/>
                <a:stretch>
                  <a:fillRect l="-1438" r="-67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38384" y="5006663"/>
                <a:ext cx="5901577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Case 2</a:t>
                </a:r>
                <a:r>
                  <a:rPr lang="en-US" sz="2400" dirty="0" smtClean="0"/>
                  <a:t>: r = 40Gbps </a:t>
                </a:r>
                <a:r>
                  <a:rPr lang="en-US" sz="2400" dirty="0"/>
                  <a:t>&gt;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2400" dirty="0" smtClean="0"/>
                  <a:t>, packets will build up. </a:t>
                </a:r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84" y="5006663"/>
                <a:ext cx="5901577" cy="614848"/>
              </a:xfrm>
              <a:prstGeom prst="rect">
                <a:avLst/>
              </a:prstGeom>
              <a:blipFill rotWithShape="0">
                <a:blip r:embed="rId4"/>
                <a:stretch>
                  <a:fillRect l="-1550" r="-2686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43835" y="5712598"/>
            <a:ext cx="11141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Observation: </a:t>
            </a:r>
            <a:r>
              <a:rPr lang="en-US" sz="2800" dirty="0"/>
              <a:t>Once packets are queued in the loop,</a:t>
            </a:r>
            <a:r>
              <a:rPr lang="en-US" sz="2800" b="1" dirty="0"/>
              <a:t> </a:t>
            </a:r>
            <a:r>
              <a:rPr lang="en-US" sz="2800" dirty="0" err="1"/>
              <a:t>r</a:t>
            </a:r>
            <a:r>
              <a:rPr lang="en-US" sz="2800" baseline="-25000" dirty="0" err="1"/>
              <a:t>d</a:t>
            </a:r>
            <a:r>
              <a:rPr lang="en-US" sz="2800" baseline="-25000" dirty="0"/>
              <a:t> </a:t>
            </a:r>
            <a:r>
              <a:rPr lang="en-US" sz="2800" dirty="0"/>
              <a:t>will be significantly reduced by queueing delay in the loop.</a:t>
            </a:r>
          </a:p>
        </p:txBody>
      </p:sp>
    </p:spTree>
    <p:extLst>
      <p:ext uri="{BB962C8B-B14F-4D97-AF65-F5344CB8AC3E}">
        <p14:creationId xmlns:p14="http://schemas.microsoft.com/office/powerpoint/2010/main" val="4828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</a:t>
            </a:r>
            <a:r>
              <a:rPr lang="en-US" altLang="zh-CN" sz="4000" dirty="0"/>
              <a:t>- </a:t>
            </a:r>
            <a:r>
              <a:rPr lang="en-US" sz="4000" b="1" dirty="0"/>
              <a:t>Consider PFC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079" y="5751095"/>
            <a:ext cx="188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PFC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16915" y="3154319"/>
            <a:ext cx="1051665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059" y="2820980"/>
            <a:ext cx="60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/>
              <a:t>t</a:t>
            </a:r>
            <a:r>
              <a:rPr lang="en-US" sz="2400" b="1" baseline="-25000" dirty="0" err="1"/>
              <a:t>PFC</a:t>
            </a:r>
            <a:endParaRPr lang="en-US" sz="2400" b="1" baseline="-25000" dirty="0"/>
          </a:p>
        </p:txBody>
      </p:sp>
      <p:sp>
        <p:nvSpPr>
          <p:cNvPr id="16" name="Freeform 15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20" name="Freeform 1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629937" y="1515523"/>
                <a:ext cx="8272001" cy="4516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Question</a:t>
                </a:r>
                <a:r>
                  <a:rPr lang="en-US" sz="2800" dirty="0" smtClean="0"/>
                  <a:t>: what is the sufficient condition for queues to build up when PFC is considered?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Answer</a:t>
                </a:r>
                <a:r>
                  <a:rPr lang="en-US" sz="2800" dirty="0" smtClean="0"/>
                  <a:t>: 1) As PFC ensures per ingress fair sharing, r can </a:t>
                </a:r>
                <a:r>
                  <a:rPr lang="en-US" sz="2800" dirty="0"/>
                  <a:t>be at most </a:t>
                </a:r>
                <a:r>
                  <a:rPr lang="en-US" sz="2800" dirty="0" smtClean="0"/>
                  <a:t>reduced by half due to PFC pause.      2) </a:t>
                </a:r>
                <a:r>
                  <a:rPr lang="en-US" sz="2800" dirty="0" err="1" smtClean="0"/>
                  <a:t>r</a:t>
                </a:r>
                <a:r>
                  <a:rPr lang="en-US" sz="2800" baseline="-25000" dirty="0" err="1" smtClean="0"/>
                  <a:t>d</a:t>
                </a:r>
                <a:r>
                  <a:rPr lang="en-US" sz="2800" dirty="0" smtClean="0"/>
                  <a:t> is reduced by at least one order due to queueing delay in the loop before PFC threshold is even reached. So the sufficient condition still holds when PFC is considered.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Sufficient condition for loop-induced deadlock</a:t>
                </a:r>
                <a:r>
                  <a:rPr lang="en-US" sz="2800" dirty="0" smtClean="0"/>
                  <a:t>: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937" y="1515523"/>
                <a:ext cx="8272001" cy="4516557"/>
              </a:xfrm>
              <a:prstGeom prst="rect">
                <a:avLst/>
              </a:prstGeom>
              <a:blipFill rotWithShape="0">
                <a:blip r:embed="rId3"/>
                <a:stretch>
                  <a:fillRect l="-1326" t="-1350" r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945" y="5631841"/>
            <a:ext cx="1027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: </a:t>
            </a:r>
            <a:r>
              <a:rPr lang="en-US" sz="2400" dirty="0" smtClean="0"/>
              <a:t>our basic model does not consider the impact of PFC pause, but it</a:t>
            </a:r>
            <a:r>
              <a:rPr lang="en-US" altLang="zh-CN" sz="2400" dirty="0" smtClean="0"/>
              <a:t> still provides a good lower-bound input rate </a:t>
            </a:r>
            <a:r>
              <a:rPr lang="en-US" sz="2400" dirty="0" smtClean="0"/>
              <a:t>above </a:t>
            </a:r>
            <a:r>
              <a:rPr lang="en-US" sz="2400" dirty="0"/>
              <a:t>which PFC deadlock will occur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Verification of Basic </a:t>
            </a:r>
            <a:r>
              <a:rPr lang="en-US" altLang="zh-CN" sz="3600" dirty="0" smtClean="0"/>
              <a:t>Model – 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B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64330"/>
            <a:ext cx="6096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838" y="955354"/>
            <a:ext cx="1027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lossless UDP traffic into a 2-hop loop, </a:t>
            </a:r>
            <a:r>
              <a:rPr lang="en-US" sz="2400" dirty="0"/>
              <a:t>and </a:t>
            </a:r>
            <a:r>
              <a:rPr lang="en-US" sz="2400" dirty="0" smtClean="0"/>
              <a:t>measure </a:t>
            </a:r>
            <a:r>
              <a:rPr lang="en-US" sz="2400" dirty="0"/>
              <a:t>the minimum input rate at which PFC deadlock will occur: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2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51463" y="1946046"/>
                <a:ext cx="9089074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Lower-bound Deadlock Time</a:t>
                </a:r>
                <a:r>
                  <a:rPr lang="en-US" sz="2800" dirty="0" smtClean="0"/>
                  <a:t>: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n*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PFC</a:t>
                </a:r>
                <a:r>
                  <a:rPr lang="en-US" sz="2800" dirty="0" smtClean="0"/>
                  <a:t>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Upper-bound Deadlock Time</a:t>
                </a:r>
                <a:r>
                  <a:rPr lang="en-US" sz="2800" dirty="0" smtClean="0"/>
                  <a:t>: n*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PFC</a:t>
                </a:r>
                <a:r>
                  <a:rPr lang="en-US" sz="2800" dirty="0" smtClean="0"/>
                  <a:t>/(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2800" dirty="0" smtClean="0"/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8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Observation:</a:t>
                </a:r>
                <a:r>
                  <a:rPr lang="en-US" sz="2800" dirty="0" smtClean="0"/>
                  <a:t> when the sufficient condition is met, we have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&gt;= r/2</a:t>
                </a:r>
                <a:r>
                  <a:rPr lang="en-US" sz="3200" dirty="0"/>
                  <a:t>,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d</a:t>
                </a:r>
                <a:r>
                  <a:rPr lang="en-US" sz="3200" baseline="-25000" dirty="0" smtClean="0"/>
                  <a:t> </a:t>
                </a:r>
                <a:r>
                  <a:rPr lang="en-US" sz="3200" dirty="0" smtClean="0"/>
                  <a:t>&lt;&lt;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3200" dirty="0" smtClean="0"/>
                  <a:t>&lt;r. </a:t>
                </a:r>
                <a:r>
                  <a:rPr lang="en-US" sz="3200" dirty="0" smtClean="0"/>
                  <a:t>So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lower-bound estimation is a tight estimation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63" y="1946046"/>
                <a:ext cx="9089074" cy="2739211"/>
              </a:xfrm>
              <a:prstGeom prst="rect">
                <a:avLst/>
              </a:prstGeom>
              <a:blipFill rotWithShape="0">
                <a:blip r:embed="rId3"/>
                <a:stretch>
                  <a:fillRect l="-1208" t="-2000" r="-2013" b="-6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Deadlock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3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945" y="5833130"/>
            <a:ext cx="1027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</a:t>
            </a:r>
            <a:r>
              <a:rPr lang="en-US" sz="2800" dirty="0"/>
              <a:t>: L</a:t>
            </a:r>
            <a:r>
              <a:rPr lang="en-US" sz="2800" dirty="0" smtClean="0"/>
              <a:t>ower-bound estimation is a tight bound.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Verification of Estimation </a:t>
            </a:r>
            <a:r>
              <a:rPr lang="en-US" altLang="zh-CN" sz="3600" dirty="0" smtClean="0"/>
              <a:t>of Deadlock </a:t>
            </a:r>
            <a:r>
              <a:rPr lang="en-US" altLang="zh-CN" sz="3600" dirty="0"/>
              <a:t>Time– 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6838" y="955354"/>
            <a:ext cx="102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lossless UDP traffic into a 2-hop loop, </a:t>
            </a:r>
            <a:r>
              <a:rPr lang="en-US" sz="2400" dirty="0"/>
              <a:t>and </a:t>
            </a:r>
            <a:r>
              <a:rPr lang="en-US" sz="2400" dirty="0" smtClean="0"/>
              <a:t>measure </a:t>
            </a:r>
            <a:r>
              <a:rPr lang="en-US" sz="2400" dirty="0"/>
              <a:t>the </a:t>
            </a:r>
            <a:r>
              <a:rPr lang="en-US" sz="2400" dirty="0" smtClean="0"/>
              <a:t>deadlock time: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2945" y="4776585"/>
            <a:ext cx="506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(a) Setting: TTL = 64, </a:t>
            </a:r>
            <a:r>
              <a:rPr lang="el-GR" sz="2000" dirty="0" smtClean="0"/>
              <a:t>α</a:t>
            </a:r>
            <a:r>
              <a:rPr lang="en-US" sz="2000" dirty="0" smtClean="0"/>
              <a:t> = 1/32 (no PFC deadlock when r &lt; 1.3Gbps).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94045" y="4776585"/>
            <a:ext cx="4616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(b) Setting: TTL = 64,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US" sz="2000" dirty="0"/>
              <a:t>1/64 (no PFC deadlock when r &lt; 1.3Gbps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6" y="1969901"/>
            <a:ext cx="4432532" cy="2659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45" y="1970105"/>
            <a:ext cx="4431850" cy="26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Analysis of Non-loop </a:t>
            </a:r>
            <a:r>
              <a:rPr lang="en-US" sz="4800" dirty="0"/>
              <a:t>R</a:t>
            </a:r>
            <a:r>
              <a:rPr lang="en-US" sz="4800" dirty="0" smtClean="0"/>
              <a:t>outing-Induced </a:t>
            </a:r>
            <a:r>
              <a:rPr lang="en-US" altLang="zh-CN" sz="4800" dirty="0"/>
              <a:t>Deadlock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0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4" y="1732402"/>
            <a:ext cx="4389694" cy="3292271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H="1">
            <a:off x="4930950" y="2334614"/>
            <a:ext cx="1" cy="224391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923369" y="2334617"/>
            <a:ext cx="301717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Non-Loop </a:t>
                </a:r>
                <a:r>
                  <a:rPr lang="en-US" altLang="zh-CN" sz="4000" dirty="0" smtClean="0"/>
                  <a:t>Deadlock – </a:t>
                </a:r>
              </a:p>
              <a:p>
                <a:pPr algn="ctr"/>
                <a:r>
                  <a:rPr lang="en-US" altLang="zh-CN" sz="4000" b="1" dirty="0" smtClean="0"/>
                  <a:t>Cyclic Routing Dependency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/>
          <p:cNvSpPr/>
          <p:nvPr/>
        </p:nvSpPr>
        <p:spPr>
          <a:xfrm>
            <a:off x="1160039" y="1732402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9836" y="5206008"/>
            <a:ext cx="1041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</a:t>
            </a:r>
            <a:r>
              <a:rPr lang="en-US" sz="2800" dirty="0"/>
              <a:t>cyclic routing dependency is met but no deadlock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Cyclic routing dependency is just a necessary condition </a:t>
            </a:r>
            <a:r>
              <a:rPr lang="en-US" sz="2800" dirty="0" smtClean="0"/>
              <a:t>as it is not guaranteed that all the links will be paused.</a:t>
            </a:r>
            <a:endParaRPr lang="en-US" sz="28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283466" y="4578524"/>
            <a:ext cx="3657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43190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4168225" y="2400912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90344" y="2784876"/>
            <a:ext cx="132920" cy="42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15573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3203669" y="2338699"/>
            <a:ext cx="147039" cy="39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44259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2762728" y="2896163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4187292" y="4236567"/>
            <a:ext cx="156950" cy="30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15573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3269808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2762728" y="3710611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10800000">
            <a:off x="4690344" y="3716507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503411" y="2714682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059844" y="2158003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41216" y="2140796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11480" y="3840348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979535" y="4392534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99065" y="267794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04667" y="3840348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31592" y="440542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2268036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298984" y="4392534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581944" y="2673855"/>
            <a:ext cx="348930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70244" y="4151969"/>
            <a:ext cx="3414997" cy="1022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570244" y="2673855"/>
            <a:ext cx="0" cy="147811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16200000">
            <a:off x="5186897" y="4257888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014555" y="3986263"/>
            <a:ext cx="784598" cy="40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2" name="Straight Connector 121"/>
          <p:cNvCxnSpPr>
            <a:stCxn id="102" idx="2"/>
            <a:endCxn id="96" idx="2"/>
          </p:cNvCxnSpPr>
          <p:nvPr/>
        </p:nvCxnSpPr>
        <p:spPr>
          <a:xfrm flipV="1">
            <a:off x="3474656" y="4389027"/>
            <a:ext cx="638652" cy="350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2" idx="2"/>
            <a:endCxn id="86" idx="0"/>
          </p:cNvCxnSpPr>
          <p:nvPr/>
        </p:nvCxnSpPr>
        <p:spPr>
          <a:xfrm flipV="1">
            <a:off x="3474657" y="2530794"/>
            <a:ext cx="638651" cy="53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4" idx="2"/>
          </p:cNvCxnSpPr>
          <p:nvPr/>
        </p:nvCxnSpPr>
        <p:spPr>
          <a:xfrm flipV="1">
            <a:off x="4756805" y="3212719"/>
            <a:ext cx="0" cy="5037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2"/>
            <a:endCxn id="95" idx="0"/>
          </p:cNvCxnSpPr>
          <p:nvPr/>
        </p:nvCxnSpPr>
        <p:spPr>
          <a:xfrm flipV="1">
            <a:off x="2829188" y="3189170"/>
            <a:ext cx="0" cy="5214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13" idx="0"/>
          </p:cNvCxnSpPr>
          <p:nvPr/>
        </p:nvCxnSpPr>
        <p:spPr>
          <a:xfrm flipV="1">
            <a:off x="1771517" y="4392535"/>
            <a:ext cx="441603" cy="16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14296" y="2173372"/>
            <a:ext cx="679203" cy="35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54489" y="3604410"/>
            <a:ext cx="652365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8427" y="264185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131" name="Rectangle 130"/>
          <p:cNvSpPr/>
          <p:nvPr/>
        </p:nvSpPr>
        <p:spPr>
          <a:xfrm>
            <a:off x="4321049" y="3199660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132" name="Rectangle 131"/>
          <p:cNvSpPr/>
          <p:nvPr/>
        </p:nvSpPr>
        <p:spPr>
          <a:xfrm>
            <a:off x="3609896" y="374274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133" name="Rectangle 132"/>
          <p:cNvSpPr/>
          <p:nvPr/>
        </p:nvSpPr>
        <p:spPr>
          <a:xfrm>
            <a:off x="2903930" y="3192481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340066" y="244177"/>
            <a:ext cx="95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Advantages of RDMA Data Center Networks</a:t>
            </a:r>
            <a:endParaRPr lang="en-US" altLang="zh-CN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955" y="1635018"/>
            <a:ext cx="54480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Ultra-low latency 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High throughput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Very </a:t>
            </a:r>
            <a:r>
              <a:rPr lang="en-US" sz="3600" dirty="0"/>
              <a:t>low CPU </a:t>
            </a:r>
            <a:r>
              <a:rPr lang="en-US" sz="3600" dirty="0" smtClean="0"/>
              <a:t>overhead</a:t>
            </a:r>
          </a:p>
          <a:p>
            <a:pPr marL="914400" lvl="1" indent="-457200">
              <a:buFont typeface="+mj-lt"/>
              <a:buAutoNum type="arabicParenR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9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050" y="1949119"/>
            <a:ext cx="15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rate limit=1/4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574" y="4398496"/>
            <a:ext cx="147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rate limit=1/4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43091" y="2460730"/>
            <a:ext cx="247090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06137" y="2460728"/>
            <a:ext cx="1" cy="189004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045" y="4350775"/>
            <a:ext cx="299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42899" y="2174986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979755" y="2519604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09094" y="2839984"/>
            <a:ext cx="108855" cy="360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4285" y="2174986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189870" y="2468780"/>
            <a:ext cx="123851" cy="32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43774" y="3743132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2830480" y="2933721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3995288" y="4066305"/>
            <a:ext cx="132199" cy="24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64285" y="3743132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244001" y="4087751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2830480" y="3619731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4409094" y="3624698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1854" y="301849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73802" y="2311968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5595" y="22695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97" y="372900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8130" y="2749916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9143" y="3729009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3401" y="4204974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6200000">
            <a:off x="2382612" y="4401067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88224" y="4611698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82428" y="2746471"/>
            <a:ext cx="28575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672846" y="3991488"/>
            <a:ext cx="2796698" cy="8616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72846" y="2746471"/>
            <a:ext cx="0" cy="124501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4813993" y="4083737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93551" y="3851913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>
            <a:stCxn id="21" idx="2"/>
            <a:endCxn id="18" idx="2"/>
          </p:cNvCxnSpPr>
          <p:nvPr/>
        </p:nvCxnSpPr>
        <p:spPr>
          <a:xfrm flipV="1">
            <a:off x="3413511" y="4191162"/>
            <a:ext cx="523021" cy="295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2"/>
            <a:endCxn id="12" idx="0"/>
          </p:cNvCxnSpPr>
          <p:nvPr/>
        </p:nvCxnSpPr>
        <p:spPr>
          <a:xfrm flipV="1">
            <a:off x="3413511" y="2625970"/>
            <a:ext cx="523021" cy="45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2"/>
          </p:cNvCxnSpPr>
          <p:nvPr/>
        </p:nvCxnSpPr>
        <p:spPr>
          <a:xfrm flipV="1">
            <a:off x="4463521" y="3200357"/>
            <a:ext cx="0" cy="4243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2"/>
            <a:endCxn id="17" idx="0"/>
          </p:cNvCxnSpPr>
          <p:nvPr/>
        </p:nvCxnSpPr>
        <p:spPr>
          <a:xfrm flipV="1">
            <a:off x="2884907" y="3180521"/>
            <a:ext cx="0" cy="4392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0504" y="2324913"/>
            <a:ext cx="556231" cy="297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3198" y="2080109"/>
            <a:ext cx="534252" cy="343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80571" y="3530278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2 </a:t>
            </a:r>
            <a:r>
              <a:rPr lang="en-US" sz="2000" dirty="0" smtClean="0">
                <a:solidFill>
                  <a:srgbClr val="00B050"/>
                </a:solidFill>
              </a:rPr>
              <a:t>= B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131470" y="1726370"/>
            <a:ext cx="3454864" cy="592081"/>
          </a:xfrm>
          <a:custGeom>
            <a:avLst/>
            <a:gdLst>
              <a:gd name="connsiteX0" fmla="*/ 213780 w 5382128"/>
              <a:gd name="connsiteY0" fmla="*/ 0 h 795048"/>
              <a:gd name="connsiteX1" fmla="*/ 460270 w 5382128"/>
              <a:gd name="connsiteY1" fmla="*/ 699715 h 795048"/>
              <a:gd name="connsiteX2" fmla="*/ 4300750 w 5382128"/>
              <a:gd name="connsiteY2" fmla="*/ 731520 h 795048"/>
              <a:gd name="connsiteX3" fmla="*/ 5382128 w 5382128"/>
              <a:gd name="connsiteY3" fmla="*/ 166977 h 79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2128" h="795048">
                <a:moveTo>
                  <a:pt x="213780" y="0"/>
                </a:moveTo>
                <a:cubicBezTo>
                  <a:pt x="-3556" y="288897"/>
                  <a:pt x="-220892" y="577795"/>
                  <a:pt x="460270" y="699715"/>
                </a:cubicBezTo>
                <a:cubicBezTo>
                  <a:pt x="1141432" y="821635"/>
                  <a:pt x="3480440" y="820310"/>
                  <a:pt x="4300750" y="731520"/>
                </a:cubicBezTo>
                <a:cubicBezTo>
                  <a:pt x="5121060" y="642730"/>
                  <a:pt x="5251594" y="404853"/>
                  <a:pt x="5382128" y="166977"/>
                </a:cubicBezTo>
              </a:path>
            </a:pathLst>
          </a:cu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65063" y="1968430"/>
            <a:ext cx="228487" cy="2835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880230" y="4471248"/>
            <a:ext cx="3583047" cy="517506"/>
          </a:xfrm>
          <a:custGeom>
            <a:avLst/>
            <a:gdLst>
              <a:gd name="connsiteX0" fmla="*/ 5581816 w 5581816"/>
              <a:gd name="connsiteY0" fmla="*/ 694908 h 694908"/>
              <a:gd name="connsiteX1" fmla="*/ 4699221 w 5581816"/>
              <a:gd name="connsiteY1" fmla="*/ 106511 h 694908"/>
              <a:gd name="connsiteX2" fmla="*/ 906449 w 5581816"/>
              <a:gd name="connsiteY2" fmla="*/ 34950 h 694908"/>
              <a:gd name="connsiteX3" fmla="*/ 0 w 5581816"/>
              <a:gd name="connsiteY3" fmla="*/ 496125 h 6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816" h="694908">
                <a:moveTo>
                  <a:pt x="5581816" y="694908"/>
                </a:moveTo>
                <a:cubicBezTo>
                  <a:pt x="5530132" y="455706"/>
                  <a:pt x="5478449" y="216504"/>
                  <a:pt x="4699221" y="106511"/>
                </a:cubicBezTo>
                <a:cubicBezTo>
                  <a:pt x="3919993" y="-3482"/>
                  <a:pt x="1689652" y="-29986"/>
                  <a:pt x="906449" y="34950"/>
                </a:cubicBezTo>
                <a:cubicBezTo>
                  <a:pt x="123246" y="99886"/>
                  <a:pt x="61623" y="298005"/>
                  <a:pt x="0" y="496125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009033" y="4444290"/>
            <a:ext cx="228487" cy="2835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4769166" y="2177571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0656" y="1918654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5604" y="383020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Non-Loop </a:t>
                </a:r>
                <a:r>
                  <a:rPr lang="en-US" altLang="zh-CN" sz="4000" dirty="0" smtClean="0"/>
                  <a:t>Deadlock – </a:t>
                </a:r>
              </a:p>
              <a:p>
                <a:pPr algn="ctr"/>
                <a:r>
                  <a:rPr lang="en-US" altLang="zh-CN" sz="4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Simultaneous Pause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69745" y="4932195"/>
            <a:ext cx="11178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all the links in the cycle are paused at the same time but no deadlock.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Cambria Math" panose="02040503050406030204" pitchFamily="18" charset="0"/>
              </a:rPr>
              <a:t>Simultaneous Pause </a:t>
            </a:r>
            <a:r>
              <a:rPr lang="en-US" sz="2800" b="1" dirty="0" smtClean="0"/>
              <a:t>is just a necessary condition </a:t>
            </a:r>
            <a:r>
              <a:rPr lang="en-US" sz="2800" dirty="0" smtClean="0"/>
              <a:t>as it is not guaranteed that all the pauses will not be resumed.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463521" y="4708792"/>
            <a:ext cx="79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Flow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488903" y="1414617"/>
            <a:ext cx="866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Flow 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endParaRPr 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1824546"/>
            <a:ext cx="4234616" cy="31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1137" y="1795843"/>
            <a:ext cx="9889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Deadlock Prediction is not a trivial 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Two algorithms for deadlock prediction: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400" b="1" dirty="0" smtClean="0"/>
              <a:t>Non-lineal Fluid Model with Differential Equations </a:t>
            </a:r>
            <a:r>
              <a:rPr lang="en-US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currently don’t know how to solve the equations</a:t>
            </a:r>
            <a:r>
              <a:rPr lang="en-US" altLang="zh-CN" sz="2400" dirty="0" smtClean="0"/>
              <a:t>)</a:t>
            </a:r>
            <a:endParaRPr lang="en-US" altLang="zh-CN" sz="2000" dirty="0" smtClean="0"/>
          </a:p>
          <a:p>
            <a:pPr marL="1371600" lvl="2" indent="-457200">
              <a:buFont typeface="+mj-lt"/>
              <a:buAutoNum type="arabicParenR"/>
            </a:pPr>
            <a:r>
              <a:rPr lang="en-US" sz="2400" b="1" dirty="0" smtClean="0"/>
              <a:t>Iterative Algorithm based on Statistical Model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currently don’t know how to prove the correctness</a:t>
            </a:r>
            <a:r>
              <a:rPr lang="en-US" sz="2400" dirty="0" smtClean="0"/>
              <a:t>)</a:t>
            </a:r>
          </a:p>
          <a:p>
            <a:pPr marL="1371600" lvl="2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simulations to demonstrate that both algorithms can correctly predict whether deadlock will happen for the 6 deadlock scenarios.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Non-Loop </a:t>
            </a:r>
            <a:r>
              <a:rPr lang="en-US" altLang="zh-CN" sz="3600" dirty="0" smtClean="0"/>
              <a:t>Deadlock – </a:t>
            </a:r>
            <a:r>
              <a:rPr lang="en-US" sz="3600" b="1" dirty="0" smtClean="0"/>
              <a:t>Deadlock Prediction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23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6" name="Picture 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206890" y="1354192"/>
            <a:ext cx="860261" cy="548635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740425" y="1366659"/>
            <a:ext cx="860261" cy="548635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2"/>
            <a:endCxn id="34" idx="0"/>
          </p:cNvCxnSpPr>
          <p:nvPr/>
        </p:nvCxnSpPr>
        <p:spPr>
          <a:xfrm>
            <a:off x="5170556" y="1915293"/>
            <a:ext cx="1779862" cy="80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33" idx="0"/>
          </p:cNvCxnSpPr>
          <p:nvPr/>
        </p:nvCxnSpPr>
        <p:spPr>
          <a:xfrm>
            <a:off x="5170556" y="1915293"/>
            <a:ext cx="2909684" cy="80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33" idx="0"/>
          </p:cNvCxnSpPr>
          <p:nvPr/>
        </p:nvCxnSpPr>
        <p:spPr>
          <a:xfrm>
            <a:off x="6637021" y="1902827"/>
            <a:ext cx="1443219" cy="818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34" idx="0"/>
          </p:cNvCxnSpPr>
          <p:nvPr/>
        </p:nvCxnSpPr>
        <p:spPr>
          <a:xfrm>
            <a:off x="6637021" y="1902827"/>
            <a:ext cx="313397" cy="818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23" idx="0"/>
          </p:cNvCxnSpPr>
          <p:nvPr/>
        </p:nvCxnSpPr>
        <p:spPr>
          <a:xfrm flipH="1">
            <a:off x="3727338" y="1915293"/>
            <a:ext cx="1443218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22" idx="0"/>
          </p:cNvCxnSpPr>
          <p:nvPr/>
        </p:nvCxnSpPr>
        <p:spPr>
          <a:xfrm flipH="1">
            <a:off x="4857160" y="1915293"/>
            <a:ext cx="313396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23" idx="0"/>
          </p:cNvCxnSpPr>
          <p:nvPr/>
        </p:nvCxnSpPr>
        <p:spPr>
          <a:xfrm flipH="1">
            <a:off x="3727338" y="1902827"/>
            <a:ext cx="2909683" cy="786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22" idx="0"/>
          </p:cNvCxnSpPr>
          <p:nvPr/>
        </p:nvCxnSpPr>
        <p:spPr>
          <a:xfrm flipH="1">
            <a:off x="4857160" y="1902827"/>
            <a:ext cx="1779861" cy="786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93080" y="4892880"/>
            <a:ext cx="1433745" cy="2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3309" y="3083934"/>
            <a:ext cx="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57159" y="3083934"/>
            <a:ext cx="7944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3309" y="3083934"/>
            <a:ext cx="1147299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13889" y="3083934"/>
            <a:ext cx="114327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27029" y="2688919"/>
            <a:ext cx="860261" cy="548635"/>
          </a:xfrm>
          <a:prstGeom prst="rect">
            <a:avLst/>
          </a:prstGeom>
        </p:spPr>
      </p:pic>
      <p:pic>
        <p:nvPicPr>
          <p:cNvPr id="23" name="Picture 2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97207" y="2688919"/>
            <a:ext cx="860261" cy="548635"/>
          </a:xfrm>
          <a:prstGeom prst="rect">
            <a:avLst/>
          </a:prstGeom>
        </p:spPr>
      </p:pic>
      <p:pic>
        <p:nvPicPr>
          <p:cNvPr id="24" name="Picture 2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97207" y="3473326"/>
            <a:ext cx="860261" cy="548635"/>
          </a:xfrm>
          <a:prstGeom prst="rect">
            <a:avLst/>
          </a:prstGeom>
        </p:spPr>
      </p:pic>
      <p:pic>
        <p:nvPicPr>
          <p:cNvPr id="25" name="Picture 2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27029" y="3473326"/>
            <a:ext cx="860261" cy="5486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470738" y="4257733"/>
            <a:ext cx="354015" cy="63514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3643717" y="3897465"/>
            <a:ext cx="8007" cy="433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6969" y="3119709"/>
            <a:ext cx="1147299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6389" y="3115892"/>
            <a:ext cx="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0239" y="3115892"/>
            <a:ext cx="7944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936969" y="3115892"/>
            <a:ext cx="114327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903232" y="4257733"/>
            <a:ext cx="354015" cy="635147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650109" y="2720877"/>
            <a:ext cx="860261" cy="548635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520287" y="2720877"/>
            <a:ext cx="860261" cy="548635"/>
          </a:xfrm>
          <a:prstGeom prst="rect">
            <a:avLst/>
          </a:prstGeom>
        </p:spPr>
      </p:pic>
      <p:pic>
        <p:nvPicPr>
          <p:cNvPr id="35" name="Picture 3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520287" y="3505284"/>
            <a:ext cx="860261" cy="548635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650109" y="3505284"/>
            <a:ext cx="860261" cy="54863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090339" y="3950177"/>
            <a:ext cx="3349" cy="38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44263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72354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03643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72098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48892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0377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6841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78636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92016" y="1128516"/>
            <a:ext cx="557080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58481" y="1128516"/>
            <a:ext cx="557080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35047" y="4892880"/>
            <a:ext cx="1433745" cy="2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948892" y="2894120"/>
            <a:ext cx="0" cy="14436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948893" y="1902827"/>
            <a:ext cx="1908266" cy="99129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843085" y="1894676"/>
            <a:ext cx="1986369" cy="84856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2"/>
          </p:cNvCxnSpPr>
          <p:nvPr/>
        </p:nvCxnSpPr>
        <p:spPr>
          <a:xfrm>
            <a:off x="6637021" y="1902827"/>
            <a:ext cx="192433" cy="82620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2"/>
          </p:cNvCxnSpPr>
          <p:nvPr/>
        </p:nvCxnSpPr>
        <p:spPr>
          <a:xfrm>
            <a:off x="6637021" y="1902827"/>
            <a:ext cx="1308180" cy="90215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945202" y="2798469"/>
            <a:ext cx="32108" cy="1539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86840" y="359498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Priority = 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24793" y="25024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Priority =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91111" y="192297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Priority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50946" y="356303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Priority = 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15123" y="5522981"/>
            <a:ext cx="916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 Idea</a:t>
            </a:r>
            <a:r>
              <a:rPr lang="en-US" sz="2400" dirty="0" smtClean="0"/>
              <a:t>: we increase the packet priority of a flow each time the flow changes its direction </a:t>
            </a:r>
            <a:r>
              <a:rPr lang="en-US" sz="2400" dirty="0" smtClean="0"/>
              <a:t>from </a:t>
            </a:r>
            <a:r>
              <a:rPr lang="en-US" sz="2400" dirty="0" smtClean="0"/>
              <a:t>DOWN to </a:t>
            </a:r>
            <a:r>
              <a:rPr lang="en-US" sz="2400" dirty="0" smtClean="0"/>
              <a:t>UP. We drop the packet when no higher priority is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1561898" y="3351101"/>
                <a:ext cx="9161754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Notation: </a:t>
                </a:r>
                <a:r>
                  <a:rPr lang="en-US" sz="2400" dirty="0" smtClean="0"/>
                  <a:t>Let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i</a:t>
                </a:r>
                <a:r>
                  <a:rPr lang="en-US" sz="2400" dirty="0" smtClean="0"/>
                  <a:t> be the </a:t>
                </a:r>
                <a:r>
                  <a:rPr lang="en-US" sz="2400" dirty="0" err="1" smtClean="0"/>
                  <a:t>i-th</a:t>
                </a:r>
                <a:r>
                  <a:rPr lang="en-US" sz="2400" dirty="0" smtClean="0"/>
                  <a:t> link in the deadlock cycle. </a:t>
                </a:r>
                <a:r>
                  <a:rPr lang="en-US" sz="2400" b="1" dirty="0" smtClean="0"/>
                  <a:t>p</a:t>
                </a:r>
                <a:r>
                  <a:rPr lang="en-US" sz="2400" b="1" baseline="-25000" dirty="0" smtClean="0"/>
                  <a:t>i</a:t>
                </a:r>
                <a:r>
                  <a:rPr lang="en-US" sz="2400" dirty="0" smtClean="0"/>
                  <a:t> be the highest priority of the packets traversing link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i</a:t>
                </a:r>
                <a:r>
                  <a:rPr lang="en-US" sz="2400" dirty="0" smtClean="0"/>
                  <a:t>.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max</a:t>
                </a:r>
                <a:r>
                  <a:rPr lang="en-US" sz="2400" dirty="0"/>
                  <a:t> be the highest priority in the deadlock </a:t>
                </a:r>
                <a:r>
                  <a:rPr lang="en-US" sz="2400" dirty="0" smtClean="0"/>
                  <a:t>cycle. </a:t>
                </a:r>
                <a:r>
                  <a:rPr lang="en-US" sz="2400" b="1" dirty="0" err="1" smtClean="0"/>
                  <a:t>F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be the set of flows traversing </a:t>
                </a:r>
                <a:r>
                  <a:rPr lang="en-US" sz="2400" b="1" dirty="0" err="1" smtClean="0"/>
                  <a:t>l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with the highest priority. </a:t>
                </a:r>
                <a:r>
                  <a:rPr lang="en-US" sz="2400" b="1" dirty="0" smtClean="0"/>
                  <a:t>S</a:t>
                </a:r>
                <a:r>
                  <a:rPr lang="en-US" sz="2400" b="1" baseline="-25000" dirty="0" smtClean="0"/>
                  <a:t>low</a:t>
                </a:r>
                <a:r>
                  <a:rPr lang="en-US" sz="2400" dirty="0" smtClean="0"/>
                  <a:t> be the </a:t>
                </a:r>
                <a:r>
                  <a:rPr lang="en-US" sz="2400" dirty="0"/>
                  <a:t>switch of the lowest network level in the </a:t>
                </a:r>
                <a:r>
                  <a:rPr lang="en-US" sz="2400" dirty="0" smtClean="0"/>
                  <a:t>cycle.</a:t>
                </a:r>
              </a:p>
              <a:p>
                <a:r>
                  <a:rPr lang="en-US" sz="2800" b="1" dirty="0" smtClean="0"/>
                  <a:t>Proof</a:t>
                </a:r>
                <a:r>
                  <a:rPr lang="en-US" sz="2400" b="1" dirty="0"/>
                  <a:t>: </a:t>
                </a:r>
                <a:r>
                  <a:rPr lang="en-US" sz="2400" dirty="0" smtClean="0"/>
                  <a:t>We </a:t>
                </a:r>
                <a:r>
                  <a:rPr lang="en-US" sz="2400" dirty="0"/>
                  <a:t>assume deadlock still happens under this solution. </a:t>
                </a:r>
                <a:r>
                  <a:rPr lang="en-US" sz="2400" dirty="0" smtClean="0"/>
                  <a:t>We consider whether the packets of the highest priority in the cycle will be paused permanently. </a:t>
                </a:r>
                <a:endParaRPr lang="en-US" sz="2400" dirty="0" smtClean="0"/>
              </a:p>
              <a:p>
                <a:r>
                  <a:rPr lang="en-US" sz="2400" dirty="0" smtClean="0"/>
                  <a:t>The strategy here is to set the priority of one flow at a link to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 smtClean="0"/>
                  <a:t> once this flow will not be permanently paused at this link.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98" y="3351101"/>
                <a:ext cx="916175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1331" t="-1724" r="-1730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69029" y="2752452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633706" y="2133979"/>
            <a:ext cx="860261" cy="548635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60" idx="2"/>
            <a:endCxn id="61" idx="0"/>
          </p:cNvCxnSpPr>
          <p:nvPr/>
        </p:nvCxnSpPr>
        <p:spPr>
          <a:xfrm flipH="1">
            <a:off x="4899160" y="2095797"/>
            <a:ext cx="22488" cy="656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2"/>
            <a:endCxn id="62" idx="0"/>
          </p:cNvCxnSpPr>
          <p:nvPr/>
        </p:nvCxnSpPr>
        <p:spPr>
          <a:xfrm>
            <a:off x="6427105" y="1665138"/>
            <a:ext cx="636732" cy="468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  <a:endCxn id="92" idx="3"/>
          </p:cNvCxnSpPr>
          <p:nvPr/>
        </p:nvCxnSpPr>
        <p:spPr>
          <a:xfrm flipH="1">
            <a:off x="6572906" y="2682614"/>
            <a:ext cx="490931" cy="62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07075" y="2160195"/>
            <a:ext cx="278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=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12645" y="3029678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7008709" y="27959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3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5308139" y="295043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97" name="Rectangle 96"/>
          <p:cNvSpPr/>
          <p:nvPr/>
        </p:nvSpPr>
        <p:spPr>
          <a:xfrm>
            <a:off x="5011028" y="2201662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n</a:t>
            </a:r>
            <a:endParaRPr lang="en-US" sz="2400" b="1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7493967" y="2863599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493967" y="1471949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200120" y="937550"/>
            <a:ext cx="282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of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225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972552" y="4014552"/>
                <a:ext cx="10246895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Case 1</a:t>
                </a:r>
                <a:r>
                  <a:rPr lang="en-US" sz="2800" dirty="0"/>
                  <a:t>: </a:t>
                </a:r>
                <a:r>
                  <a:rPr lang="en-US" sz="2800" b="1" dirty="0"/>
                  <a:t>p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= p</a:t>
                </a:r>
                <a:r>
                  <a:rPr lang="en-US" sz="2800" b="1" baseline="-25000" dirty="0"/>
                  <a:t>2</a:t>
                </a:r>
                <a:r>
                  <a:rPr lang="en-US" sz="2800" b="1" dirty="0"/>
                  <a:t> =… =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n</a:t>
                </a:r>
                <a:r>
                  <a:rPr lang="en-US" sz="2800" b="1" baseline="-25000" dirty="0"/>
                  <a:t> </a:t>
                </a:r>
                <a:r>
                  <a:rPr lang="en-US" sz="2800" b="1" dirty="0"/>
                  <a:t>is not </a:t>
                </a:r>
                <a:r>
                  <a:rPr lang="en-US" sz="2800" b="1" dirty="0" smtClean="0"/>
                  <a:t>satisfied.</a:t>
                </a:r>
              </a:p>
              <a:p>
                <a:r>
                  <a:rPr lang="en-US" sz="2400" b="1" dirty="0" smtClean="0"/>
                  <a:t> (1) </a:t>
                </a:r>
                <a:r>
                  <a:rPr lang="en-US" sz="2400" dirty="0" smtClean="0"/>
                  <a:t>In </a:t>
                </a:r>
                <a:r>
                  <a:rPr lang="en-US" sz="2400" dirty="0"/>
                  <a:t>this case, we can </a:t>
                </a:r>
                <a:r>
                  <a:rPr lang="en-US" sz="2400" dirty="0" smtClean="0"/>
                  <a:t>always find </a:t>
                </a:r>
                <a:r>
                  <a:rPr lang="en-US" sz="2400" dirty="0"/>
                  <a:t>one link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where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baseline="-25000" dirty="0" smtClean="0"/>
                  <a:t> </a:t>
                </a:r>
                <a:r>
                  <a:rPr lang="en-US" sz="2400" b="1" dirty="0" smtClean="0"/>
                  <a:t>=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max</a:t>
                </a:r>
                <a:r>
                  <a:rPr lang="en-US" sz="2400" b="1" dirty="0" smtClean="0"/>
                  <a:t> and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&gt; p</a:t>
                </a:r>
                <a:r>
                  <a:rPr lang="en-US" sz="2400" b="1" baseline="-25000" dirty="0"/>
                  <a:t>(k+1</a:t>
                </a:r>
                <a:r>
                  <a:rPr lang="en-US" sz="2400" b="1" baseline="-25000" dirty="0" smtClean="0"/>
                  <a:t>)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b="1" dirty="0" smtClean="0"/>
                  <a:t> (2) </a:t>
                </a:r>
                <a:r>
                  <a:rPr lang="en-US" sz="2400" dirty="0" smtClean="0"/>
                  <a:t>∀f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 smtClean="0"/>
                  <a:t>, f will not traverse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k+1</a:t>
                </a:r>
                <a:r>
                  <a:rPr lang="en-US" sz="2400" dirty="0" smtClean="0"/>
                  <a:t>. Otherwise,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b="1" dirty="0"/>
                  <a:t> &gt; p</a:t>
                </a:r>
                <a:r>
                  <a:rPr lang="en-US" sz="2400" b="1" baseline="-25000" dirty="0"/>
                  <a:t>(k+1)</a:t>
                </a:r>
                <a:r>
                  <a:rPr lang="en-US" sz="2400" b="1" dirty="0"/>
                  <a:t> </a:t>
                </a:r>
                <a:r>
                  <a:rPr lang="en-US" sz="2400" dirty="0" smtClean="0"/>
                  <a:t>will be violated.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b="1" dirty="0" smtClean="0"/>
                  <a:t>(3)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ackets with priority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will not be permanently paused at link </a:t>
                </a:r>
                <a:r>
                  <a:rPr lang="en-US" sz="2400" b="1" dirty="0" err="1" smtClean="0"/>
                  <a:t>l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b="1" dirty="0" smtClean="0"/>
                  <a:t>(4)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We </a:t>
                </a:r>
                <a:r>
                  <a:rPr lang="en-US" sz="2400" dirty="0" smtClean="0"/>
                  <a:t>set </a:t>
                </a:r>
                <a:r>
                  <a:rPr lang="en-US" sz="2400" dirty="0"/>
                  <a:t>all the flows ({f| 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 smtClean="0"/>
                  <a:t>}) traversing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 with </a:t>
                </a:r>
                <a:r>
                  <a:rPr lang="en-US" sz="2400" dirty="0" smtClean="0"/>
                  <a:t>priority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1" baseline="-25000" dirty="0" smtClean="0"/>
                  <a:t>.</a:t>
                </a:r>
                <a:endParaRPr lang="en-US" sz="2400" dirty="0" smtClean="0"/>
              </a:p>
              <a:p>
                <a:r>
                  <a:rPr lang="en-US" sz="2400" b="1" dirty="0" smtClean="0"/>
                  <a:t> (5) </a:t>
                </a:r>
                <a:r>
                  <a:rPr lang="en-US" sz="2400" dirty="0" smtClean="0"/>
                  <a:t>Repeating </a:t>
                </a:r>
                <a:r>
                  <a:rPr lang="en-US" sz="2400" b="1" dirty="0" smtClean="0"/>
                  <a:t>(1)</a:t>
                </a:r>
                <a:r>
                  <a:rPr lang="en-US" sz="2400" dirty="0" smtClean="0"/>
                  <a:t> - </a:t>
                </a:r>
                <a:r>
                  <a:rPr lang="en-US" sz="2400" b="1" dirty="0" smtClean="0"/>
                  <a:t>(4)</a:t>
                </a:r>
                <a:r>
                  <a:rPr lang="en-US" sz="2400" dirty="0" smtClean="0"/>
                  <a:t>, we can </a:t>
                </a:r>
                <a:r>
                  <a:rPr lang="en-US" sz="2400" dirty="0" smtClean="0"/>
                  <a:t>set the </a:t>
                </a:r>
                <a:r>
                  <a:rPr lang="en-US" sz="2400" dirty="0" smtClean="0"/>
                  <a:t>highest priority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to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sz="2400" dirty="0" smtClean="0"/>
                  <a:t>at </a:t>
                </a:r>
                <a:r>
                  <a:rPr lang="en-US" sz="2400" dirty="0" smtClean="0"/>
                  <a:t>all links.</a:t>
                </a:r>
                <a:endParaRPr lang="en-US" sz="2400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52" y="4014552"/>
                <a:ext cx="10246895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1250" t="-2577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483" y="2924743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&gt; p</a:t>
            </a:r>
            <a:r>
              <a:rPr lang="en-US" sz="2800" baseline="-25000" dirty="0"/>
              <a:t>(k+1</a:t>
            </a:r>
            <a:r>
              <a:rPr lang="en-US" sz="2800" baseline="-250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6" name="Picture 35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64118" y="1116503"/>
            <a:ext cx="860261" cy="548635"/>
          </a:xfrm>
          <a:prstGeom prst="rect">
            <a:avLst/>
          </a:prstGeom>
        </p:spPr>
      </p:pic>
      <p:pic>
        <p:nvPicPr>
          <p:cNvPr id="37" name="Picture 36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058661" y="1547162"/>
            <a:ext cx="860261" cy="548635"/>
          </a:xfrm>
          <a:prstGeom prst="rect">
            <a:avLst/>
          </a:prstGeom>
        </p:spPr>
      </p:pic>
      <p:pic>
        <p:nvPicPr>
          <p:cNvPr id="38" name="Picture 37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214212" y="2911589"/>
            <a:ext cx="860261" cy="548635"/>
          </a:xfrm>
          <a:prstGeom prst="rect">
            <a:avLst/>
          </a:prstGeom>
        </p:spPr>
      </p:pic>
      <p:pic>
        <p:nvPicPr>
          <p:cNvPr id="39" name="Picture 38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33625" y="1909068"/>
            <a:ext cx="860261" cy="548635"/>
          </a:xfrm>
          <a:prstGeom prst="rect">
            <a:avLst/>
          </a:prstGeom>
        </p:spPr>
      </p:pic>
      <p:cxnSp>
        <p:nvCxnSpPr>
          <p:cNvPr id="40" name="Straight Connector 39"/>
          <p:cNvCxnSpPr>
            <a:stCxn id="36" idx="2"/>
          </p:cNvCxnSpPr>
          <p:nvPr/>
        </p:nvCxnSpPr>
        <p:spPr>
          <a:xfrm>
            <a:off x="3994249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3"/>
            <a:endCxn id="36" idx="2"/>
          </p:cNvCxnSpPr>
          <p:nvPr/>
        </p:nvCxnSpPr>
        <p:spPr>
          <a:xfrm flipV="1">
            <a:off x="2918922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97688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455913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44" name="Picture 43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045115" y="2755331"/>
            <a:ext cx="860261" cy="54863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51913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2275409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4486552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48" name="Straight Connector 47"/>
          <p:cNvCxnSpPr>
            <a:stCxn id="38" idx="3"/>
            <a:endCxn id="44" idx="1"/>
          </p:cNvCxnSpPr>
          <p:nvPr/>
        </p:nvCxnSpPr>
        <p:spPr>
          <a:xfrm flipV="1">
            <a:off x="3074473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38" idx="0"/>
          </p:cNvCxnSpPr>
          <p:nvPr/>
        </p:nvCxnSpPr>
        <p:spPr>
          <a:xfrm>
            <a:off x="2477548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79702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  <p:sp>
        <p:nvSpPr>
          <p:cNvPr id="12" name="Freeform 11"/>
          <p:cNvSpPr/>
          <p:nvPr/>
        </p:nvSpPr>
        <p:spPr>
          <a:xfrm>
            <a:off x="2170726" y="3281841"/>
            <a:ext cx="2467288" cy="471638"/>
          </a:xfrm>
          <a:custGeom>
            <a:avLst/>
            <a:gdLst>
              <a:gd name="connsiteX0" fmla="*/ 2467288 w 2467288"/>
              <a:gd name="connsiteY0" fmla="*/ 0 h 471638"/>
              <a:gd name="connsiteX1" fmla="*/ 340105 w 2467288"/>
              <a:gd name="connsiteY1" fmla="*/ 211756 h 471638"/>
              <a:gd name="connsiteX2" fmla="*/ 32097 w 2467288"/>
              <a:gd name="connsiteY2" fmla="*/ 471638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288" h="471638">
                <a:moveTo>
                  <a:pt x="2467288" y="0"/>
                </a:moveTo>
                <a:cubicBezTo>
                  <a:pt x="1606629" y="66575"/>
                  <a:pt x="745970" y="133150"/>
                  <a:pt x="340105" y="211756"/>
                </a:cubicBezTo>
                <a:cubicBezTo>
                  <a:pt x="-65760" y="290362"/>
                  <a:pt x="-16832" y="381000"/>
                  <a:pt x="32097" y="47163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33470"/>
              </p:ext>
            </p:extLst>
          </p:nvPr>
        </p:nvGraphicFramePr>
        <p:xfrm>
          <a:off x="5647077" y="875114"/>
          <a:ext cx="534197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189"/>
                <a:gridCol w="37337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</a:t>
                      </a:r>
                      <a:r>
                        <a:rPr lang="en-US" sz="2000" dirty="0" err="1" smtClean="0"/>
                        <a:t>i-th</a:t>
                      </a:r>
                      <a:r>
                        <a:rPr lang="en-US" sz="2000" dirty="0" smtClean="0"/>
                        <a:t> link in the deadlock cycle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p</a:t>
                      </a:r>
                      <a:r>
                        <a:rPr lang="en-US" sz="2000" b="1" baseline="-25000" dirty="0" err="1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highest priority in the deadlock cycle </a:t>
                      </a:r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highest priority of the packets traversing link </a:t>
                      </a:r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/>
                        <a:t>F</a:t>
                      </a:r>
                      <a:r>
                        <a:rPr lang="en-US" sz="2000" b="1" baseline="-25000" dirty="0" err="1" smtClean="0"/>
                        <a:t>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set of flows traversing </a:t>
                      </a:r>
                      <a:r>
                        <a:rPr lang="en-US" sz="2000" b="1" dirty="0" err="1" smtClean="0"/>
                        <a:t>l</a:t>
                      </a:r>
                      <a:r>
                        <a:rPr lang="en-US" sz="2000" b="1" baseline="-25000" dirty="0" err="1" smtClean="0"/>
                        <a:t>k</a:t>
                      </a:r>
                      <a:r>
                        <a:rPr lang="en-US" sz="2000" dirty="0" smtClean="0"/>
                        <a:t> with the highest priority </a:t>
                      </a: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403410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897953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053504" y="2911589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272917" y="1909068"/>
            <a:ext cx="860261" cy="548635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58" idx="2"/>
          </p:cNvCxnSpPr>
          <p:nvPr/>
        </p:nvCxnSpPr>
        <p:spPr>
          <a:xfrm>
            <a:off x="3833541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2758214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936980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4295205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884407" y="2755331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191205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2114701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1119447" y="4113316"/>
                <a:ext cx="10972800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Case 2</a:t>
                </a:r>
                <a:r>
                  <a:rPr lang="en-US" sz="2800" dirty="0" smtClean="0"/>
                  <a:t>: </a:t>
                </a:r>
                <a:r>
                  <a:rPr lang="en-US" sz="2800" b="1" dirty="0"/>
                  <a:t>p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= p</a:t>
                </a:r>
                <a:r>
                  <a:rPr lang="en-US" sz="2800" b="1" baseline="-25000" dirty="0"/>
                  <a:t>2</a:t>
                </a:r>
                <a:r>
                  <a:rPr lang="en-US" sz="2800" b="1" dirty="0"/>
                  <a:t> =… =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n</a:t>
                </a:r>
                <a:r>
                  <a:rPr lang="en-US" sz="2800" b="1" baseline="-25000" dirty="0"/>
                  <a:t> </a:t>
                </a:r>
                <a:r>
                  <a:rPr lang="en-US" sz="2800" b="1" dirty="0" smtClean="0"/>
                  <a:t>is </a:t>
                </a:r>
                <a:r>
                  <a:rPr lang="en-US" sz="2800" b="1" dirty="0"/>
                  <a:t>satisfied</a:t>
                </a:r>
                <a:r>
                  <a:rPr lang="en-US" sz="2800" dirty="0"/>
                  <a:t>. </a:t>
                </a:r>
                <a:endParaRPr lang="en-US" sz="2800" dirty="0" smtClean="0"/>
              </a:p>
              <a:p>
                <a:r>
                  <a:rPr lang="en-US" sz="2400" b="1" dirty="0" smtClean="0"/>
                  <a:t> (</a:t>
                </a:r>
                <a:r>
                  <a:rPr lang="en-US" sz="2400" b="1" dirty="0"/>
                  <a:t>1) </a:t>
                </a:r>
                <a:r>
                  <a:rPr lang="en-US" sz="2400" dirty="0"/>
                  <a:t>In this case, we can always find </a:t>
                </a:r>
                <a:r>
                  <a:rPr lang="en-US" sz="2400" dirty="0" smtClean="0"/>
                  <a:t>link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and link </a:t>
                </a:r>
                <a:r>
                  <a:rPr lang="en-US" sz="2400" b="1" dirty="0" smtClean="0"/>
                  <a:t>l</a:t>
                </a:r>
                <a:r>
                  <a:rPr lang="en-US" sz="2400" b="1" baseline="-25000" dirty="0" smtClean="0"/>
                  <a:t>k+1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connection with </a:t>
                </a:r>
                <a:r>
                  <a:rPr lang="en-US" sz="2400" b="1" dirty="0" smtClean="0"/>
                  <a:t>S</a:t>
                </a:r>
                <a:r>
                  <a:rPr lang="en-US" sz="2400" b="1" baseline="-25000" dirty="0" smtClean="0"/>
                  <a:t>low .</a:t>
                </a:r>
                <a:endParaRPr lang="en-US" sz="2400" b="1" baseline="-25000" dirty="0"/>
              </a:p>
              <a:p>
                <a:r>
                  <a:rPr lang="en-US" sz="2400" b="1" dirty="0"/>
                  <a:t> (2) </a:t>
                </a:r>
                <a:r>
                  <a:rPr lang="en-US" sz="2400" dirty="0"/>
                  <a:t>∀f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/>
                  <a:t>, f will not traverse </a:t>
                </a:r>
                <a:r>
                  <a:rPr lang="en-US" sz="2400" b="1" dirty="0"/>
                  <a:t>l</a:t>
                </a:r>
                <a:r>
                  <a:rPr lang="en-US" sz="2400" b="1" baseline="-25000" dirty="0"/>
                  <a:t>k+1</a:t>
                </a:r>
                <a:r>
                  <a:rPr lang="en-US" sz="2400" dirty="0"/>
                  <a:t>. Otherwise, </a:t>
                </a:r>
                <a:r>
                  <a:rPr lang="en-US" sz="2400" b="1" dirty="0" smtClean="0"/>
                  <a:t>p</a:t>
                </a:r>
                <a:r>
                  <a:rPr lang="en-US" sz="2400" b="1" baseline="-25000" dirty="0" smtClean="0"/>
                  <a:t>k+1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b="1" dirty="0" smtClean="0"/>
                  <a:t> </a:t>
                </a:r>
                <a:r>
                  <a:rPr lang="en-US" sz="2400" dirty="0"/>
                  <a:t>will be violated.</a:t>
                </a:r>
              </a:p>
              <a:p>
                <a:r>
                  <a:rPr lang="en-US" sz="2400" dirty="0"/>
                  <a:t> </a:t>
                </a:r>
                <a:r>
                  <a:rPr lang="en-US" sz="2400" b="1" dirty="0"/>
                  <a:t>(3) </a:t>
                </a:r>
                <a:r>
                  <a:rPr lang="en-US" sz="2400" dirty="0"/>
                  <a:t>Packets with priority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 will not be permanently paused at link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</a:t>
                </a:r>
                <a:r>
                  <a:rPr lang="en-US" sz="2400" b="1" dirty="0"/>
                  <a:t>(4)</a:t>
                </a:r>
                <a:r>
                  <a:rPr lang="en-US" sz="2400" dirty="0"/>
                  <a:t> </a:t>
                </a:r>
                <a:r>
                  <a:rPr lang="en-US" sz="2400" dirty="0"/>
                  <a:t>We set </a:t>
                </a:r>
                <a:r>
                  <a:rPr lang="en-US" sz="2400" dirty="0"/>
                  <a:t>all the flows ({f| 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baseline="-25000" dirty="0"/>
                      <m:t>k</m:t>
                    </m:r>
                  </m:oMath>
                </a14:m>
                <a:r>
                  <a:rPr lang="en-US" sz="2400" dirty="0"/>
                  <a:t>}) traversing </a:t>
                </a:r>
                <a:r>
                  <a:rPr lang="en-US" sz="2400" b="1" dirty="0" err="1"/>
                  <a:t>l</a:t>
                </a:r>
                <a:r>
                  <a:rPr lang="en-US" sz="2400" b="1" baseline="-25000" dirty="0" err="1"/>
                  <a:t>k</a:t>
                </a:r>
                <a:r>
                  <a:rPr lang="en-US" sz="2400" dirty="0"/>
                  <a:t> with </a:t>
                </a:r>
                <a:r>
                  <a:rPr lang="en-US" sz="2400" dirty="0"/>
                  <a:t>priority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1" baseline="-25000" dirty="0"/>
                  <a:t>.</a:t>
                </a:r>
                <a:endParaRPr lang="en-US" sz="2400" dirty="0"/>
              </a:p>
              <a:p>
                <a:r>
                  <a:rPr lang="en-US" sz="2400" b="1" dirty="0"/>
                  <a:t> (5</a:t>
                </a:r>
                <a:r>
                  <a:rPr lang="en-US" sz="2400" b="1" dirty="0" smtClean="0"/>
                  <a:t>) Case 2 </a:t>
                </a:r>
                <a:r>
                  <a:rPr lang="en-US" sz="2400" dirty="0" smtClean="0"/>
                  <a:t>comes back to </a:t>
                </a:r>
                <a:r>
                  <a:rPr lang="en-US" sz="2400" b="1" dirty="0" smtClean="0"/>
                  <a:t>Case 1.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47" y="4113316"/>
                <a:ext cx="10972800" cy="2369880"/>
              </a:xfrm>
              <a:prstGeom prst="rect">
                <a:avLst/>
              </a:prstGeom>
              <a:blipFill rotWithShape="0">
                <a:blip r:embed="rId4"/>
                <a:stretch>
                  <a:fillRect l="-1167" t="-2571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325844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5" name="Straight Connector 24"/>
          <p:cNvCxnSpPr>
            <a:stCxn id="61" idx="3"/>
            <a:endCxn id="92" idx="1"/>
          </p:cNvCxnSpPr>
          <p:nvPr/>
        </p:nvCxnSpPr>
        <p:spPr>
          <a:xfrm flipV="1">
            <a:off x="2913765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6" idx="2"/>
            <a:endCxn id="61" idx="0"/>
          </p:cNvCxnSpPr>
          <p:nvPr/>
        </p:nvCxnSpPr>
        <p:spPr>
          <a:xfrm>
            <a:off x="2316840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18994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916900" y="3391160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k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545299" y="2367815"/>
            <a:ext cx="2184935" cy="1265288"/>
          </a:xfrm>
          <a:custGeom>
            <a:avLst/>
            <a:gdLst>
              <a:gd name="connsiteX0" fmla="*/ 2184935 w 2184935"/>
              <a:gd name="connsiteY0" fmla="*/ 1251284 h 1265288"/>
              <a:gd name="connsiteX1" fmla="*/ 635268 w 2184935"/>
              <a:gd name="connsiteY1" fmla="*/ 1087654 h 1265288"/>
              <a:gd name="connsiteX2" fmla="*/ 0 w 2184935"/>
              <a:gd name="connsiteY2" fmla="*/ 0 h 12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35" h="1265288">
                <a:moveTo>
                  <a:pt x="2184935" y="1251284"/>
                </a:moveTo>
                <a:cubicBezTo>
                  <a:pt x="1592179" y="1273742"/>
                  <a:pt x="999424" y="1296201"/>
                  <a:pt x="635268" y="1087654"/>
                </a:cubicBezTo>
                <a:cubicBezTo>
                  <a:pt x="271112" y="879107"/>
                  <a:pt x="135556" y="43955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3137" y="3160327"/>
            <a:ext cx="64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</a:t>
            </a:r>
            <a:r>
              <a:rPr lang="en-US" sz="2400" b="1" baseline="-25000" dirty="0" smtClean="0"/>
              <a:t>low</a:t>
            </a:r>
            <a:endParaRPr lang="en-US" sz="2400" b="1" baseline="-250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45120"/>
              </p:ext>
            </p:extLst>
          </p:nvPr>
        </p:nvGraphicFramePr>
        <p:xfrm>
          <a:off x="5647077" y="875114"/>
          <a:ext cx="534197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189"/>
                <a:gridCol w="37337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</a:t>
                      </a:r>
                      <a:r>
                        <a:rPr lang="en-US" sz="2000" dirty="0" err="1" smtClean="0"/>
                        <a:t>i-th</a:t>
                      </a:r>
                      <a:r>
                        <a:rPr lang="en-US" sz="2000" dirty="0" smtClean="0"/>
                        <a:t> link in the deadlock cycle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low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switch of the lowest network level in the cycle.</a:t>
                      </a:r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 highest priority of the packets traversing link </a:t>
                      </a:r>
                      <a:r>
                        <a:rPr lang="en-US" sz="2000" b="1" dirty="0" smtClean="0"/>
                        <a:t>l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38137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 smtClean="0"/>
                        <a:t>F</a:t>
                      </a:r>
                      <a:r>
                        <a:rPr lang="en-US" sz="2000" b="1" baseline="-25000" dirty="0" err="1" smtClean="0"/>
                        <a:t>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set of flows traversing </a:t>
                      </a:r>
                      <a:r>
                        <a:rPr lang="en-US" sz="2000" b="1" dirty="0" err="1" smtClean="0"/>
                        <a:t>l</a:t>
                      </a:r>
                      <a:r>
                        <a:rPr lang="en-US" sz="2000" b="1" baseline="-25000" dirty="0" err="1" smtClean="0"/>
                        <a:t>k</a:t>
                      </a:r>
                      <a:r>
                        <a:rPr lang="en-US" sz="2000" dirty="0" smtClean="0"/>
                        <a:t> with the highest priority </a:t>
                      </a: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647068" y="2911589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866481" y="1909068"/>
            <a:ext cx="860261" cy="548635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58" idx="2"/>
          </p:cNvCxnSpPr>
          <p:nvPr/>
        </p:nvCxnSpPr>
        <p:spPr>
          <a:xfrm>
            <a:off x="6427105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77971" y="2755331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784769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4708265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940704" y="4287944"/>
                <a:ext cx="10972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At any round, either it satisfies case 1 or case 2, we can always change the highest priority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sz="2400" dirty="0" smtClean="0"/>
                  <a:t>at all the links. Following this procedure, we can prove that no packets can be permanently paused in the cycle.</a:t>
                </a:r>
                <a:endParaRPr lang="en-US" sz="2400" baseline="-25000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4" y="4287944"/>
                <a:ext cx="109728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83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919408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5" name="Straight Connector 24"/>
          <p:cNvCxnSpPr>
            <a:stCxn id="61" idx="3"/>
            <a:endCxn id="92" idx="1"/>
          </p:cNvCxnSpPr>
          <p:nvPr/>
        </p:nvCxnSpPr>
        <p:spPr>
          <a:xfrm flipV="1">
            <a:off x="5507329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6" idx="2"/>
            <a:endCxn id="61" idx="0"/>
          </p:cNvCxnSpPr>
          <p:nvPr/>
        </p:nvCxnSpPr>
        <p:spPr>
          <a:xfrm>
            <a:off x="4910404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12558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5150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340066" y="244177"/>
            <a:ext cx="95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RDMA is Not Robust by Itself</a:t>
            </a:r>
            <a:endParaRPr lang="en-US" altLang="zh-CN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4085" y="1635018"/>
            <a:ext cx="9203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PFC is key for providing a lossless L2 network </a:t>
            </a:r>
            <a:r>
              <a:rPr lang="en-US" altLang="zh-CN" sz="3200" dirty="0" smtClean="0"/>
              <a:t>as PFC pause frames can always prevent packet loss in time under normal circumstance.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PFC is not for free because it can create deadlock</a:t>
            </a:r>
            <a:r>
              <a:rPr lang="en-US" altLang="zh-CN" sz="3200" dirty="0" smtClean="0"/>
              <a:t>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Routing loop can cause PFC deadlock.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Cyclic routing dependency can cause PFC deadlock.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Device bugs can cause PFC deadlock.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516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6" name="Picture 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2"/>
            <a:endCxn id="34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  <a:endCxn id="33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5" idx="2"/>
            <a:endCxn id="33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34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23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22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23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22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23" name="Picture 2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24" name="Picture 2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25" name="Picture 2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5" name="Picture 3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480234" y="298803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480234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26374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80234" y="302151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00427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45229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03092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reeform 62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23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/>
      <p:bldP spid="4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326177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10.</a:t>
            </a:r>
            <a:r>
              <a:rPr lang="en-US" sz="2000" dirty="0"/>
              <a:t>1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pic>
        <p:nvPicPr>
          <p:cNvPr id="88" name="Picture 87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863361" y="5503936"/>
            <a:ext cx="503555" cy="92773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 flipH="1">
            <a:off x="7109409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00692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.1.1</a:t>
            </a:r>
            <a:endParaRPr lang="en-US" sz="2000" dirty="0"/>
          </a:p>
        </p:txBody>
      </p:sp>
      <p:pic>
        <p:nvPicPr>
          <p:cNvPr id="84" name="Picture 83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837876" y="5503936"/>
            <a:ext cx="503555" cy="927735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083924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H4: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125088" y="376407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890412" y="3782962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308524" y="374138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2430126" y="2068008"/>
            <a:ext cx="4458946" cy="3453903"/>
          </a:xfrm>
          <a:custGeom>
            <a:avLst/>
            <a:gdLst>
              <a:gd name="connsiteX0" fmla="*/ 144398 w 4458946"/>
              <a:gd name="connsiteY0" fmla="*/ 3453903 h 3453903"/>
              <a:gd name="connsiteX1" fmla="*/ 153276 w 4458946"/>
              <a:gd name="connsiteY1" fmla="*/ 2424093 h 3453903"/>
              <a:gd name="connsiteX2" fmla="*/ 1715746 w 4458946"/>
              <a:gd name="connsiteY2" fmla="*/ 1385406 h 3453903"/>
              <a:gd name="connsiteX3" fmla="*/ 2248406 w 4458946"/>
              <a:gd name="connsiteY3" fmla="*/ 489 h 3453903"/>
              <a:gd name="connsiteX4" fmla="*/ 4458946 w 4458946"/>
              <a:gd name="connsiteY4" fmla="*/ 1261118 h 345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946" h="3453903">
                <a:moveTo>
                  <a:pt x="144398" y="3453903"/>
                </a:moveTo>
                <a:cubicBezTo>
                  <a:pt x="17891" y="3111372"/>
                  <a:pt x="-108615" y="2768842"/>
                  <a:pt x="153276" y="2424093"/>
                </a:cubicBezTo>
                <a:cubicBezTo>
                  <a:pt x="415167" y="2079344"/>
                  <a:pt x="1366558" y="1789340"/>
                  <a:pt x="1715746" y="1385406"/>
                </a:cubicBezTo>
                <a:cubicBezTo>
                  <a:pt x="2064934" y="981472"/>
                  <a:pt x="1791206" y="21204"/>
                  <a:pt x="2248406" y="489"/>
                </a:cubicBezTo>
                <a:cubicBezTo>
                  <a:pt x="2705606" y="-20226"/>
                  <a:pt x="3582276" y="620446"/>
                  <a:pt x="4458946" y="1261118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65240" y="1975432"/>
            <a:ext cx="2470092" cy="3781976"/>
          </a:xfrm>
          <a:custGeom>
            <a:avLst/>
            <a:gdLst>
              <a:gd name="connsiteX0" fmla="*/ 414238 w 2470092"/>
              <a:gd name="connsiteY0" fmla="*/ 1349495 h 3781976"/>
              <a:gd name="connsiteX1" fmla="*/ 751589 w 2470092"/>
              <a:gd name="connsiteY1" fmla="*/ 1376128 h 3781976"/>
              <a:gd name="connsiteX2" fmla="*/ 41375 w 2470092"/>
              <a:gd name="connsiteY2" fmla="*/ 89 h 3781976"/>
              <a:gd name="connsiteX3" fmla="*/ 2198649 w 2470092"/>
              <a:gd name="connsiteY3" fmla="*/ 1447149 h 3781976"/>
              <a:gd name="connsiteX4" fmla="*/ 2367325 w 2470092"/>
              <a:gd name="connsiteY4" fmla="*/ 3781976 h 378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092" h="3781976">
                <a:moveTo>
                  <a:pt x="414238" y="1349495"/>
                </a:moveTo>
                <a:cubicBezTo>
                  <a:pt x="613985" y="1475262"/>
                  <a:pt x="813733" y="1601029"/>
                  <a:pt x="751589" y="1376128"/>
                </a:cubicBezTo>
                <a:cubicBezTo>
                  <a:pt x="689445" y="1151227"/>
                  <a:pt x="-199802" y="-11748"/>
                  <a:pt x="41375" y="89"/>
                </a:cubicBezTo>
                <a:cubicBezTo>
                  <a:pt x="282552" y="11926"/>
                  <a:pt x="1810991" y="816834"/>
                  <a:pt x="2198649" y="1447149"/>
                </a:cubicBezTo>
                <a:cubicBezTo>
                  <a:pt x="2586307" y="2077464"/>
                  <a:pt x="2476816" y="2929720"/>
                  <a:pt x="2367325" y="3781976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24521" y="1956569"/>
            <a:ext cx="2717003" cy="3542192"/>
          </a:xfrm>
          <a:custGeom>
            <a:avLst/>
            <a:gdLst>
              <a:gd name="connsiteX0" fmla="*/ 1787048 w 2717003"/>
              <a:gd name="connsiteY0" fmla="*/ 1526961 h 3542192"/>
              <a:gd name="connsiteX1" fmla="*/ 1520718 w 2717003"/>
              <a:gd name="connsiteY1" fmla="*/ 1340530 h 3542192"/>
              <a:gd name="connsiteX2" fmla="*/ 2683693 w 2717003"/>
              <a:gd name="connsiteY2" fmla="*/ 1 h 3542192"/>
              <a:gd name="connsiteX3" fmla="*/ 2637 w 2717003"/>
              <a:gd name="connsiteY3" fmla="*/ 1331652 h 3542192"/>
              <a:gd name="connsiteX4" fmla="*/ 2186544 w 2717003"/>
              <a:gd name="connsiteY4" fmla="*/ 2734324 h 3542192"/>
              <a:gd name="connsiteX5" fmla="*/ 2239810 w 2717003"/>
              <a:gd name="connsiteY5" fmla="*/ 3542192 h 354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003" h="3542192">
                <a:moveTo>
                  <a:pt x="1787048" y="1526961"/>
                </a:moveTo>
                <a:cubicBezTo>
                  <a:pt x="1579162" y="1560992"/>
                  <a:pt x="1371277" y="1595023"/>
                  <a:pt x="1520718" y="1340530"/>
                </a:cubicBezTo>
                <a:cubicBezTo>
                  <a:pt x="1670159" y="1086037"/>
                  <a:pt x="2936706" y="1481"/>
                  <a:pt x="2683693" y="1"/>
                </a:cubicBezTo>
                <a:cubicBezTo>
                  <a:pt x="2430680" y="-1479"/>
                  <a:pt x="85495" y="875932"/>
                  <a:pt x="2637" y="1331652"/>
                </a:cubicBezTo>
                <a:cubicBezTo>
                  <a:pt x="-80221" y="1787372"/>
                  <a:pt x="1813682" y="2365901"/>
                  <a:pt x="2186544" y="2734324"/>
                </a:cubicBezTo>
                <a:cubicBezTo>
                  <a:pt x="2559406" y="3102747"/>
                  <a:pt x="2399608" y="3322469"/>
                  <a:pt x="2239810" y="3542192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960" y="3987711"/>
            <a:ext cx="459153" cy="4652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20" y="4152702"/>
            <a:ext cx="459153" cy="46527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3900668" y="2058571"/>
            <a:ext cx="3276375" cy="3485702"/>
          </a:xfrm>
          <a:custGeom>
            <a:avLst/>
            <a:gdLst>
              <a:gd name="connsiteX0" fmla="*/ 3125165 w 3276375"/>
              <a:gd name="connsiteY0" fmla="*/ 3485702 h 3485702"/>
              <a:gd name="connsiteX1" fmla="*/ 3264061 w 3276375"/>
              <a:gd name="connsiteY1" fmla="*/ 1274938 h 3485702"/>
              <a:gd name="connsiteX2" fmla="*/ 2847373 w 3276375"/>
              <a:gd name="connsiteY2" fmla="*/ 117470 h 3485702"/>
              <a:gd name="connsiteX3" fmla="*/ 1990846 w 3276375"/>
              <a:gd name="connsiteY3" fmla="*/ 186918 h 3485702"/>
              <a:gd name="connsiteX4" fmla="*/ 0 w 3276375"/>
              <a:gd name="connsiteY4" fmla="*/ 1425409 h 348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375" h="3485702">
                <a:moveTo>
                  <a:pt x="3125165" y="3485702"/>
                </a:moveTo>
                <a:cubicBezTo>
                  <a:pt x="3217762" y="2661006"/>
                  <a:pt x="3310360" y="1836310"/>
                  <a:pt x="3264061" y="1274938"/>
                </a:cubicBezTo>
                <a:cubicBezTo>
                  <a:pt x="3217762" y="713566"/>
                  <a:pt x="3059575" y="298807"/>
                  <a:pt x="2847373" y="117470"/>
                </a:cubicBezTo>
                <a:cubicBezTo>
                  <a:pt x="2635171" y="-63867"/>
                  <a:pt x="2465408" y="-31072"/>
                  <a:pt x="1990846" y="186918"/>
                </a:cubicBezTo>
                <a:cubicBezTo>
                  <a:pt x="1516284" y="404908"/>
                  <a:pt x="758142" y="915158"/>
                  <a:pt x="0" y="1425409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4733" y="978696"/>
            <a:ext cx="4459478" cy="32259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18622" y="5002032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Flow 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2443" y="4680850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Flow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13632" y="3383271"/>
            <a:ext cx="27890" cy="205368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791646" y="1919648"/>
            <a:ext cx="1454118" cy="149089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659090" y="3536689"/>
            <a:ext cx="348012" cy="19620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15167" y="4921343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28667" y="1908468"/>
            <a:ext cx="2796931" cy="16282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Cyclic </a:t>
            </a:r>
            <a:r>
              <a:rPr lang="en-US" altLang="zh-CN" sz="4000" dirty="0" smtClean="0"/>
              <a:t>Routing Induced Deadlock Case in Clos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/>
          <p:nvPr/>
        </p:nvCxnSpPr>
        <p:spPr>
          <a:xfrm>
            <a:off x="6821033" y="2167355"/>
            <a:ext cx="6950" cy="256573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96285" y="4707392"/>
            <a:ext cx="3747859" cy="32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</a:t>
            </a:r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423039" y="2160579"/>
            <a:ext cx="3402728" cy="345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2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6" name="Straight Connector 85"/>
          <p:cNvCxnSpPr>
            <a:stCxn id="59" idx="2"/>
            <a:endCxn id="53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6" idx="2"/>
            <a:endCxn id="3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1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0" idx="2"/>
            <a:endCxn id="52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72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1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406729" y="1632539"/>
            <a:ext cx="57551" cy="42378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58864" y="136231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Cyclic </a:t>
            </a:r>
            <a:r>
              <a:rPr lang="en-US" altLang="zh-CN" sz="4000" dirty="0" smtClean="0"/>
              <a:t>Routing Induced 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8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Device Bug</a:t>
            </a:r>
            <a:r>
              <a:rPr lang="en-US" altLang="zh-CN" sz="4000" dirty="0" smtClean="0"/>
              <a:t> Induced Deadlock Case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38246" y="952063"/>
            <a:ext cx="6315508" cy="3916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060" y="5404130"/>
            <a:ext cx="868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deadlock caused by packet flooding bug of Arista switch.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2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Analysis of Loop-Induced </a:t>
            </a:r>
            <a:r>
              <a:rPr lang="en-US" altLang="zh-CN" sz="4800" dirty="0"/>
              <a:t>Deadlock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5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52538" y="244177"/>
                <a:ext cx="106869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Loop-Induced </a:t>
                </a:r>
                <a:r>
                  <a:rPr lang="en-US" altLang="zh-CN" sz="4000" dirty="0" smtClean="0"/>
                  <a:t>Deadlock </a:t>
                </a:r>
                <a:r>
                  <a:rPr lang="en-US" altLang="zh-CN" sz="4000" dirty="0"/>
                  <a:t>-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Routing lo</a:t>
                </a:r>
                <a:r>
                  <a:rPr lang="en-US" altLang="zh-CN" sz="4000" b="1" dirty="0">
                    <a:solidFill>
                      <a:schemeClr val="tx1"/>
                    </a:solidFill>
                  </a:rPr>
                  <a:t>op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938" t="-15517" r="-193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1858390" y="3735070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89562" y="3801722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78801" y="2358695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72643" y="5020342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55773" y="5020342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pic>
        <p:nvPicPr>
          <p:cNvPr id="32" name="Picture 31" descr="SimpleExample.png"/>
          <p:cNvPicPr/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1612342" y="4069681"/>
            <a:ext cx="503555" cy="92773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848996" y="2588689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75196" y="2583114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863374" y="2006130"/>
            <a:ext cx="1223645" cy="801370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256303" y="2006130"/>
            <a:ext cx="1223645" cy="801370"/>
          </a:xfrm>
          <a:prstGeom prst="rect">
            <a:avLst/>
          </a:prstGeom>
        </p:spPr>
      </p:pic>
      <p:pic>
        <p:nvPicPr>
          <p:cNvPr id="37" name="Picture 36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863374" y="3151884"/>
            <a:ext cx="1223645" cy="801370"/>
          </a:xfrm>
          <a:prstGeom prst="rect">
            <a:avLst/>
          </a:prstGeom>
        </p:spPr>
      </p:pic>
      <p:pic>
        <p:nvPicPr>
          <p:cNvPr id="38" name="Picture 37" descr="SimpleExample.png"/>
          <p:cNvPicPr/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237784" y="4069681"/>
            <a:ext cx="503555" cy="927735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16987" y="1955691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6987" y="2026247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12874" y="188654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94650" y="18983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L2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11911" y="36772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pic>
        <p:nvPicPr>
          <p:cNvPr id="44" name="Picture 43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260141" y="3130933"/>
            <a:ext cx="1223645" cy="80137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33370" y="3642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231271" y="3130933"/>
            <a:ext cx="2241506" cy="560298"/>
            <a:chOff x="9468014" y="4410544"/>
            <a:chExt cx="2241506" cy="560298"/>
          </a:xfrm>
        </p:grpSpPr>
        <p:sp>
          <p:nvSpPr>
            <p:cNvPr id="47" name="Rounded Rectangle 4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2</a:t>
              </a:r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1629580" y="2346351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292402" y="2709065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15059" y="2714015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882" y="1157694"/>
            <a:ext cx="7164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Inject Lossless traffic into a 2-hop routing loop: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9837" y="5562153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Routing loop is just a necessary condition because </a:t>
            </a:r>
            <a:r>
              <a:rPr lang="en-US" sz="2800" dirty="0"/>
              <a:t>TTL expiration </a:t>
            </a:r>
            <a:r>
              <a:rPr lang="en-US" sz="2800" dirty="0" smtClean="0"/>
              <a:t>of packets will prevent packets from building up in the loop.</a:t>
            </a:r>
            <a:endParaRPr lang="en-US" sz="28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69991"/>
              </p:ext>
            </p:extLst>
          </p:nvPr>
        </p:nvGraphicFramePr>
        <p:xfrm>
          <a:off x="7253008" y="2588689"/>
          <a:ext cx="3848383" cy="2053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58"/>
                <a:gridCol w="1685925"/>
              </a:tblGrid>
              <a:tr h="569913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Injection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88461" y="1898373"/>
            <a:ext cx="41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TTL =16, </a:t>
            </a:r>
            <a:r>
              <a:rPr lang="en-US" sz="2400" dirty="0"/>
              <a:t>L</a:t>
            </a:r>
            <a:r>
              <a:rPr lang="en-US" sz="2400" dirty="0" smtClean="0"/>
              <a:t>ink capacity = 40Gbps: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9096</TotalTime>
  <Words>1808</Words>
  <Application>Microsoft Office PowerPoint</Application>
  <PresentationFormat>Widescreen</PresentationFormat>
  <Paragraphs>436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2272</cp:revision>
  <dcterms:created xsi:type="dcterms:W3CDTF">2014-12-15T04:35:59Z</dcterms:created>
  <dcterms:modified xsi:type="dcterms:W3CDTF">2016-01-19T00:41:20Z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