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1"/>
  </p:notesMasterIdLst>
  <p:sldIdLst>
    <p:sldId id="376" r:id="rId5"/>
    <p:sldId id="403" r:id="rId6"/>
    <p:sldId id="364" r:id="rId7"/>
    <p:sldId id="389" r:id="rId8"/>
    <p:sldId id="377" r:id="rId9"/>
    <p:sldId id="374" r:id="rId10"/>
    <p:sldId id="375" r:id="rId11"/>
    <p:sldId id="402" r:id="rId12"/>
    <p:sldId id="399" r:id="rId13"/>
    <p:sldId id="390" r:id="rId14"/>
    <p:sldId id="379" r:id="rId15"/>
    <p:sldId id="393" r:id="rId16"/>
    <p:sldId id="384" r:id="rId17"/>
    <p:sldId id="400" r:id="rId18"/>
    <p:sldId id="388" r:id="rId19"/>
    <p:sldId id="404" r:id="rId20"/>
    <p:sldId id="371" r:id="rId21"/>
    <p:sldId id="406" r:id="rId22"/>
    <p:sldId id="408" r:id="rId23"/>
    <p:sldId id="409" r:id="rId24"/>
    <p:sldId id="387" r:id="rId25"/>
    <p:sldId id="410" r:id="rId26"/>
    <p:sldId id="411" r:id="rId27"/>
    <p:sldId id="413" r:id="rId28"/>
    <p:sldId id="414" r:id="rId29"/>
    <p:sldId id="415" r:id="rId30"/>
    <p:sldId id="417" r:id="rId31"/>
    <p:sldId id="394" r:id="rId32"/>
    <p:sldId id="405" r:id="rId33"/>
    <p:sldId id="395" r:id="rId34"/>
    <p:sldId id="396" r:id="rId35"/>
    <p:sldId id="397" r:id="rId36"/>
    <p:sldId id="398" r:id="rId37"/>
    <p:sldId id="381" r:id="rId38"/>
    <p:sldId id="382" r:id="rId39"/>
    <p:sldId id="385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839" autoAdjust="0"/>
    <p:restoredTop sz="73302" autoAdjust="0"/>
  </p:normalViewPr>
  <p:slideViewPr>
    <p:cSldViewPr snapToGrid="0">
      <p:cViewPr>
        <p:scale>
          <a:sx n="80" d="100"/>
          <a:sy n="80" d="100"/>
        </p:scale>
        <p:origin x="1692" y="13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9354A2-2FE4-2846-B328-B3CA5FA995B2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724BC6-FE66-EF4F-B1EE-79E822A21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907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4704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0078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430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4727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4521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8164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7487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9946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949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5760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928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1375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5577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590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6036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7733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9835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4386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81958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69014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95288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8005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80645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09449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29701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6323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8046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Play the slide to view the animations.</a:t>
            </a:r>
          </a:p>
          <a:p>
            <a:r>
              <a:rPr lang="en-US" dirty="0" smtClean="0"/>
              <a:t>1. H1 is sending traffic to H2.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2. Switch ToR4</a:t>
            </a:r>
            <a:r>
              <a:rPr lang="en-US" baseline="0" dirty="0" smtClean="0"/>
              <a:t> fails, and the route “</a:t>
            </a:r>
            <a:r>
              <a:rPr lang="en-US" dirty="0" smtClean="0"/>
              <a:t>10.1.</a:t>
            </a:r>
            <a:r>
              <a:rPr lang="en-US" altLang="zh-CN" dirty="0" smtClean="0"/>
              <a:t>1</a:t>
            </a:r>
            <a:r>
              <a:rPr lang="en-US" dirty="0" smtClean="0"/>
              <a:t>.0/24 -&gt; </a:t>
            </a:r>
            <a:r>
              <a:rPr lang="en-US" dirty="0" err="1" smtClean="0"/>
              <a:t>ToR</a:t>
            </a:r>
            <a:r>
              <a:rPr lang="en-US" dirty="0" smtClean="0"/>
              <a:t> </a:t>
            </a:r>
            <a:r>
              <a:rPr lang="en-US" altLang="zh-CN" dirty="0" smtClean="0"/>
              <a:t>4”</a:t>
            </a:r>
            <a:r>
              <a:rPr lang="en-US" altLang="zh-CN" baseline="0" dirty="0" smtClean="0"/>
              <a:t> is removed from the forwarding tables of switch </a:t>
            </a:r>
            <a:r>
              <a:rPr lang="en-US" dirty="0" err="1" smtClean="0"/>
              <a:t>Aggr</a:t>
            </a:r>
            <a:r>
              <a:rPr lang="en-US" dirty="0" smtClean="0"/>
              <a:t> 3</a:t>
            </a:r>
            <a:r>
              <a:rPr lang="en-US" baseline="0" dirty="0" smtClean="0"/>
              <a:t> and </a:t>
            </a:r>
            <a:r>
              <a:rPr lang="en-US" dirty="0" err="1" smtClean="0"/>
              <a:t>Aggr</a:t>
            </a:r>
            <a:r>
              <a:rPr lang="en-US" dirty="0" smtClean="0"/>
              <a:t> 4.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3. 1) Traffic is forwarded to Core 2 from </a:t>
            </a:r>
            <a:r>
              <a:rPr lang="en-US" dirty="0" err="1" smtClean="0"/>
              <a:t>Aggr</a:t>
            </a:r>
            <a:r>
              <a:rPr lang="en-US" dirty="0" smtClean="0"/>
              <a:t> 3 by default route; 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   2)</a:t>
            </a:r>
            <a:r>
              <a:rPr lang="en-US" baseline="0" dirty="0" smtClean="0"/>
              <a:t> </a:t>
            </a:r>
            <a:r>
              <a:rPr lang="en-US" dirty="0" smtClean="0"/>
              <a:t>traffic is forwarded to Aggr4 from Core 2; 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   3) traffic is forwarded to Core 1 rom </a:t>
            </a:r>
            <a:r>
              <a:rPr lang="en-US" dirty="0" err="1" smtClean="0"/>
              <a:t>Aggr</a:t>
            </a:r>
            <a:r>
              <a:rPr lang="en-US" dirty="0" smtClean="0"/>
              <a:t> 4.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   4) traffic is forwarded to back to Aggr3.</a:t>
            </a:r>
            <a:r>
              <a:rPr lang="en-US" baseline="0" dirty="0" smtClean="0"/>
              <a:t>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    5) A routing loop occurs and soon a deadlock will be created.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141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Two Links Aggr2-ToR2 and Aggr3</a:t>
            </a:r>
            <a:r>
              <a:rPr lang="en-US" baseline="0" dirty="0" smtClean="0"/>
              <a:t>-ToR4 is under repair. Flow 1 and Flow 2 are rerouted to two non-shortest paths. Then a cyclic routing dependency is created.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9645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0635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8704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914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2751D-043A-485C-8A57-5CE19E31071A}" type="datetime1">
              <a:rPr lang="en-US" smtClean="0"/>
              <a:t>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190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9C59-CE92-49D8-8DD2-1A1699E7FB63}" type="datetime1">
              <a:rPr lang="en-US" smtClean="0"/>
              <a:t>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868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3A8D-ADF7-48AC-A8D7-B701057A2734}" type="datetime1">
              <a:rPr lang="en-US" smtClean="0"/>
              <a:t>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344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7606B-01A4-44CF-B46F-D1C74C87BB4D}" type="datetime1">
              <a:rPr lang="en-US" smtClean="0"/>
              <a:t>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8372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B47B8-7A15-48FF-88D8-3F840C32A7CD}" type="datetime1">
              <a:rPr lang="en-US" smtClean="0"/>
              <a:t>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862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AA677-5158-4B9D-BDF0-9E85F762982B}" type="datetime1">
              <a:rPr lang="en-US" smtClean="0"/>
              <a:t>1/20/2016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311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8C270-31FA-41B9-BFC7-5E7F70E3AC8D}" type="datetime1">
              <a:rPr lang="en-US" smtClean="0"/>
              <a:t>1/20/2016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099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161B9-6016-4D41-B5C6-B1BAD151BEDA}" type="datetime1">
              <a:rPr lang="en-US" smtClean="0"/>
              <a:t>1/20/2016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741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C2037-25BB-426C-B6BA-44E861D99C7C}" type="datetime1">
              <a:rPr lang="en-US" smtClean="0"/>
              <a:t>1/20/2016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749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E1D11-D38F-4186-82F3-7CC2B699A2E2}" type="datetime1">
              <a:rPr lang="en-US" smtClean="0"/>
              <a:t>1/20/2016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927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6A8F3-C9E3-427E-94ED-6B649C291549}" type="datetime1">
              <a:rPr lang="en-US" smtClean="0"/>
              <a:t>1/20/2016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862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C4BF9-9D1C-413F-8651-B8703F9D489D}" type="datetime1">
              <a:rPr lang="en-US" smtClean="0"/>
              <a:t>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944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1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61280" y="2202978"/>
            <a:ext cx="102694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 smtClean="0"/>
              <a:t>Combating Deadlock in RDMA Data Center Networks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11432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10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/>
              <p:cNvSpPr txBox="1"/>
              <p:nvPr/>
            </p:nvSpPr>
            <p:spPr>
              <a:xfrm>
                <a:off x="752538" y="244177"/>
                <a:ext cx="1068692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 smtClean="0"/>
                  <a:t>Loop-Induced </a:t>
                </a:r>
                <a:r>
                  <a:rPr lang="en-US" altLang="zh-CN" sz="4000" dirty="0" smtClean="0"/>
                  <a:t>Deadlock </a:t>
                </a:r>
                <a:r>
                  <a:rPr lang="en-US" altLang="zh-CN" sz="4000" dirty="0"/>
                  <a:t>- </a:t>
                </a:r>
                <a:r>
                  <a:rPr lang="en-US" sz="4000" b="1" dirty="0" smtClean="0">
                    <a:solidFill>
                      <a:schemeClr val="tx1"/>
                    </a:solidFill>
                  </a:rPr>
                  <a:t>Routing lo</a:t>
                </a:r>
                <a:r>
                  <a:rPr lang="en-US" altLang="zh-CN" sz="4000" b="1" dirty="0">
                    <a:solidFill>
                      <a:schemeClr val="tx1"/>
                    </a:solidFill>
                  </a:rPr>
                  <a:t>op </a:t>
                </a:r>
                <a14:m>
                  <m:oMath xmlns:m="http://schemas.openxmlformats.org/officeDocument/2006/math">
                    <m:r>
                      <a:rPr lang="en-US" altLang="zh-CN" sz="4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sz="4000" b="1" dirty="0">
                    <a:solidFill>
                      <a:schemeClr val="tx1"/>
                    </a:solidFill>
                  </a:rPr>
                  <a:t> </a:t>
                </a:r>
                <a:r>
                  <a:rPr lang="en-US" sz="4000" b="1" dirty="0" smtClean="0">
                    <a:solidFill>
                      <a:schemeClr val="tx1"/>
                    </a:solidFill>
                  </a:rPr>
                  <a:t>Deadlock</a:t>
                </a:r>
                <a:endParaRPr lang="en-US" sz="4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9" name="TextBox 1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538" y="244177"/>
                <a:ext cx="10686924" cy="707886"/>
              </a:xfrm>
              <a:prstGeom prst="rect">
                <a:avLst/>
              </a:prstGeom>
              <a:blipFill rotWithShape="0">
                <a:blip r:embed="rId3"/>
                <a:stretch>
                  <a:fillRect l="-1938" t="-15517" r="-1938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Connector 23"/>
          <p:cNvCxnSpPr/>
          <p:nvPr/>
        </p:nvCxnSpPr>
        <p:spPr>
          <a:xfrm flipH="1">
            <a:off x="1858390" y="3735070"/>
            <a:ext cx="11389" cy="6335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3489562" y="3801722"/>
            <a:ext cx="4763" cy="56607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1878801" y="2358695"/>
            <a:ext cx="1592557" cy="11074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872643" y="5020342"/>
            <a:ext cx="18605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H2: 172.16.4.5</a:t>
            </a:r>
            <a:endParaRPr lang="en-US" sz="2000" dirty="0"/>
          </a:p>
        </p:txBody>
      </p:sp>
      <p:sp>
        <p:nvSpPr>
          <p:cNvPr id="31" name="TextBox 30"/>
          <p:cNvSpPr txBox="1"/>
          <p:nvPr/>
        </p:nvSpPr>
        <p:spPr>
          <a:xfrm>
            <a:off x="1055773" y="5020342"/>
            <a:ext cx="170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H1: 172.16.3.6</a:t>
            </a:r>
            <a:endParaRPr lang="en-US" sz="2000" dirty="0"/>
          </a:p>
        </p:txBody>
      </p:sp>
      <p:pic>
        <p:nvPicPr>
          <p:cNvPr id="32" name="Picture 31" descr="SimpleExample.png"/>
          <p:cNvPicPr/>
          <p:nvPr/>
        </p:nvPicPr>
        <p:blipFill rotWithShape="1">
          <a:blip r:embed="rId4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60" t="39687" r="74439" b="54764"/>
          <a:stretch/>
        </p:blipFill>
        <p:spPr>
          <a:xfrm>
            <a:off x="1612342" y="4069681"/>
            <a:ext cx="503555" cy="927735"/>
          </a:xfrm>
          <a:prstGeom prst="rect">
            <a:avLst/>
          </a:prstGeom>
        </p:spPr>
      </p:pic>
      <p:cxnSp>
        <p:nvCxnSpPr>
          <p:cNvPr id="33" name="Straight Connector 32"/>
          <p:cNvCxnSpPr/>
          <p:nvPr/>
        </p:nvCxnSpPr>
        <p:spPr>
          <a:xfrm>
            <a:off x="1848996" y="2588689"/>
            <a:ext cx="1631930" cy="6997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475196" y="2583114"/>
            <a:ext cx="11299" cy="6997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SimpleExample.png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2863374" y="2006130"/>
            <a:ext cx="1223645" cy="801370"/>
          </a:xfrm>
          <a:prstGeom prst="rect">
            <a:avLst/>
          </a:prstGeom>
        </p:spPr>
      </p:pic>
      <p:pic>
        <p:nvPicPr>
          <p:cNvPr id="36" name="Picture 35" descr="SimpleExample.png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1256303" y="2006130"/>
            <a:ext cx="1223645" cy="801370"/>
          </a:xfrm>
          <a:prstGeom prst="rect">
            <a:avLst/>
          </a:prstGeom>
        </p:spPr>
      </p:pic>
      <p:pic>
        <p:nvPicPr>
          <p:cNvPr id="37" name="Picture 36" descr="SimpleExample.png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2863374" y="3151884"/>
            <a:ext cx="1223645" cy="801370"/>
          </a:xfrm>
          <a:prstGeom prst="rect">
            <a:avLst/>
          </a:prstGeom>
        </p:spPr>
      </p:pic>
      <p:pic>
        <p:nvPicPr>
          <p:cNvPr id="38" name="Picture 37" descr="SimpleExample.png"/>
          <p:cNvPicPr/>
          <p:nvPr/>
        </p:nvPicPr>
        <p:blipFill rotWithShape="1">
          <a:blip r:embed="rId4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60" t="39687" r="74439" b="54764"/>
          <a:stretch/>
        </p:blipFill>
        <p:spPr>
          <a:xfrm>
            <a:off x="3237784" y="4069681"/>
            <a:ext cx="503555" cy="927735"/>
          </a:xfrm>
          <a:prstGeom prst="rect">
            <a:avLst/>
          </a:prstGeom>
        </p:spPr>
      </p:pic>
      <p:sp>
        <p:nvSpPr>
          <p:cNvPr id="39" name="Rounded Rectangle 38"/>
          <p:cNvSpPr/>
          <p:nvPr/>
        </p:nvSpPr>
        <p:spPr>
          <a:xfrm>
            <a:off x="4216987" y="1955691"/>
            <a:ext cx="2093460" cy="56029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4216987" y="2026247"/>
            <a:ext cx="2241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172.16.4.0/31 -&gt; T</a:t>
            </a:r>
            <a:r>
              <a:rPr lang="en-US" altLang="zh-CN" dirty="0" smtClean="0"/>
              <a:t>2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212874" y="1886545"/>
            <a:ext cx="42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L1</a:t>
            </a:r>
            <a:endParaRPr lang="en-US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3794650" y="1898373"/>
            <a:ext cx="42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L2</a:t>
            </a:r>
            <a:endParaRPr lang="en-US" sz="20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3811911" y="3677207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T2</a:t>
            </a:r>
            <a:endParaRPr lang="en-US" b="1" dirty="0"/>
          </a:p>
        </p:txBody>
      </p:sp>
      <p:pic>
        <p:nvPicPr>
          <p:cNvPr id="44" name="Picture 43" descr="SimpleExample.png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1260141" y="3130933"/>
            <a:ext cx="1223645" cy="801370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1233370" y="3642187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T1</a:t>
            </a:r>
            <a:endParaRPr lang="en-US" sz="2000" b="1" dirty="0"/>
          </a:p>
        </p:txBody>
      </p:sp>
      <p:grpSp>
        <p:nvGrpSpPr>
          <p:cNvPr id="46" name="Group 45"/>
          <p:cNvGrpSpPr/>
          <p:nvPr/>
        </p:nvGrpSpPr>
        <p:grpSpPr>
          <a:xfrm>
            <a:off x="4231271" y="3130933"/>
            <a:ext cx="2241506" cy="560298"/>
            <a:chOff x="9468014" y="4410544"/>
            <a:chExt cx="2241506" cy="560298"/>
          </a:xfrm>
        </p:grpSpPr>
        <p:sp>
          <p:nvSpPr>
            <p:cNvPr id="47" name="Rounded Rectangle 46"/>
            <p:cNvSpPr/>
            <p:nvPr/>
          </p:nvSpPr>
          <p:spPr>
            <a:xfrm>
              <a:off x="9468014" y="4410544"/>
              <a:ext cx="2093460" cy="56029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9468014" y="4481100"/>
              <a:ext cx="22415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172.16.4.5/32 -&gt; L</a:t>
              </a:r>
              <a:r>
                <a:rPr lang="en-US" altLang="zh-CN" dirty="0" smtClean="0"/>
                <a:t>2</a:t>
              </a:r>
              <a:endParaRPr lang="en-US" dirty="0"/>
            </a:p>
          </p:txBody>
        </p:sp>
      </p:grpSp>
      <p:sp>
        <p:nvSpPr>
          <p:cNvPr id="49" name="Freeform 48"/>
          <p:cNvSpPr/>
          <p:nvPr/>
        </p:nvSpPr>
        <p:spPr>
          <a:xfrm>
            <a:off x="1629580" y="2346351"/>
            <a:ext cx="2011555" cy="2018093"/>
          </a:xfrm>
          <a:custGeom>
            <a:avLst/>
            <a:gdLst>
              <a:gd name="connsiteX0" fmla="*/ 180863 w 2011555"/>
              <a:gd name="connsiteY0" fmla="*/ 2018093 h 2018093"/>
              <a:gd name="connsiteX1" fmla="*/ 149332 w 2011555"/>
              <a:gd name="connsiteY1" fmla="*/ 1087928 h 2018093"/>
              <a:gd name="connsiteX2" fmla="*/ 1804711 w 2011555"/>
              <a:gd name="connsiteY2" fmla="*/ 107 h 2018093"/>
              <a:gd name="connsiteX3" fmla="*/ 1930836 w 2011555"/>
              <a:gd name="connsiteY3" fmla="*/ 1150990 h 2018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1555" h="2018093">
                <a:moveTo>
                  <a:pt x="180863" y="2018093"/>
                </a:moveTo>
                <a:cubicBezTo>
                  <a:pt x="29777" y="1721176"/>
                  <a:pt x="-121309" y="1424259"/>
                  <a:pt x="149332" y="1087928"/>
                </a:cubicBezTo>
                <a:cubicBezTo>
                  <a:pt x="419973" y="751597"/>
                  <a:pt x="1507794" y="-10403"/>
                  <a:pt x="1804711" y="107"/>
                </a:cubicBezTo>
                <a:cubicBezTo>
                  <a:pt x="2101628" y="10617"/>
                  <a:pt x="2016232" y="580803"/>
                  <a:pt x="1930836" y="1150990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49"/>
          <p:cNvSpPr/>
          <p:nvPr/>
        </p:nvSpPr>
        <p:spPr>
          <a:xfrm>
            <a:off x="3292402" y="2709065"/>
            <a:ext cx="268014" cy="1003626"/>
          </a:xfrm>
          <a:custGeom>
            <a:avLst/>
            <a:gdLst>
              <a:gd name="connsiteX0" fmla="*/ 268014 w 268014"/>
              <a:gd name="connsiteY0" fmla="*/ 740979 h 1003626"/>
              <a:gd name="connsiteX1" fmla="*/ 78827 w 268014"/>
              <a:gd name="connsiteY1" fmla="*/ 961696 h 1003626"/>
              <a:gd name="connsiteX2" fmla="*/ 0 w 268014"/>
              <a:gd name="connsiteY2" fmla="*/ 0 h 1003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014" h="1003626">
                <a:moveTo>
                  <a:pt x="268014" y="740979"/>
                </a:moveTo>
                <a:cubicBezTo>
                  <a:pt x="195755" y="913086"/>
                  <a:pt x="123496" y="1085193"/>
                  <a:pt x="78827" y="961696"/>
                </a:cubicBezTo>
                <a:cubicBezTo>
                  <a:pt x="34158" y="838199"/>
                  <a:pt x="17079" y="419099"/>
                  <a:pt x="0" y="0"/>
                </a:cubicBezTo>
              </a:path>
            </a:pathLst>
          </a:custGeom>
          <a:noFill/>
          <a:ln w="5715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3715059" y="2714015"/>
            <a:ext cx="501928" cy="267462"/>
          </a:xfrm>
          <a:prstGeom prst="ellipse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07882" y="1157694"/>
            <a:ext cx="71641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Inject Lossless traffic into a 2-hop routing loop: 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89837" y="5562153"/>
            <a:ext cx="104123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Routing loop is just a necessary condition </a:t>
            </a:r>
            <a:r>
              <a:rPr lang="en-US" sz="2800" dirty="0" smtClean="0"/>
              <a:t>because </a:t>
            </a:r>
            <a:r>
              <a:rPr lang="en-US" sz="2800" dirty="0"/>
              <a:t>TTL expiration </a:t>
            </a:r>
            <a:r>
              <a:rPr lang="en-US" sz="2800" dirty="0" smtClean="0"/>
              <a:t>of packets will prevent packets from building up in the loop.</a:t>
            </a:r>
            <a:endParaRPr lang="en-US" sz="2800" dirty="0"/>
          </a:p>
        </p:txBody>
      </p:sp>
      <p:graphicFrame>
        <p:nvGraphicFramePr>
          <p:cNvPr id="57" name="Table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5369991"/>
              </p:ext>
            </p:extLst>
          </p:nvPr>
        </p:nvGraphicFramePr>
        <p:xfrm>
          <a:off x="7253008" y="2588689"/>
          <a:ext cx="3848383" cy="20534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2458"/>
                <a:gridCol w="1685925"/>
              </a:tblGrid>
              <a:tr h="569913">
                <a:tc>
                  <a:txBody>
                    <a:bodyPr/>
                    <a:lstStyle/>
                    <a:p>
                      <a:pPr algn="ctr"/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</a:rPr>
                        <a:t>Injection</a:t>
                      </a:r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 rate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Deadlock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49451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4Gbps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sz="24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49451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5Gbps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49451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6Gbps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588461" y="1898373"/>
            <a:ext cx="4195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TTL =16, </a:t>
            </a:r>
            <a:r>
              <a:rPr lang="en-US" sz="2400" dirty="0"/>
              <a:t>L</a:t>
            </a:r>
            <a:r>
              <a:rPr lang="en-US" sz="2400" dirty="0" smtClean="0"/>
              <a:t>ink capacity = 40Gbps: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4008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11</a:t>
            </a:fld>
            <a:endParaRPr lang="en-US" dirty="0"/>
          </a:p>
        </p:txBody>
      </p:sp>
      <p:sp>
        <p:nvSpPr>
          <p:cNvPr id="159" name="TextBox 158"/>
          <p:cNvSpPr txBox="1"/>
          <p:nvPr/>
        </p:nvSpPr>
        <p:spPr>
          <a:xfrm>
            <a:off x="752600" y="244177"/>
            <a:ext cx="1068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Loop-Induced </a:t>
            </a:r>
            <a:r>
              <a:rPr lang="en-US" altLang="zh-CN" sz="4000" dirty="0" smtClean="0"/>
              <a:t>Deadlock – </a:t>
            </a:r>
            <a:r>
              <a:rPr lang="en-US" sz="4000" b="1" dirty="0" smtClean="0"/>
              <a:t>Impact of TTL Expiration</a:t>
            </a:r>
            <a:endParaRPr lang="en-US" sz="4000" dirty="0"/>
          </a:p>
        </p:txBody>
      </p:sp>
      <p:sp>
        <p:nvSpPr>
          <p:cNvPr id="5" name="Freeform 4"/>
          <p:cNvSpPr/>
          <p:nvPr/>
        </p:nvSpPr>
        <p:spPr>
          <a:xfrm>
            <a:off x="792636" y="1216541"/>
            <a:ext cx="818630" cy="1552073"/>
          </a:xfrm>
          <a:custGeom>
            <a:avLst/>
            <a:gdLst>
              <a:gd name="connsiteX0" fmla="*/ 0 w 818630"/>
              <a:gd name="connsiteY0" fmla="*/ 0 h 1552073"/>
              <a:gd name="connsiteX1" fmla="*/ 685800 w 818630"/>
              <a:gd name="connsiteY1" fmla="*/ 276726 h 1552073"/>
              <a:gd name="connsiteX2" fmla="*/ 818148 w 818630"/>
              <a:gd name="connsiteY2" fmla="*/ 1552073 h 1552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8630" h="1552073">
                <a:moveTo>
                  <a:pt x="0" y="0"/>
                </a:moveTo>
                <a:cubicBezTo>
                  <a:pt x="274721" y="9023"/>
                  <a:pt x="549442" y="18047"/>
                  <a:pt x="685800" y="276726"/>
                </a:cubicBezTo>
                <a:cubicBezTo>
                  <a:pt x="822158" y="535405"/>
                  <a:pt x="820153" y="1043739"/>
                  <a:pt x="818148" y="1552073"/>
                </a:cubicBezTo>
              </a:path>
            </a:pathLst>
          </a:custGeom>
          <a:noFill/>
          <a:ln w="4445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1636449" y="1130153"/>
            <a:ext cx="894590" cy="4363174"/>
          </a:xfrm>
          <a:custGeom>
            <a:avLst/>
            <a:gdLst>
              <a:gd name="connsiteX0" fmla="*/ 2071 w 830071"/>
              <a:gd name="connsiteY0" fmla="*/ 3945801 h 4363174"/>
              <a:gd name="connsiteX1" fmla="*/ 50197 w 830071"/>
              <a:gd name="connsiteY1" fmla="*/ 4318780 h 4363174"/>
              <a:gd name="connsiteX2" fmla="*/ 338955 w 830071"/>
              <a:gd name="connsiteY2" fmla="*/ 4318780 h 4363174"/>
              <a:gd name="connsiteX3" fmla="*/ 675839 w 830071"/>
              <a:gd name="connsiteY3" fmla="*/ 3981896 h 4363174"/>
              <a:gd name="connsiteX4" fmla="*/ 772092 w 830071"/>
              <a:gd name="connsiteY4" fmla="*/ 3079527 h 4363174"/>
              <a:gd name="connsiteX5" fmla="*/ 820218 w 830071"/>
              <a:gd name="connsiteY5" fmla="*/ 1238696 h 4363174"/>
              <a:gd name="connsiteX6" fmla="*/ 808187 w 830071"/>
              <a:gd name="connsiteY6" fmla="*/ 324296 h 4363174"/>
              <a:gd name="connsiteX7" fmla="*/ 603650 w 830071"/>
              <a:gd name="connsiteY7" fmla="*/ 35538 h 4363174"/>
              <a:gd name="connsiteX8" fmla="*/ 242703 w 830071"/>
              <a:gd name="connsiteY8" fmla="*/ 83664 h 4363174"/>
              <a:gd name="connsiteX9" fmla="*/ 194576 w 830071"/>
              <a:gd name="connsiteY9" fmla="*/ 745401 h 4363174"/>
              <a:gd name="connsiteX10" fmla="*/ 194576 w 830071"/>
              <a:gd name="connsiteY10" fmla="*/ 1611675 h 4363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30071" h="4363174">
                <a:moveTo>
                  <a:pt x="2071" y="3945801"/>
                </a:moveTo>
                <a:cubicBezTo>
                  <a:pt x="-1940" y="4101209"/>
                  <a:pt x="-5950" y="4256617"/>
                  <a:pt x="50197" y="4318780"/>
                </a:cubicBezTo>
                <a:cubicBezTo>
                  <a:pt x="106344" y="4380943"/>
                  <a:pt x="234681" y="4374927"/>
                  <a:pt x="338955" y="4318780"/>
                </a:cubicBezTo>
                <a:cubicBezTo>
                  <a:pt x="443229" y="4262633"/>
                  <a:pt x="603650" y="4188438"/>
                  <a:pt x="675839" y="3981896"/>
                </a:cubicBezTo>
                <a:cubicBezTo>
                  <a:pt x="748028" y="3775354"/>
                  <a:pt x="748029" y="3536727"/>
                  <a:pt x="772092" y="3079527"/>
                </a:cubicBezTo>
                <a:cubicBezTo>
                  <a:pt x="796155" y="2622327"/>
                  <a:pt x="814202" y="1697901"/>
                  <a:pt x="820218" y="1238696"/>
                </a:cubicBezTo>
                <a:cubicBezTo>
                  <a:pt x="826234" y="779491"/>
                  <a:pt x="844282" y="524822"/>
                  <a:pt x="808187" y="324296"/>
                </a:cubicBezTo>
                <a:cubicBezTo>
                  <a:pt x="772092" y="123770"/>
                  <a:pt x="697897" y="75643"/>
                  <a:pt x="603650" y="35538"/>
                </a:cubicBezTo>
                <a:cubicBezTo>
                  <a:pt x="509403" y="-4567"/>
                  <a:pt x="310882" y="-34646"/>
                  <a:pt x="242703" y="83664"/>
                </a:cubicBezTo>
                <a:cubicBezTo>
                  <a:pt x="174524" y="201974"/>
                  <a:pt x="202597" y="490733"/>
                  <a:pt x="194576" y="745401"/>
                </a:cubicBezTo>
                <a:cubicBezTo>
                  <a:pt x="186555" y="1000069"/>
                  <a:pt x="190565" y="1305872"/>
                  <a:pt x="194576" y="1611675"/>
                </a:cubicBezTo>
              </a:path>
            </a:pathLst>
          </a:custGeom>
          <a:noFill/>
          <a:ln w="4445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32079" y="1530913"/>
            <a:ext cx="330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932603" y="1575308"/>
            <a:ext cx="951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B - </a:t>
            </a:r>
            <a:r>
              <a:rPr lang="en-US" sz="2400" b="1" dirty="0" err="1" smtClean="0"/>
              <a:t>r</a:t>
            </a:r>
            <a:r>
              <a:rPr lang="en-US" sz="2400" b="1" baseline="-25000" dirty="0" err="1" smtClean="0"/>
              <a:t>d</a:t>
            </a:r>
            <a:endParaRPr lang="en-US" sz="2400" b="1" baseline="-25000" dirty="0"/>
          </a:p>
        </p:txBody>
      </p:sp>
      <p:sp>
        <p:nvSpPr>
          <p:cNvPr id="10" name="Freeform 9"/>
          <p:cNvSpPr/>
          <p:nvPr/>
        </p:nvSpPr>
        <p:spPr>
          <a:xfrm flipH="1">
            <a:off x="1605304" y="3703920"/>
            <a:ext cx="45719" cy="1325280"/>
          </a:xfrm>
          <a:custGeom>
            <a:avLst/>
            <a:gdLst>
              <a:gd name="connsiteX0" fmla="*/ 0 w 0"/>
              <a:gd name="connsiteY0" fmla="*/ 0 h 1203158"/>
              <a:gd name="connsiteX1" fmla="*/ 0 w 0"/>
              <a:gd name="connsiteY1" fmla="*/ 1203158 h 1203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203158">
                <a:moveTo>
                  <a:pt x="0" y="0"/>
                </a:moveTo>
                <a:lnTo>
                  <a:pt x="0" y="1203158"/>
                </a:lnTo>
              </a:path>
            </a:pathLst>
          </a:custGeom>
          <a:noFill/>
          <a:ln w="4445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446390" y="3619121"/>
            <a:ext cx="486211" cy="13700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446391" y="2809163"/>
            <a:ext cx="477656" cy="9469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84969" y="4278117"/>
            <a:ext cx="3045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</a:t>
            </a:r>
            <a:endParaRPr lang="en-US" sz="2400" b="1" baseline="-25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3442766" y="3704843"/>
                <a:ext cx="9008608" cy="20746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200" dirty="0" smtClean="0"/>
                  <a:t>Maximum packet drain rate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𝑚𝑎𝑥</m:t>
                        </m:r>
                      </m:sup>
                    </m:sSubSup>
                    <m:r>
                      <a:rPr lang="en-US" sz="36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𝑛𝐵</m:t>
                        </m:r>
                      </m:num>
                      <m:den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𝑇𝑇𝐿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200" b="1" dirty="0"/>
                  <a:t>Sufficient condition for packets to build up in a loop system</a:t>
                </a:r>
                <a:r>
                  <a:rPr lang="en-US" sz="3200" dirty="0"/>
                  <a:t>: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&gt;</m:t>
                    </m:r>
                    <m:sSubSup>
                      <m:sSub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𝑚𝑎𝑥</m:t>
                        </m:r>
                      </m:sup>
                    </m:sSubSup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2766" y="3704843"/>
                <a:ext cx="9008608" cy="2074671"/>
              </a:xfrm>
              <a:prstGeom prst="rect">
                <a:avLst/>
              </a:prstGeom>
              <a:blipFill rotWithShape="0">
                <a:blip r:embed="rId3"/>
                <a:stretch>
                  <a:fillRect l="-1556" b="-9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698188"/>
              </p:ext>
            </p:extLst>
          </p:nvPr>
        </p:nvGraphicFramePr>
        <p:xfrm>
          <a:off x="3948034" y="1178776"/>
          <a:ext cx="6671840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5113"/>
                <a:gridCol w="5446727"/>
              </a:tblGrid>
              <a:tr h="1628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</a:rPr>
                        <a:t>Inject rate of new packets.</a:t>
                      </a:r>
                      <a:endParaRPr lang="en-US" sz="2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36885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B</a:t>
                      </a:r>
                      <a:endParaRPr lang="en-US" sz="20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Link bandwidth.</a:t>
                      </a:r>
                      <a:endParaRPr lang="en-US" sz="20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36885">
                <a:tc>
                  <a:txBody>
                    <a:bodyPr/>
                    <a:lstStyle/>
                    <a:p>
                      <a:pPr algn="l"/>
                      <a:r>
                        <a:rPr lang="en-US" sz="2000" dirty="0" err="1" smtClean="0"/>
                        <a:t>r</a:t>
                      </a:r>
                      <a:r>
                        <a:rPr lang="en-US" sz="2000" baseline="-25000" dirty="0" err="1" smtClean="0"/>
                        <a:t>d</a:t>
                      </a:r>
                      <a:endParaRPr lang="en-US" sz="2000" baseline="-250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Packets drain rate caused by TTL expiration.</a:t>
                      </a:r>
                      <a:endParaRPr lang="en-US" sz="20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36885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TTL</a:t>
                      </a:r>
                      <a:endParaRPr lang="en-US" sz="20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TTL value.</a:t>
                      </a:r>
                      <a:endParaRPr lang="en-US" sz="20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36885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n</a:t>
                      </a:r>
                      <a:endParaRPr lang="en-US" sz="20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Hop number of the routing loop.</a:t>
                      </a:r>
                      <a:endParaRPr lang="en-US" sz="20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1177802" y="5705126"/>
            <a:ext cx="18871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Basic Model</a:t>
            </a:r>
            <a:endParaRPr lang="en-US" sz="2400" dirty="0"/>
          </a:p>
        </p:txBody>
      </p:sp>
      <p:sp>
        <p:nvSpPr>
          <p:cNvPr id="27" name="Rectangle 26"/>
          <p:cNvSpPr/>
          <p:nvPr/>
        </p:nvSpPr>
        <p:spPr>
          <a:xfrm>
            <a:off x="2207666" y="5243429"/>
            <a:ext cx="492380" cy="7754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207666" y="4376654"/>
            <a:ext cx="492380" cy="94432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294809" y="3115547"/>
            <a:ext cx="492380" cy="7754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2294809" y="2248772"/>
            <a:ext cx="492380" cy="94432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545659" y="3534317"/>
            <a:ext cx="4042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…</a:t>
            </a:r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864282" y="3272293"/>
            <a:ext cx="5052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q1</a:t>
            </a:r>
            <a:endParaRPr lang="en-US" sz="2400" dirty="0"/>
          </a:p>
        </p:txBody>
      </p:sp>
      <p:sp>
        <p:nvSpPr>
          <p:cNvPr id="36" name="Rectangle 35"/>
          <p:cNvSpPr/>
          <p:nvPr/>
        </p:nvSpPr>
        <p:spPr>
          <a:xfrm>
            <a:off x="2734269" y="5104618"/>
            <a:ext cx="5052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q2</a:t>
            </a:r>
            <a:endParaRPr lang="en-US" sz="2400" dirty="0"/>
          </a:p>
        </p:txBody>
      </p:sp>
      <p:sp>
        <p:nvSpPr>
          <p:cNvPr id="37" name="Rectangle 36"/>
          <p:cNvSpPr/>
          <p:nvPr/>
        </p:nvSpPr>
        <p:spPr>
          <a:xfrm>
            <a:off x="2734269" y="2654423"/>
            <a:ext cx="5148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 smtClean="0"/>
              <a:t>qn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8560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12</a:t>
            </a:fld>
            <a:endParaRPr lang="en-US" dirty="0"/>
          </a:p>
        </p:txBody>
      </p:sp>
      <p:sp>
        <p:nvSpPr>
          <p:cNvPr id="159" name="TextBox 158"/>
          <p:cNvSpPr txBox="1"/>
          <p:nvPr/>
        </p:nvSpPr>
        <p:spPr>
          <a:xfrm>
            <a:off x="933701" y="244177"/>
            <a:ext cx="10324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Loop-Induced </a:t>
            </a:r>
            <a:r>
              <a:rPr lang="en-US" altLang="zh-CN" sz="4000" dirty="0" smtClean="0"/>
              <a:t>Deadlock </a:t>
            </a:r>
            <a:r>
              <a:rPr lang="en-US" altLang="zh-CN" sz="4000" dirty="0"/>
              <a:t>- </a:t>
            </a:r>
            <a:r>
              <a:rPr lang="en-US" sz="4000" b="1" dirty="0"/>
              <a:t>Consider PFC</a:t>
            </a:r>
          </a:p>
        </p:txBody>
      </p:sp>
      <p:sp>
        <p:nvSpPr>
          <p:cNvPr id="3" name="Rectangle 2"/>
          <p:cNvSpPr/>
          <p:nvPr/>
        </p:nvSpPr>
        <p:spPr>
          <a:xfrm>
            <a:off x="1032079" y="5751095"/>
            <a:ext cx="18851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Consider PFC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1116915" y="3154319"/>
            <a:ext cx="1051665" cy="0"/>
          </a:xfrm>
          <a:prstGeom prst="line">
            <a:avLst/>
          </a:prstGeom>
          <a:ln w="381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69059" y="2820980"/>
            <a:ext cx="6031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err="1"/>
              <a:t>t</a:t>
            </a:r>
            <a:r>
              <a:rPr lang="en-US" sz="2400" b="1" baseline="-25000" dirty="0" err="1"/>
              <a:t>PFC</a:t>
            </a:r>
            <a:endParaRPr lang="en-US" sz="2400" b="1" baseline="-25000" dirty="0"/>
          </a:p>
        </p:txBody>
      </p:sp>
      <p:sp>
        <p:nvSpPr>
          <p:cNvPr id="16" name="Freeform 15"/>
          <p:cNvSpPr/>
          <p:nvPr/>
        </p:nvSpPr>
        <p:spPr>
          <a:xfrm>
            <a:off x="792636" y="1216541"/>
            <a:ext cx="818630" cy="1552073"/>
          </a:xfrm>
          <a:custGeom>
            <a:avLst/>
            <a:gdLst>
              <a:gd name="connsiteX0" fmla="*/ 0 w 818630"/>
              <a:gd name="connsiteY0" fmla="*/ 0 h 1552073"/>
              <a:gd name="connsiteX1" fmla="*/ 685800 w 818630"/>
              <a:gd name="connsiteY1" fmla="*/ 276726 h 1552073"/>
              <a:gd name="connsiteX2" fmla="*/ 818148 w 818630"/>
              <a:gd name="connsiteY2" fmla="*/ 1552073 h 1552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8630" h="1552073">
                <a:moveTo>
                  <a:pt x="0" y="0"/>
                </a:moveTo>
                <a:cubicBezTo>
                  <a:pt x="274721" y="9023"/>
                  <a:pt x="549442" y="18047"/>
                  <a:pt x="685800" y="276726"/>
                </a:cubicBezTo>
                <a:cubicBezTo>
                  <a:pt x="822158" y="535405"/>
                  <a:pt x="820153" y="1043739"/>
                  <a:pt x="818148" y="1552073"/>
                </a:cubicBezTo>
              </a:path>
            </a:pathLst>
          </a:custGeom>
          <a:noFill/>
          <a:ln w="4445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1636449" y="1130153"/>
            <a:ext cx="894590" cy="4363174"/>
          </a:xfrm>
          <a:custGeom>
            <a:avLst/>
            <a:gdLst>
              <a:gd name="connsiteX0" fmla="*/ 2071 w 830071"/>
              <a:gd name="connsiteY0" fmla="*/ 3945801 h 4363174"/>
              <a:gd name="connsiteX1" fmla="*/ 50197 w 830071"/>
              <a:gd name="connsiteY1" fmla="*/ 4318780 h 4363174"/>
              <a:gd name="connsiteX2" fmla="*/ 338955 w 830071"/>
              <a:gd name="connsiteY2" fmla="*/ 4318780 h 4363174"/>
              <a:gd name="connsiteX3" fmla="*/ 675839 w 830071"/>
              <a:gd name="connsiteY3" fmla="*/ 3981896 h 4363174"/>
              <a:gd name="connsiteX4" fmla="*/ 772092 w 830071"/>
              <a:gd name="connsiteY4" fmla="*/ 3079527 h 4363174"/>
              <a:gd name="connsiteX5" fmla="*/ 820218 w 830071"/>
              <a:gd name="connsiteY5" fmla="*/ 1238696 h 4363174"/>
              <a:gd name="connsiteX6" fmla="*/ 808187 w 830071"/>
              <a:gd name="connsiteY6" fmla="*/ 324296 h 4363174"/>
              <a:gd name="connsiteX7" fmla="*/ 603650 w 830071"/>
              <a:gd name="connsiteY7" fmla="*/ 35538 h 4363174"/>
              <a:gd name="connsiteX8" fmla="*/ 242703 w 830071"/>
              <a:gd name="connsiteY8" fmla="*/ 83664 h 4363174"/>
              <a:gd name="connsiteX9" fmla="*/ 194576 w 830071"/>
              <a:gd name="connsiteY9" fmla="*/ 745401 h 4363174"/>
              <a:gd name="connsiteX10" fmla="*/ 194576 w 830071"/>
              <a:gd name="connsiteY10" fmla="*/ 1611675 h 4363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30071" h="4363174">
                <a:moveTo>
                  <a:pt x="2071" y="3945801"/>
                </a:moveTo>
                <a:cubicBezTo>
                  <a:pt x="-1940" y="4101209"/>
                  <a:pt x="-5950" y="4256617"/>
                  <a:pt x="50197" y="4318780"/>
                </a:cubicBezTo>
                <a:cubicBezTo>
                  <a:pt x="106344" y="4380943"/>
                  <a:pt x="234681" y="4374927"/>
                  <a:pt x="338955" y="4318780"/>
                </a:cubicBezTo>
                <a:cubicBezTo>
                  <a:pt x="443229" y="4262633"/>
                  <a:pt x="603650" y="4188438"/>
                  <a:pt x="675839" y="3981896"/>
                </a:cubicBezTo>
                <a:cubicBezTo>
                  <a:pt x="748028" y="3775354"/>
                  <a:pt x="748029" y="3536727"/>
                  <a:pt x="772092" y="3079527"/>
                </a:cubicBezTo>
                <a:cubicBezTo>
                  <a:pt x="796155" y="2622327"/>
                  <a:pt x="814202" y="1697901"/>
                  <a:pt x="820218" y="1238696"/>
                </a:cubicBezTo>
                <a:cubicBezTo>
                  <a:pt x="826234" y="779491"/>
                  <a:pt x="844282" y="524822"/>
                  <a:pt x="808187" y="324296"/>
                </a:cubicBezTo>
                <a:cubicBezTo>
                  <a:pt x="772092" y="123770"/>
                  <a:pt x="697897" y="75643"/>
                  <a:pt x="603650" y="35538"/>
                </a:cubicBezTo>
                <a:cubicBezTo>
                  <a:pt x="509403" y="-4567"/>
                  <a:pt x="310882" y="-34646"/>
                  <a:pt x="242703" y="83664"/>
                </a:cubicBezTo>
                <a:cubicBezTo>
                  <a:pt x="174524" y="201974"/>
                  <a:pt x="202597" y="490733"/>
                  <a:pt x="194576" y="745401"/>
                </a:cubicBezTo>
                <a:cubicBezTo>
                  <a:pt x="186555" y="1000069"/>
                  <a:pt x="190565" y="1305872"/>
                  <a:pt x="194576" y="1611675"/>
                </a:cubicBezTo>
              </a:path>
            </a:pathLst>
          </a:custGeom>
          <a:noFill/>
          <a:ln w="4445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032079" y="1530913"/>
            <a:ext cx="330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</a:t>
            </a:r>
            <a:endParaRPr lang="en-US" sz="2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1932603" y="1575308"/>
            <a:ext cx="951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B - </a:t>
            </a:r>
            <a:r>
              <a:rPr lang="en-US" sz="2400" b="1" dirty="0" err="1" smtClean="0"/>
              <a:t>r</a:t>
            </a:r>
            <a:r>
              <a:rPr lang="en-US" sz="2400" b="1" baseline="-25000" dirty="0" err="1" smtClean="0"/>
              <a:t>d</a:t>
            </a:r>
            <a:endParaRPr lang="en-US" sz="2400" b="1" baseline="-25000" dirty="0"/>
          </a:p>
        </p:txBody>
      </p:sp>
      <p:sp>
        <p:nvSpPr>
          <p:cNvPr id="20" name="Freeform 19"/>
          <p:cNvSpPr/>
          <p:nvPr/>
        </p:nvSpPr>
        <p:spPr>
          <a:xfrm flipH="1">
            <a:off x="1605304" y="3703920"/>
            <a:ext cx="45719" cy="1325280"/>
          </a:xfrm>
          <a:custGeom>
            <a:avLst/>
            <a:gdLst>
              <a:gd name="connsiteX0" fmla="*/ 0 w 0"/>
              <a:gd name="connsiteY0" fmla="*/ 0 h 1203158"/>
              <a:gd name="connsiteX1" fmla="*/ 0 w 0"/>
              <a:gd name="connsiteY1" fmla="*/ 1203158 h 1203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203158">
                <a:moveTo>
                  <a:pt x="0" y="0"/>
                </a:moveTo>
                <a:lnTo>
                  <a:pt x="0" y="1203158"/>
                </a:lnTo>
              </a:path>
            </a:pathLst>
          </a:custGeom>
          <a:noFill/>
          <a:ln w="4445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446390" y="3619121"/>
            <a:ext cx="486211" cy="13700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446391" y="2809163"/>
            <a:ext cx="477656" cy="9469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84969" y="4278117"/>
            <a:ext cx="3045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</a:t>
            </a:r>
            <a:endParaRPr lang="en-US" sz="2400" b="1" baseline="-25000" dirty="0"/>
          </a:p>
        </p:txBody>
      </p:sp>
      <p:sp>
        <p:nvSpPr>
          <p:cNvPr id="25" name="Rectangle 24"/>
          <p:cNvSpPr/>
          <p:nvPr/>
        </p:nvSpPr>
        <p:spPr>
          <a:xfrm>
            <a:off x="2207666" y="5243429"/>
            <a:ext cx="492380" cy="7754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207666" y="4376654"/>
            <a:ext cx="492380" cy="94432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294809" y="3115547"/>
            <a:ext cx="492380" cy="7754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294809" y="2248772"/>
            <a:ext cx="492380" cy="94432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545659" y="3534317"/>
            <a:ext cx="4042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…</a:t>
            </a:r>
            <a:endParaRPr lang="en-US" sz="2400" dirty="0"/>
          </a:p>
        </p:txBody>
      </p:sp>
      <p:sp>
        <p:nvSpPr>
          <p:cNvPr id="31" name="Rectangle 30"/>
          <p:cNvSpPr/>
          <p:nvPr/>
        </p:nvSpPr>
        <p:spPr>
          <a:xfrm>
            <a:off x="864282" y="3272293"/>
            <a:ext cx="5052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q1</a:t>
            </a:r>
            <a:endParaRPr lang="en-US" sz="2400" dirty="0"/>
          </a:p>
        </p:txBody>
      </p:sp>
      <p:sp>
        <p:nvSpPr>
          <p:cNvPr id="32" name="Rectangle 31"/>
          <p:cNvSpPr/>
          <p:nvPr/>
        </p:nvSpPr>
        <p:spPr>
          <a:xfrm>
            <a:off x="2734269" y="5104618"/>
            <a:ext cx="5052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q2</a:t>
            </a:r>
            <a:endParaRPr lang="en-US" sz="2400" dirty="0"/>
          </a:p>
        </p:txBody>
      </p:sp>
      <p:sp>
        <p:nvSpPr>
          <p:cNvPr id="33" name="Rectangle 32"/>
          <p:cNvSpPr/>
          <p:nvPr/>
        </p:nvSpPr>
        <p:spPr>
          <a:xfrm>
            <a:off x="2734269" y="2654423"/>
            <a:ext cx="5148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 smtClean="0"/>
              <a:t>qn</a:t>
            </a: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ectangle 33"/>
              <p:cNvSpPr/>
              <p:nvPr/>
            </p:nvSpPr>
            <p:spPr>
              <a:xfrm>
                <a:off x="3629937" y="1515523"/>
                <a:ext cx="8272001" cy="44012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b="1" dirty="0" smtClean="0"/>
                  <a:t>Question</a:t>
                </a:r>
                <a:r>
                  <a:rPr lang="en-US" sz="2800" dirty="0" smtClean="0"/>
                  <a:t>: what is the sufficient condition for queues to build up when PFC is considered?</a:t>
                </a:r>
                <a:endParaRPr lang="en-US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b="1" dirty="0" smtClean="0"/>
                  <a:t>Answer</a:t>
                </a:r>
                <a:r>
                  <a:rPr lang="en-US" sz="2800" dirty="0" smtClean="0"/>
                  <a:t>: 1) As PFC ensures per ingress fair sharing, r can </a:t>
                </a:r>
                <a:r>
                  <a:rPr lang="en-US" sz="2800" dirty="0"/>
                  <a:t>be at most </a:t>
                </a:r>
                <a:r>
                  <a:rPr lang="en-US" sz="2800" dirty="0" smtClean="0"/>
                  <a:t>reduced by half due to PFC pause.      2) </a:t>
                </a:r>
                <a:r>
                  <a:rPr lang="en-US" sz="2800" dirty="0" err="1" smtClean="0"/>
                  <a:t>r</a:t>
                </a:r>
                <a:r>
                  <a:rPr lang="en-US" sz="2800" baseline="-25000" dirty="0" err="1" smtClean="0"/>
                  <a:t>d</a:t>
                </a:r>
                <a:r>
                  <a:rPr lang="en-US" sz="2800" dirty="0" smtClean="0"/>
                  <a:t> is reduced by at least one order due to queueing delay in the loop before PFC threshold is even reached. So the sufficient condition still holds when PFC is considered.</a:t>
                </a:r>
                <a:endParaRPr lang="en-US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b="1" dirty="0" smtClean="0"/>
                  <a:t>Sufficient condition for loop-induced deadlock</a:t>
                </a:r>
                <a:r>
                  <a:rPr lang="en-US" sz="2800" dirty="0" smtClean="0"/>
                  <a:t>:     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&gt;</m:t>
                    </m:r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𝑚𝑎𝑥</m:t>
                        </m:r>
                      </m:sup>
                    </m:sSubSup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9937" y="1515523"/>
                <a:ext cx="8272001" cy="4401205"/>
              </a:xfrm>
              <a:prstGeom prst="rect">
                <a:avLst/>
              </a:prstGeom>
              <a:blipFill rotWithShape="0">
                <a:blip r:embed="rId3"/>
                <a:stretch>
                  <a:fillRect l="-1326" t="-1385" r="-21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183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13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1048512" y="1946046"/>
                <a:ext cx="10107167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 smtClean="0"/>
                  <a:t>Let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dirty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m:rPr>
                            <m:nor/>
                          </m:rPr>
                          <a:rPr lang="en-US" sz="2800" dirty="0"/>
                          <m:t> </m:t>
                        </m:r>
                      </m:e>
                    </m:acc>
                  </m:oMath>
                </a14:m>
                <a:r>
                  <a:rPr lang="en-US" sz="2800" dirty="0" smtClean="0"/>
                  <a:t> be the average </a:t>
                </a:r>
                <a:r>
                  <a:rPr lang="en-US" sz="2800" dirty="0" smtClean="0"/>
                  <a:t>packet </a:t>
                </a:r>
                <a:r>
                  <a:rPr lang="en-US" sz="2800" dirty="0" smtClean="0"/>
                  <a:t>injection rate before deadlock happens,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800" dirty="0" smtClean="0"/>
                  <a:t> be </a:t>
                </a:r>
                <a:r>
                  <a:rPr lang="en-US" sz="2800" dirty="0"/>
                  <a:t>the </a:t>
                </a:r>
                <a:r>
                  <a:rPr lang="en-US" sz="2800" dirty="0" smtClean="0"/>
                  <a:t>average packet drain rate </a:t>
                </a:r>
                <a:r>
                  <a:rPr lang="en-US" sz="2800" dirty="0"/>
                  <a:t>before deadlock </a:t>
                </a:r>
                <a:r>
                  <a:rPr lang="en-US" sz="2800" dirty="0" smtClean="0"/>
                  <a:t>happens. Deadlock time is </a:t>
                </a:r>
                <a:r>
                  <a:rPr lang="en-US" sz="2800" dirty="0"/>
                  <a:t>n*</a:t>
                </a:r>
                <a:r>
                  <a:rPr lang="en-US" sz="2800" dirty="0" err="1"/>
                  <a:t>t</a:t>
                </a:r>
                <a:r>
                  <a:rPr lang="en-US" sz="2800" baseline="-25000" dirty="0" err="1"/>
                  <a:t>PFC</a:t>
                </a:r>
                <a:r>
                  <a:rPr lang="en-US" sz="2800" dirty="0"/>
                  <a:t>/(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m:rPr>
                            <m:nor/>
                          </m:rPr>
                          <a:rPr lang="en-US" sz="2800" dirty="0"/>
                          <m:t> </m:t>
                        </m:r>
                      </m:e>
                    </m:acc>
                  </m:oMath>
                </a14:m>
                <a:r>
                  <a:rPr lang="en-US" sz="2800" dirty="0" smtClean="0"/>
                  <a:t>-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800" dirty="0" smtClean="0"/>
                  <a:t>).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 smtClean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b="1" dirty="0" smtClean="0"/>
                  <a:t>Lower-bound </a:t>
                </a:r>
                <a:r>
                  <a:rPr lang="en-US" sz="2800" b="1" dirty="0" smtClean="0"/>
                  <a:t>Deadlock Time</a:t>
                </a:r>
                <a:r>
                  <a:rPr lang="en-US" sz="2800" dirty="0" smtClean="0"/>
                  <a:t>:</a:t>
                </a:r>
                <a:r>
                  <a:rPr lang="en-US" sz="2800" dirty="0"/>
                  <a:t> </a:t>
                </a:r>
                <a:r>
                  <a:rPr lang="en-US" sz="2800" dirty="0" smtClean="0"/>
                  <a:t>n*</a:t>
                </a:r>
                <a:r>
                  <a:rPr lang="en-US" sz="2800" dirty="0" err="1" smtClean="0"/>
                  <a:t>t</a:t>
                </a:r>
                <a:r>
                  <a:rPr lang="en-US" sz="2800" baseline="-25000" dirty="0" err="1" smtClean="0"/>
                  <a:t>PFC</a:t>
                </a:r>
                <a:r>
                  <a:rPr lang="en-US" sz="2800" dirty="0" smtClean="0"/>
                  <a:t>/r</a:t>
                </a:r>
                <a:endParaRPr lang="en-US" sz="2800" dirty="0" smtClean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b="1" dirty="0" smtClean="0"/>
                  <a:t>Upper-bound Deadlock Time</a:t>
                </a:r>
                <a:r>
                  <a:rPr lang="en-US" sz="2800" dirty="0" smtClean="0"/>
                  <a:t>: n*</a:t>
                </a:r>
                <a:r>
                  <a:rPr lang="en-US" sz="2800" dirty="0" err="1" smtClean="0"/>
                  <a:t>t</a:t>
                </a:r>
                <a:r>
                  <a:rPr lang="en-US" sz="2800" baseline="-25000" dirty="0" err="1" smtClean="0"/>
                  <a:t>PFC</a:t>
                </a:r>
                <a:r>
                  <a:rPr lang="en-US" sz="2800" dirty="0" smtClean="0"/>
                  <a:t>/(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dirty="0"/>
                      <m:t>r</m:t>
                    </m:r>
                  </m:oMath>
                </a14:m>
                <a:r>
                  <a:rPr lang="en-US" sz="2800" dirty="0" smtClean="0"/>
                  <a:t> -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𝑚𝑎𝑥</m:t>
                        </m:r>
                      </m:sup>
                    </m:sSubSup>
                  </m:oMath>
                </a14:m>
                <a:r>
                  <a:rPr lang="en-US" sz="2800" dirty="0" smtClean="0"/>
                  <a:t>)</a:t>
                </a:r>
                <a:endParaRPr lang="en-US" sz="28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800" b="1" dirty="0" smtClean="0"/>
                  <a:t>Observation:</a:t>
                </a:r>
                <a:r>
                  <a:rPr lang="en-US" sz="2800" dirty="0" smtClean="0"/>
                  <a:t> when the sufficient condition is met, we have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m:rPr>
                            <m:nor/>
                          </m:rPr>
                          <a:rPr lang="en-US" sz="2800" dirty="0"/>
                          <m:t> </m:t>
                        </m:r>
                      </m:e>
                    </m:acc>
                  </m:oMath>
                </a14:m>
                <a:r>
                  <a:rPr lang="en-US" sz="3200" dirty="0"/>
                  <a:t> </a:t>
                </a:r>
                <a:r>
                  <a:rPr lang="en-US" sz="3200" dirty="0" smtClean="0"/>
                  <a:t>&gt;= r/2</a:t>
                </a:r>
                <a:r>
                  <a:rPr lang="en-US" sz="3200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3200" baseline="-25000" dirty="0" smtClean="0"/>
                  <a:t> </a:t>
                </a:r>
                <a:r>
                  <a:rPr lang="en-US" sz="3200" dirty="0" smtClean="0"/>
                  <a:t>&lt;&lt;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𝑚𝑎𝑥</m:t>
                        </m:r>
                      </m:sup>
                    </m:sSubSup>
                  </m:oMath>
                </a14:m>
                <a:r>
                  <a:rPr lang="en-US" sz="3200" dirty="0" smtClean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𝑚𝑎𝑥</m:t>
                        </m:r>
                      </m:sup>
                    </m:sSubSup>
                  </m:oMath>
                </a14:m>
                <a:r>
                  <a:rPr lang="en-US" sz="3200" dirty="0" smtClean="0"/>
                  <a:t>&lt;r. So </a:t>
                </a:r>
                <a:r>
                  <a:rPr lang="en-US" sz="3200" dirty="0" smtClean="0">
                    <a:solidFill>
                      <a:srgbClr val="FF0000"/>
                    </a:solidFill>
                  </a:rPr>
                  <a:t>lower-bound estimation is a tight estimation</a:t>
                </a:r>
                <a:r>
                  <a:rPr lang="en-US" sz="3200" b="1" dirty="0" smtClean="0"/>
                  <a:t>.</a:t>
                </a:r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512" y="1946046"/>
                <a:ext cx="10107167" cy="4524315"/>
              </a:xfrm>
              <a:prstGeom prst="rect">
                <a:avLst/>
              </a:prstGeom>
              <a:blipFill rotWithShape="0">
                <a:blip r:embed="rId3"/>
                <a:stretch>
                  <a:fillRect l="-1086" t="-1213" r="-1689" b="-3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933701" y="244177"/>
            <a:ext cx="10324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Loop-Induced </a:t>
            </a:r>
            <a:r>
              <a:rPr lang="en-US" altLang="zh-CN" sz="4000" dirty="0" smtClean="0"/>
              <a:t>Deadlock – </a:t>
            </a:r>
            <a:r>
              <a:rPr lang="en-US" sz="4000" b="1" dirty="0" smtClean="0"/>
              <a:t>Deadlock Time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74313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14</a:t>
            </a:fld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961280" y="2693866"/>
            <a:ext cx="102694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/>
              <a:t>Analysis of </a:t>
            </a:r>
            <a:r>
              <a:rPr lang="en-US" sz="6000" dirty="0" smtClean="0"/>
              <a:t>Non-Loop </a:t>
            </a:r>
            <a:r>
              <a:rPr lang="en-US" sz="6000" dirty="0"/>
              <a:t>R</a:t>
            </a:r>
            <a:r>
              <a:rPr lang="en-US" sz="6000" dirty="0" smtClean="0"/>
              <a:t>outing-Induced </a:t>
            </a:r>
            <a:r>
              <a:rPr lang="en-US" altLang="zh-CN" sz="6000" dirty="0"/>
              <a:t>Deadlock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4013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Picture 1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184" y="1732402"/>
            <a:ext cx="4389694" cy="3292271"/>
          </a:xfrm>
          <a:prstGeom prst="rect">
            <a:avLst/>
          </a:prstGeom>
        </p:spPr>
      </p:pic>
      <p:cxnSp>
        <p:nvCxnSpPr>
          <p:cNvPr id="120" name="Straight Arrow Connector 119"/>
          <p:cNvCxnSpPr/>
          <p:nvPr/>
        </p:nvCxnSpPr>
        <p:spPr>
          <a:xfrm flipH="1">
            <a:off x="4930950" y="2334614"/>
            <a:ext cx="1" cy="2243910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1923369" y="2334617"/>
            <a:ext cx="3017176" cy="0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Box 76"/>
              <p:cNvSpPr txBox="1"/>
              <p:nvPr/>
            </p:nvSpPr>
            <p:spPr>
              <a:xfrm>
                <a:off x="752538" y="244177"/>
                <a:ext cx="10686924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 smtClean="0"/>
                  <a:t>Deadlock Case 1 </a:t>
                </a:r>
                <a:r>
                  <a:rPr lang="en-US" altLang="zh-CN" sz="4000" dirty="0" smtClean="0"/>
                  <a:t>– </a:t>
                </a:r>
                <a:endParaRPr lang="en-US" altLang="zh-CN" sz="4000" dirty="0" smtClean="0"/>
              </a:p>
              <a:p>
                <a:pPr algn="ctr"/>
                <a:r>
                  <a:rPr lang="en-US" altLang="zh-CN" sz="4000" b="1" dirty="0" smtClean="0"/>
                  <a:t>Cyclic Routing Dependency </a:t>
                </a:r>
                <a14:m>
                  <m:oMath xmlns:m="http://schemas.openxmlformats.org/officeDocument/2006/math">
                    <m:r>
                      <a:rPr lang="en-US" altLang="zh-CN" sz="4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sz="4000" b="1" dirty="0">
                    <a:solidFill>
                      <a:schemeClr val="tx1"/>
                    </a:solidFill>
                  </a:rPr>
                  <a:t> </a:t>
                </a:r>
                <a:r>
                  <a:rPr lang="en-US" sz="4000" b="1" dirty="0" smtClean="0">
                    <a:solidFill>
                      <a:schemeClr val="tx1"/>
                    </a:solidFill>
                  </a:rPr>
                  <a:t>Deadlock</a:t>
                </a:r>
                <a:endParaRPr lang="en-US" sz="4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538" y="244177"/>
                <a:ext cx="10686924" cy="1323439"/>
              </a:xfrm>
              <a:prstGeom prst="rect">
                <a:avLst/>
              </a:prstGeom>
              <a:blipFill rotWithShape="0">
                <a:blip r:embed="rId3"/>
                <a:stretch>
                  <a:fillRect t="-8295" b="-18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0" name="TextBox 129"/>
          <p:cNvSpPr txBox="1"/>
          <p:nvPr/>
        </p:nvSpPr>
        <p:spPr>
          <a:xfrm>
            <a:off x="865084" y="4991155"/>
            <a:ext cx="1041232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In this case, </a:t>
            </a:r>
            <a:r>
              <a:rPr lang="en-US" sz="2800" b="1" dirty="0"/>
              <a:t>cyclic routing dependency is met </a:t>
            </a:r>
            <a:r>
              <a:rPr lang="en-US" sz="2800" dirty="0"/>
              <a:t>but </a:t>
            </a:r>
            <a:r>
              <a:rPr lang="en-US" sz="2800" b="1" dirty="0"/>
              <a:t>no deadlock</a:t>
            </a:r>
            <a:r>
              <a:rPr lang="en-US" sz="2800" dirty="0" smtClean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/>
              <a:t>Cyclic routing dependency is just a necessary condition </a:t>
            </a:r>
            <a:r>
              <a:rPr lang="en-US" sz="2800" dirty="0" smtClean="0"/>
              <a:t>as it is not guaranteed that all the links will be </a:t>
            </a:r>
            <a:r>
              <a:rPr lang="en-US" sz="2800" dirty="0" smtClean="0"/>
              <a:t>paused (Links L1 and L3 are not paused in this case).</a:t>
            </a:r>
            <a:endParaRPr lang="en-US" sz="2800" dirty="0"/>
          </a:p>
        </p:txBody>
      </p:sp>
      <p:cxnSp>
        <p:nvCxnSpPr>
          <p:cNvPr id="80" name="Straight Arrow Connector 79"/>
          <p:cNvCxnSpPr/>
          <p:nvPr/>
        </p:nvCxnSpPr>
        <p:spPr>
          <a:xfrm flipH="1">
            <a:off x="1283466" y="4578524"/>
            <a:ext cx="365707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4243190" y="1995374"/>
            <a:ext cx="1027229" cy="107084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S2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 rot="16200000">
            <a:off x="4168225" y="2400912"/>
            <a:ext cx="149931" cy="2597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4690344" y="2784876"/>
            <a:ext cx="132920" cy="4278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2315573" y="1995374"/>
            <a:ext cx="1027229" cy="107084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S1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 rot="16200000">
            <a:off x="3203669" y="2338699"/>
            <a:ext cx="147039" cy="3949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4244259" y="3857115"/>
            <a:ext cx="1027229" cy="107084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S3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 rot="10800000">
            <a:off x="2762728" y="2896163"/>
            <a:ext cx="132920" cy="2930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 rot="5400000">
            <a:off x="4187292" y="4236567"/>
            <a:ext cx="156950" cy="3049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2315573" y="3857115"/>
            <a:ext cx="1027229" cy="107084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S4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 rot="16200000">
            <a:off x="3269808" y="4262653"/>
            <a:ext cx="149931" cy="2597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 flipV="1">
            <a:off x="2762728" y="3710611"/>
            <a:ext cx="132920" cy="2930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 rot="10800000">
            <a:off x="4690344" y="3716507"/>
            <a:ext cx="132920" cy="2930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/>
          <p:cNvSpPr txBox="1"/>
          <p:nvPr/>
        </p:nvSpPr>
        <p:spPr>
          <a:xfrm>
            <a:off x="2503411" y="2714682"/>
            <a:ext cx="285472" cy="326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106" name="TextBox 105"/>
          <p:cNvSpPr txBox="1"/>
          <p:nvPr/>
        </p:nvSpPr>
        <p:spPr>
          <a:xfrm>
            <a:off x="3059844" y="2158003"/>
            <a:ext cx="282959" cy="326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tx</a:t>
            </a:r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4241216" y="2140796"/>
            <a:ext cx="285472" cy="326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4811480" y="3840348"/>
            <a:ext cx="285472" cy="326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2979535" y="4392534"/>
            <a:ext cx="285472" cy="326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110" name="TextBox 109"/>
          <p:cNvSpPr txBox="1"/>
          <p:nvPr/>
        </p:nvSpPr>
        <p:spPr>
          <a:xfrm>
            <a:off x="4799065" y="2677945"/>
            <a:ext cx="282959" cy="326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tx</a:t>
            </a:r>
            <a:endParaRPr 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2504667" y="3840348"/>
            <a:ext cx="429968" cy="326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x-1</a:t>
            </a:r>
            <a:endParaRPr 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4231592" y="4405425"/>
            <a:ext cx="282959" cy="326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tx</a:t>
            </a:r>
            <a:endParaRPr lang="en-US" dirty="0"/>
          </a:p>
        </p:txBody>
      </p:sp>
      <p:sp>
        <p:nvSpPr>
          <p:cNvPr id="113" name="Rectangle 112"/>
          <p:cNvSpPr/>
          <p:nvPr/>
        </p:nvSpPr>
        <p:spPr>
          <a:xfrm rot="16200000">
            <a:off x="2268036" y="4262653"/>
            <a:ext cx="149931" cy="2597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/>
          <p:cNvSpPr txBox="1"/>
          <p:nvPr/>
        </p:nvSpPr>
        <p:spPr>
          <a:xfrm>
            <a:off x="2298984" y="4392534"/>
            <a:ext cx="429968" cy="326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x-2</a:t>
            </a:r>
            <a:endParaRPr lang="en-US" dirty="0"/>
          </a:p>
        </p:txBody>
      </p:sp>
      <p:cxnSp>
        <p:nvCxnSpPr>
          <p:cNvPr id="115" name="Straight Arrow Connector 114"/>
          <p:cNvCxnSpPr/>
          <p:nvPr/>
        </p:nvCxnSpPr>
        <p:spPr>
          <a:xfrm>
            <a:off x="2581944" y="2673855"/>
            <a:ext cx="3489304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 flipH="1" flipV="1">
            <a:off x="2570244" y="4151969"/>
            <a:ext cx="3414997" cy="10229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2570244" y="2673855"/>
            <a:ext cx="0" cy="1478114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/>
          <p:cNvSpPr/>
          <p:nvPr/>
        </p:nvSpPr>
        <p:spPr>
          <a:xfrm rot="16200000">
            <a:off x="5186897" y="4257888"/>
            <a:ext cx="149931" cy="2597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extBox 120"/>
          <p:cNvSpPr txBox="1"/>
          <p:nvPr/>
        </p:nvSpPr>
        <p:spPr>
          <a:xfrm>
            <a:off x="6014555" y="3986263"/>
            <a:ext cx="784598" cy="4081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Flow 2</a:t>
            </a:r>
            <a:endParaRPr lang="en-US" sz="2400" dirty="0">
              <a:solidFill>
                <a:srgbClr val="00B050"/>
              </a:solidFill>
            </a:endParaRPr>
          </a:p>
        </p:txBody>
      </p:sp>
      <p:cxnSp>
        <p:nvCxnSpPr>
          <p:cNvPr id="122" name="Straight Connector 121"/>
          <p:cNvCxnSpPr>
            <a:stCxn id="102" idx="2"/>
            <a:endCxn id="96" idx="2"/>
          </p:cNvCxnSpPr>
          <p:nvPr/>
        </p:nvCxnSpPr>
        <p:spPr>
          <a:xfrm flipV="1">
            <a:off x="3474656" y="4389027"/>
            <a:ext cx="638652" cy="3508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92" idx="2"/>
            <a:endCxn id="86" idx="0"/>
          </p:cNvCxnSpPr>
          <p:nvPr/>
        </p:nvCxnSpPr>
        <p:spPr>
          <a:xfrm flipV="1">
            <a:off x="3474657" y="2530794"/>
            <a:ext cx="638651" cy="5373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stCxn id="104" idx="2"/>
          </p:cNvCxnSpPr>
          <p:nvPr/>
        </p:nvCxnSpPr>
        <p:spPr>
          <a:xfrm flipV="1">
            <a:off x="4756805" y="3212719"/>
            <a:ext cx="0" cy="503788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103" idx="2"/>
            <a:endCxn id="95" idx="0"/>
          </p:cNvCxnSpPr>
          <p:nvPr/>
        </p:nvCxnSpPr>
        <p:spPr>
          <a:xfrm flipV="1">
            <a:off x="2829188" y="3189170"/>
            <a:ext cx="0" cy="521441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endCxn id="113" idx="0"/>
          </p:cNvCxnSpPr>
          <p:nvPr/>
        </p:nvCxnSpPr>
        <p:spPr>
          <a:xfrm flipV="1">
            <a:off x="1771517" y="4392535"/>
            <a:ext cx="441603" cy="1604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816663" y="2148352"/>
            <a:ext cx="1000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Flow 1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618427" y="2641852"/>
            <a:ext cx="368401" cy="4081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/>
              <a:t>L1</a:t>
            </a:r>
            <a:endParaRPr lang="en-US" sz="2400" b="1" dirty="0"/>
          </a:p>
        </p:txBody>
      </p:sp>
      <p:sp>
        <p:nvSpPr>
          <p:cNvPr id="131" name="Rectangle 130"/>
          <p:cNvSpPr/>
          <p:nvPr/>
        </p:nvSpPr>
        <p:spPr>
          <a:xfrm>
            <a:off x="4321049" y="3199660"/>
            <a:ext cx="368401" cy="4081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/>
              <a:t>L2</a:t>
            </a:r>
            <a:endParaRPr lang="en-US" sz="2400" b="1" dirty="0"/>
          </a:p>
        </p:txBody>
      </p:sp>
      <p:sp>
        <p:nvSpPr>
          <p:cNvPr id="132" name="Rectangle 131"/>
          <p:cNvSpPr/>
          <p:nvPr/>
        </p:nvSpPr>
        <p:spPr>
          <a:xfrm>
            <a:off x="3609896" y="3742742"/>
            <a:ext cx="368401" cy="4081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/>
              <a:t>L3</a:t>
            </a:r>
            <a:endParaRPr lang="en-US" sz="2400" b="1" dirty="0"/>
          </a:p>
        </p:txBody>
      </p:sp>
      <p:sp>
        <p:nvSpPr>
          <p:cNvPr id="133" name="Rectangle 132"/>
          <p:cNvSpPr/>
          <p:nvPr/>
        </p:nvSpPr>
        <p:spPr>
          <a:xfrm>
            <a:off x="2903930" y="3192481"/>
            <a:ext cx="368401" cy="4081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/>
              <a:t>L4</a:t>
            </a:r>
            <a:endParaRPr lang="en-US" sz="24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9862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0" name="Straight Arrow Connector 119"/>
          <p:cNvCxnSpPr/>
          <p:nvPr/>
        </p:nvCxnSpPr>
        <p:spPr>
          <a:xfrm flipH="1">
            <a:off x="4930950" y="2334614"/>
            <a:ext cx="1" cy="2243910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1923369" y="2334617"/>
            <a:ext cx="3017176" cy="0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752538" y="244177"/>
            <a:ext cx="106869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Deadlock Case 2 </a:t>
            </a:r>
            <a:r>
              <a:rPr lang="en-US" altLang="zh-CN" sz="4000" dirty="0" smtClean="0"/>
              <a:t>– </a:t>
            </a:r>
            <a:endParaRPr lang="en-US" altLang="zh-CN" sz="4000" dirty="0" smtClean="0"/>
          </a:p>
          <a:p>
            <a:pPr algn="ctr"/>
            <a:r>
              <a:rPr lang="en-US" altLang="zh-CN" sz="4000" b="1" dirty="0" smtClean="0"/>
              <a:t>Adding One Flow can Create Deadlock</a:t>
            </a:r>
            <a:endParaRPr lang="en-US" sz="4000" b="1" dirty="0">
              <a:solidFill>
                <a:schemeClr val="tx1"/>
              </a:solidFill>
            </a:endParaRPr>
          </a:p>
        </p:txBody>
      </p:sp>
      <p:cxnSp>
        <p:nvCxnSpPr>
          <p:cNvPr id="80" name="Straight Arrow Connector 79"/>
          <p:cNvCxnSpPr/>
          <p:nvPr/>
        </p:nvCxnSpPr>
        <p:spPr>
          <a:xfrm flipH="1">
            <a:off x="1283466" y="4578524"/>
            <a:ext cx="365707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4243190" y="1995374"/>
            <a:ext cx="1027229" cy="107084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S2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 rot="16200000">
            <a:off x="4168225" y="2400912"/>
            <a:ext cx="149931" cy="2597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4690344" y="2784876"/>
            <a:ext cx="132920" cy="4278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2315573" y="1995374"/>
            <a:ext cx="1027229" cy="107084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S1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 rot="16200000">
            <a:off x="3203669" y="2338699"/>
            <a:ext cx="147039" cy="3949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4244259" y="3857115"/>
            <a:ext cx="1027229" cy="107084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S3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 rot="10800000">
            <a:off x="2762728" y="2896163"/>
            <a:ext cx="132920" cy="2930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 rot="5400000">
            <a:off x="4187292" y="4236567"/>
            <a:ext cx="156950" cy="3049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2315573" y="3857115"/>
            <a:ext cx="1027229" cy="107084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S4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 rot="16200000">
            <a:off x="3269808" y="4262653"/>
            <a:ext cx="149931" cy="2597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 flipV="1">
            <a:off x="2762728" y="3710611"/>
            <a:ext cx="132920" cy="2930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 rot="10800000">
            <a:off x="4690344" y="3716507"/>
            <a:ext cx="132920" cy="2930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/>
          <p:cNvSpPr txBox="1"/>
          <p:nvPr/>
        </p:nvSpPr>
        <p:spPr>
          <a:xfrm>
            <a:off x="2503411" y="2714682"/>
            <a:ext cx="285472" cy="326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106" name="TextBox 105"/>
          <p:cNvSpPr txBox="1"/>
          <p:nvPr/>
        </p:nvSpPr>
        <p:spPr>
          <a:xfrm>
            <a:off x="3059844" y="2158003"/>
            <a:ext cx="282959" cy="326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tx</a:t>
            </a:r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4241216" y="2140796"/>
            <a:ext cx="285472" cy="326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4811480" y="3840348"/>
            <a:ext cx="285472" cy="326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2979535" y="4392534"/>
            <a:ext cx="285472" cy="326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110" name="TextBox 109"/>
          <p:cNvSpPr txBox="1"/>
          <p:nvPr/>
        </p:nvSpPr>
        <p:spPr>
          <a:xfrm>
            <a:off x="4799065" y="2677945"/>
            <a:ext cx="282959" cy="326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tx</a:t>
            </a:r>
            <a:endParaRPr 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2504667" y="3840348"/>
            <a:ext cx="429968" cy="326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x-1</a:t>
            </a:r>
            <a:endParaRPr 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4231592" y="4405425"/>
            <a:ext cx="282959" cy="326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tx</a:t>
            </a:r>
            <a:endParaRPr lang="en-US" dirty="0"/>
          </a:p>
        </p:txBody>
      </p:sp>
      <p:sp>
        <p:nvSpPr>
          <p:cNvPr id="113" name="Rectangle 112"/>
          <p:cNvSpPr/>
          <p:nvPr/>
        </p:nvSpPr>
        <p:spPr>
          <a:xfrm rot="16200000">
            <a:off x="2268036" y="4262653"/>
            <a:ext cx="149931" cy="2597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/>
          <p:cNvSpPr txBox="1"/>
          <p:nvPr/>
        </p:nvSpPr>
        <p:spPr>
          <a:xfrm>
            <a:off x="2298984" y="4392534"/>
            <a:ext cx="429968" cy="326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x-2</a:t>
            </a:r>
            <a:endParaRPr lang="en-US" dirty="0"/>
          </a:p>
        </p:txBody>
      </p:sp>
      <p:cxnSp>
        <p:nvCxnSpPr>
          <p:cNvPr id="115" name="Straight Arrow Connector 114"/>
          <p:cNvCxnSpPr/>
          <p:nvPr/>
        </p:nvCxnSpPr>
        <p:spPr>
          <a:xfrm>
            <a:off x="2581944" y="2673855"/>
            <a:ext cx="3489304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 flipH="1" flipV="1">
            <a:off x="2570244" y="4151969"/>
            <a:ext cx="3414997" cy="10229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2570244" y="2673855"/>
            <a:ext cx="0" cy="1478114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/>
          <p:cNvSpPr/>
          <p:nvPr/>
        </p:nvSpPr>
        <p:spPr>
          <a:xfrm rot="16200000">
            <a:off x="5186897" y="4257888"/>
            <a:ext cx="149931" cy="2597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extBox 120"/>
          <p:cNvSpPr txBox="1"/>
          <p:nvPr/>
        </p:nvSpPr>
        <p:spPr>
          <a:xfrm>
            <a:off x="6014555" y="3986263"/>
            <a:ext cx="784598" cy="4081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Flow 2</a:t>
            </a:r>
            <a:endParaRPr lang="en-US" sz="2400" dirty="0">
              <a:solidFill>
                <a:srgbClr val="00B050"/>
              </a:solidFill>
            </a:endParaRPr>
          </a:p>
        </p:txBody>
      </p:sp>
      <p:cxnSp>
        <p:nvCxnSpPr>
          <p:cNvPr id="122" name="Straight Connector 121"/>
          <p:cNvCxnSpPr>
            <a:stCxn id="102" idx="2"/>
            <a:endCxn id="96" idx="2"/>
          </p:cNvCxnSpPr>
          <p:nvPr/>
        </p:nvCxnSpPr>
        <p:spPr>
          <a:xfrm flipV="1">
            <a:off x="3474656" y="4389027"/>
            <a:ext cx="638652" cy="3508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92" idx="2"/>
            <a:endCxn id="86" idx="0"/>
          </p:cNvCxnSpPr>
          <p:nvPr/>
        </p:nvCxnSpPr>
        <p:spPr>
          <a:xfrm flipV="1">
            <a:off x="3474657" y="2530794"/>
            <a:ext cx="638651" cy="5373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stCxn id="104" idx="2"/>
          </p:cNvCxnSpPr>
          <p:nvPr/>
        </p:nvCxnSpPr>
        <p:spPr>
          <a:xfrm flipV="1">
            <a:off x="4756805" y="3212719"/>
            <a:ext cx="0" cy="503788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103" idx="2"/>
            <a:endCxn id="95" idx="0"/>
          </p:cNvCxnSpPr>
          <p:nvPr/>
        </p:nvCxnSpPr>
        <p:spPr>
          <a:xfrm flipV="1">
            <a:off x="2829188" y="3189170"/>
            <a:ext cx="0" cy="521441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endCxn id="113" idx="0"/>
          </p:cNvCxnSpPr>
          <p:nvPr/>
        </p:nvCxnSpPr>
        <p:spPr>
          <a:xfrm flipV="1">
            <a:off x="1771517" y="4392535"/>
            <a:ext cx="441603" cy="1604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1114296" y="2173372"/>
            <a:ext cx="679203" cy="3537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Flow 1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618427" y="2641852"/>
            <a:ext cx="368401" cy="4081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/>
              <a:t>L1</a:t>
            </a:r>
            <a:endParaRPr lang="en-US" sz="2400" b="1" dirty="0"/>
          </a:p>
        </p:txBody>
      </p:sp>
      <p:sp>
        <p:nvSpPr>
          <p:cNvPr id="131" name="Rectangle 130"/>
          <p:cNvSpPr/>
          <p:nvPr/>
        </p:nvSpPr>
        <p:spPr>
          <a:xfrm>
            <a:off x="4321049" y="3199660"/>
            <a:ext cx="368401" cy="4081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/>
              <a:t>L2</a:t>
            </a:r>
            <a:endParaRPr lang="en-US" sz="2400" b="1" dirty="0"/>
          </a:p>
        </p:txBody>
      </p:sp>
      <p:sp>
        <p:nvSpPr>
          <p:cNvPr id="132" name="Rectangle 131"/>
          <p:cNvSpPr/>
          <p:nvPr/>
        </p:nvSpPr>
        <p:spPr>
          <a:xfrm>
            <a:off x="3609896" y="3742742"/>
            <a:ext cx="368401" cy="4081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/>
              <a:t>L3</a:t>
            </a:r>
            <a:endParaRPr lang="en-US" sz="2400" b="1" dirty="0"/>
          </a:p>
        </p:txBody>
      </p:sp>
      <p:sp>
        <p:nvSpPr>
          <p:cNvPr id="133" name="Rectangle 132"/>
          <p:cNvSpPr/>
          <p:nvPr/>
        </p:nvSpPr>
        <p:spPr>
          <a:xfrm>
            <a:off x="2903930" y="3192481"/>
            <a:ext cx="368401" cy="4081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/>
              <a:t>L4</a:t>
            </a:r>
            <a:endParaRPr lang="en-US" sz="24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16</a:t>
            </a:fld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889836" y="5714008"/>
            <a:ext cx="104123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/>
              <a:t>Deadlock will happen </a:t>
            </a:r>
            <a:r>
              <a:rPr lang="en-US" sz="2800" dirty="0" smtClean="0"/>
              <a:t>in this case as all four links are paused and cannot be resumed.</a:t>
            </a:r>
            <a:endParaRPr lang="en-US" sz="2800" dirty="0"/>
          </a:p>
        </p:txBody>
      </p:sp>
      <p:cxnSp>
        <p:nvCxnSpPr>
          <p:cNvPr id="49" name="Straight Arrow Connector 48"/>
          <p:cNvCxnSpPr/>
          <p:nvPr/>
        </p:nvCxnSpPr>
        <p:spPr>
          <a:xfrm flipH="1">
            <a:off x="5054333" y="1802401"/>
            <a:ext cx="1" cy="345884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077686" y="1524870"/>
            <a:ext cx="1000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Flow 3</a:t>
            </a:r>
            <a:endParaRPr lang="en-US" sz="2400" dirty="0">
              <a:solidFill>
                <a:srgbClr val="0070C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1949" y="1567616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4567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17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600050" y="1695119"/>
            <a:ext cx="1524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B0F0"/>
                </a:solidFill>
              </a:rPr>
              <a:t>rate limit=1/4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7574" y="4144496"/>
            <a:ext cx="147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</a:rPr>
              <a:t>rate limit=1/4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143091" y="2206730"/>
            <a:ext cx="2470904" cy="0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4606137" y="2206728"/>
            <a:ext cx="1" cy="1890047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1619045" y="4096775"/>
            <a:ext cx="299494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042899" y="1920986"/>
            <a:ext cx="841245" cy="90197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S2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 rot="16200000">
            <a:off x="3979755" y="2265604"/>
            <a:ext cx="126287" cy="2127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409094" y="2585984"/>
            <a:ext cx="108855" cy="3603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464285" y="1920986"/>
            <a:ext cx="841245" cy="90197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S1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 rot="16200000">
            <a:off x="3189870" y="2214780"/>
            <a:ext cx="123851" cy="323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043774" y="3489132"/>
            <a:ext cx="841245" cy="90197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S3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 rot="10800000">
            <a:off x="2830480" y="2679721"/>
            <a:ext cx="108855" cy="24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 rot="5400000">
            <a:off x="3995288" y="3812305"/>
            <a:ext cx="132199" cy="2497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464285" y="3489132"/>
            <a:ext cx="841245" cy="90197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S4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 rot="16200000">
            <a:off x="3244001" y="3833751"/>
            <a:ext cx="126287" cy="2127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 flipV="1">
            <a:off x="2830480" y="3365731"/>
            <a:ext cx="108855" cy="24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 rot="10800000">
            <a:off x="4409094" y="3370698"/>
            <a:ext cx="108855" cy="24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901854" y="2764490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RX 1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073802" y="2057968"/>
            <a:ext cx="267744" cy="2750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TX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985595" y="2015537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RX 2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508297" y="3475009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RX 3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498130" y="2495916"/>
            <a:ext cx="388135" cy="2750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TX-1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619143" y="3475009"/>
            <a:ext cx="388135" cy="2750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TX-1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033401" y="3950974"/>
            <a:ext cx="267744" cy="2750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TX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 rot="16200000">
            <a:off x="2382612" y="4147067"/>
            <a:ext cx="126287" cy="2127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2288224" y="4357698"/>
            <a:ext cx="388135" cy="2750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TX-2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2682428" y="2492471"/>
            <a:ext cx="2857552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2672846" y="3737488"/>
            <a:ext cx="2796698" cy="8616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672846" y="2492471"/>
            <a:ext cx="0" cy="1245017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 rot="16200000">
            <a:off x="4813993" y="3829737"/>
            <a:ext cx="126287" cy="2127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5493551" y="3597913"/>
            <a:ext cx="8665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Flow 2</a:t>
            </a:r>
            <a:endParaRPr lang="en-US" sz="2000" dirty="0">
              <a:solidFill>
                <a:srgbClr val="00B050"/>
              </a:solidFill>
            </a:endParaRPr>
          </a:p>
        </p:txBody>
      </p:sp>
      <p:cxnSp>
        <p:nvCxnSpPr>
          <p:cNvPr id="38" name="Straight Connector 37"/>
          <p:cNvCxnSpPr>
            <a:stCxn id="21" idx="2"/>
            <a:endCxn id="18" idx="2"/>
          </p:cNvCxnSpPr>
          <p:nvPr/>
        </p:nvCxnSpPr>
        <p:spPr>
          <a:xfrm flipV="1">
            <a:off x="3413511" y="3937162"/>
            <a:ext cx="523021" cy="2955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5" idx="2"/>
            <a:endCxn id="12" idx="0"/>
          </p:cNvCxnSpPr>
          <p:nvPr/>
        </p:nvCxnSpPr>
        <p:spPr>
          <a:xfrm flipV="1">
            <a:off x="3413511" y="2371970"/>
            <a:ext cx="523021" cy="4526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3" idx="2"/>
          </p:cNvCxnSpPr>
          <p:nvPr/>
        </p:nvCxnSpPr>
        <p:spPr>
          <a:xfrm flipV="1">
            <a:off x="4463521" y="2946357"/>
            <a:ext cx="0" cy="424341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2" idx="2"/>
            <a:endCxn id="17" idx="0"/>
          </p:cNvCxnSpPr>
          <p:nvPr/>
        </p:nvCxnSpPr>
        <p:spPr>
          <a:xfrm flipV="1">
            <a:off x="2884907" y="2926521"/>
            <a:ext cx="0" cy="439210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480504" y="2070913"/>
            <a:ext cx="556231" cy="2979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Flow 1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45" name="Freeform 44"/>
          <p:cNvSpPr/>
          <p:nvPr/>
        </p:nvSpPr>
        <p:spPr>
          <a:xfrm>
            <a:off x="2131470" y="1472370"/>
            <a:ext cx="3454864" cy="592081"/>
          </a:xfrm>
          <a:custGeom>
            <a:avLst/>
            <a:gdLst>
              <a:gd name="connsiteX0" fmla="*/ 213780 w 5382128"/>
              <a:gd name="connsiteY0" fmla="*/ 0 h 795048"/>
              <a:gd name="connsiteX1" fmla="*/ 460270 w 5382128"/>
              <a:gd name="connsiteY1" fmla="*/ 699715 h 795048"/>
              <a:gd name="connsiteX2" fmla="*/ 4300750 w 5382128"/>
              <a:gd name="connsiteY2" fmla="*/ 731520 h 795048"/>
              <a:gd name="connsiteX3" fmla="*/ 5382128 w 5382128"/>
              <a:gd name="connsiteY3" fmla="*/ 166977 h 795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82128" h="795048">
                <a:moveTo>
                  <a:pt x="213780" y="0"/>
                </a:moveTo>
                <a:cubicBezTo>
                  <a:pt x="-3556" y="288897"/>
                  <a:pt x="-220892" y="577795"/>
                  <a:pt x="460270" y="699715"/>
                </a:cubicBezTo>
                <a:cubicBezTo>
                  <a:pt x="1141432" y="821635"/>
                  <a:pt x="3480440" y="820310"/>
                  <a:pt x="4300750" y="731520"/>
                </a:cubicBezTo>
                <a:cubicBezTo>
                  <a:pt x="5121060" y="642730"/>
                  <a:pt x="5251594" y="404853"/>
                  <a:pt x="5382128" y="166977"/>
                </a:cubicBezTo>
              </a:path>
            </a:pathLst>
          </a:custGeom>
          <a:ln w="38100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265063" y="1714430"/>
            <a:ext cx="228487" cy="283583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6"/>
          <p:cNvSpPr/>
          <p:nvPr/>
        </p:nvSpPr>
        <p:spPr>
          <a:xfrm>
            <a:off x="1880230" y="4217248"/>
            <a:ext cx="3583047" cy="517506"/>
          </a:xfrm>
          <a:custGeom>
            <a:avLst/>
            <a:gdLst>
              <a:gd name="connsiteX0" fmla="*/ 5581816 w 5581816"/>
              <a:gd name="connsiteY0" fmla="*/ 694908 h 694908"/>
              <a:gd name="connsiteX1" fmla="*/ 4699221 w 5581816"/>
              <a:gd name="connsiteY1" fmla="*/ 106511 h 694908"/>
              <a:gd name="connsiteX2" fmla="*/ 906449 w 5581816"/>
              <a:gd name="connsiteY2" fmla="*/ 34950 h 694908"/>
              <a:gd name="connsiteX3" fmla="*/ 0 w 5581816"/>
              <a:gd name="connsiteY3" fmla="*/ 496125 h 694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81816" h="694908">
                <a:moveTo>
                  <a:pt x="5581816" y="694908"/>
                </a:moveTo>
                <a:cubicBezTo>
                  <a:pt x="5530132" y="455706"/>
                  <a:pt x="5478449" y="216504"/>
                  <a:pt x="4699221" y="106511"/>
                </a:cubicBezTo>
                <a:cubicBezTo>
                  <a:pt x="3919993" y="-3482"/>
                  <a:pt x="1689652" y="-29986"/>
                  <a:pt x="906449" y="34950"/>
                </a:cubicBezTo>
                <a:cubicBezTo>
                  <a:pt x="123246" y="99886"/>
                  <a:pt x="61623" y="298005"/>
                  <a:pt x="0" y="496125"/>
                </a:cubicBezTo>
              </a:path>
            </a:pathLst>
          </a:custGeom>
          <a:ln w="3810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2009033" y="4190290"/>
            <a:ext cx="228487" cy="283583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 rot="16200000">
            <a:off x="4769166" y="1923571"/>
            <a:ext cx="126287" cy="2127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4670656" y="1664654"/>
            <a:ext cx="388135" cy="2750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TX-2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3240852" y="3600634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RX 4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/>
              <p:cNvSpPr txBox="1"/>
              <p:nvPr/>
            </p:nvSpPr>
            <p:spPr>
              <a:xfrm>
                <a:off x="752538" y="-9823"/>
                <a:ext cx="10686924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/>
                  <a:t>Deadlock Case </a:t>
                </a:r>
                <a:r>
                  <a:rPr lang="en-US" sz="4000" dirty="0" smtClean="0"/>
                  <a:t>3 </a:t>
                </a:r>
                <a:r>
                  <a:rPr lang="en-US" altLang="zh-CN" sz="4000" dirty="0" smtClean="0"/>
                  <a:t>– </a:t>
                </a:r>
                <a:endParaRPr lang="en-US" altLang="zh-CN" sz="4000" dirty="0" smtClean="0"/>
              </a:p>
              <a:p>
                <a:pPr algn="ctr"/>
                <a:r>
                  <a:rPr lang="en-US" altLang="zh-CN" sz="4000" b="1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Simultaneous Pause </a:t>
                </a:r>
                <a14:m>
                  <m:oMath xmlns:m="http://schemas.openxmlformats.org/officeDocument/2006/math">
                    <m:r>
                      <a:rPr lang="en-US" altLang="zh-CN" sz="4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sz="4000" b="1" dirty="0">
                    <a:solidFill>
                      <a:schemeClr val="tx1"/>
                    </a:solidFill>
                  </a:rPr>
                  <a:t> </a:t>
                </a:r>
                <a:r>
                  <a:rPr lang="en-US" sz="4000" b="1" dirty="0" smtClean="0">
                    <a:solidFill>
                      <a:schemeClr val="tx1"/>
                    </a:solidFill>
                  </a:rPr>
                  <a:t>Deadlock</a:t>
                </a:r>
                <a:endParaRPr lang="en-US" sz="4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538" y="-9823"/>
                <a:ext cx="10686924" cy="1323439"/>
              </a:xfrm>
              <a:prstGeom prst="rect">
                <a:avLst/>
              </a:prstGeom>
              <a:blipFill rotWithShape="0">
                <a:blip r:embed="rId3"/>
                <a:stretch>
                  <a:fillRect t="-8295" b="-18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TextBox 57"/>
          <p:cNvSpPr txBox="1"/>
          <p:nvPr/>
        </p:nvSpPr>
        <p:spPr>
          <a:xfrm>
            <a:off x="227574" y="4678195"/>
            <a:ext cx="1162112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In this case, </a:t>
            </a:r>
            <a:r>
              <a:rPr lang="en-US" sz="2800" b="1" dirty="0" smtClean="0"/>
              <a:t>all the links in the cycle are paused at the same time </a:t>
            </a:r>
            <a:r>
              <a:rPr lang="en-US" sz="2800" dirty="0" smtClean="0"/>
              <a:t>but </a:t>
            </a:r>
            <a:r>
              <a:rPr lang="en-US" sz="2800" b="1" dirty="0" smtClean="0"/>
              <a:t>no deadlock</a:t>
            </a:r>
            <a:r>
              <a:rPr lang="en-US" sz="2800" dirty="0" smtClean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b="1" dirty="0">
                <a:ea typeface="Cambria Math" panose="02040503050406030204" pitchFamily="18" charset="0"/>
              </a:rPr>
              <a:t>Simultaneous Pause </a:t>
            </a:r>
            <a:r>
              <a:rPr lang="en-US" sz="2800" b="1" dirty="0" smtClean="0"/>
              <a:t>is just a necessary condition </a:t>
            </a:r>
            <a:r>
              <a:rPr lang="en-US" sz="2800" dirty="0" smtClean="0"/>
              <a:t>as it is not guaranteed that all the pauses will not be </a:t>
            </a:r>
            <a:r>
              <a:rPr lang="en-US" sz="2800" dirty="0" smtClean="0"/>
              <a:t>resumed (pause on L1 and L3 will be resumed in this case).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4463521" y="4454792"/>
            <a:ext cx="7993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Flow 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4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1488903" y="1160617"/>
            <a:ext cx="8665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</a:rPr>
              <a:t>Flow </a:t>
            </a:r>
            <a:r>
              <a:rPr lang="en-US" altLang="zh-CN" sz="2000" dirty="0">
                <a:solidFill>
                  <a:srgbClr val="00B0F0"/>
                </a:solidFill>
              </a:rPr>
              <a:t>3</a:t>
            </a:r>
            <a:endParaRPr lang="en-US" sz="2000" dirty="0"/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5035" y="1570546"/>
            <a:ext cx="4234616" cy="3175962"/>
          </a:xfrm>
          <a:prstGeom prst="rect">
            <a:avLst/>
          </a:prstGeom>
        </p:spPr>
      </p:pic>
      <p:sp>
        <p:nvSpPr>
          <p:cNvPr id="53" name="Rectangle 52"/>
          <p:cNvSpPr/>
          <p:nvPr/>
        </p:nvSpPr>
        <p:spPr>
          <a:xfrm>
            <a:off x="3522002" y="2451524"/>
            <a:ext cx="368401" cy="4081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/>
              <a:t>L1</a:t>
            </a:r>
            <a:endParaRPr lang="en-US" sz="2400" b="1" dirty="0"/>
          </a:p>
        </p:txBody>
      </p:sp>
      <p:sp>
        <p:nvSpPr>
          <p:cNvPr id="54" name="Rectangle 53"/>
          <p:cNvSpPr/>
          <p:nvPr/>
        </p:nvSpPr>
        <p:spPr>
          <a:xfrm>
            <a:off x="4067049" y="2945660"/>
            <a:ext cx="368401" cy="4081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/>
              <a:t>L2</a:t>
            </a:r>
            <a:endParaRPr lang="en-US" sz="2400" b="1" dirty="0"/>
          </a:p>
        </p:txBody>
      </p:sp>
      <p:sp>
        <p:nvSpPr>
          <p:cNvPr id="55" name="Rectangle 54"/>
          <p:cNvSpPr/>
          <p:nvPr/>
        </p:nvSpPr>
        <p:spPr>
          <a:xfrm>
            <a:off x="3512456" y="3303535"/>
            <a:ext cx="368401" cy="4081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/>
              <a:t>L3</a:t>
            </a:r>
            <a:endParaRPr lang="en-US" sz="2400" b="1" dirty="0"/>
          </a:p>
        </p:txBody>
      </p:sp>
      <p:sp>
        <p:nvSpPr>
          <p:cNvPr id="57" name="Rectangle 56"/>
          <p:cNvSpPr/>
          <p:nvPr/>
        </p:nvSpPr>
        <p:spPr>
          <a:xfrm>
            <a:off x="2941128" y="2974981"/>
            <a:ext cx="368401" cy="4081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/>
              <a:t>L4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97140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/>
          <p:cNvSpPr txBox="1"/>
          <p:nvPr/>
        </p:nvSpPr>
        <p:spPr>
          <a:xfrm>
            <a:off x="752538" y="244177"/>
            <a:ext cx="106869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Deadlock Case 4</a:t>
            </a:r>
            <a:endParaRPr lang="en-US" altLang="zh-CN" sz="4000" dirty="0" smtClean="0"/>
          </a:p>
        </p:txBody>
      </p:sp>
      <p:sp>
        <p:nvSpPr>
          <p:cNvPr id="130" name="TextBox 129"/>
          <p:cNvSpPr txBox="1"/>
          <p:nvPr/>
        </p:nvSpPr>
        <p:spPr>
          <a:xfrm>
            <a:off x="889836" y="5714008"/>
            <a:ext cx="104123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/>
              <a:t>Deadlock will happen</a:t>
            </a:r>
            <a:r>
              <a:rPr lang="en-US" sz="2800" dirty="0" smtClean="0"/>
              <a:t> in </a:t>
            </a:r>
            <a:r>
              <a:rPr lang="en-US" sz="2800" dirty="0"/>
              <a:t>this case as all </a:t>
            </a:r>
            <a:r>
              <a:rPr lang="en-US" sz="2800" dirty="0" smtClean="0"/>
              <a:t>the three links </a:t>
            </a:r>
            <a:r>
              <a:rPr lang="en-US" sz="2800" dirty="0"/>
              <a:t>are paused and cannot be resumed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18</a:t>
            </a:fld>
            <a:endParaRPr lang="en-US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4789401" y="2139597"/>
            <a:ext cx="0" cy="1994138"/>
          </a:xfrm>
          <a:prstGeom prst="straightConnector1">
            <a:avLst/>
          </a:prstGeom>
          <a:ln w="3810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 flipV="1">
            <a:off x="4789401" y="4107572"/>
            <a:ext cx="3552258" cy="27057"/>
          </a:xfrm>
          <a:prstGeom prst="straightConnector1">
            <a:avLst/>
          </a:prstGeom>
          <a:ln w="3810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 flipV="1">
            <a:off x="4780474" y="2159482"/>
            <a:ext cx="1191505" cy="11198"/>
          </a:xfrm>
          <a:prstGeom prst="straightConnector1">
            <a:avLst/>
          </a:prstGeom>
          <a:ln w="38100">
            <a:solidFill>
              <a:srgbClr val="0070C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8347650" y="3943611"/>
            <a:ext cx="757869" cy="40295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flow 3</a:t>
            </a:r>
            <a:endParaRPr lang="en-US" sz="2400" dirty="0">
              <a:solidFill>
                <a:srgbClr val="0070C0"/>
              </a:solidFill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5972979" y="1529707"/>
            <a:ext cx="0" cy="649707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5512953" y="1779009"/>
            <a:ext cx="1040560" cy="10571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S2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665527" y="3652391"/>
            <a:ext cx="337543" cy="402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r</a:t>
            </a:r>
            <a:r>
              <a:rPr lang="en-US" sz="2400" dirty="0" err="1" smtClean="0"/>
              <a:t>x</a:t>
            </a:r>
            <a:endParaRPr lang="en-US" sz="2400" dirty="0"/>
          </a:p>
        </p:txBody>
      </p:sp>
      <p:sp>
        <p:nvSpPr>
          <p:cNvPr id="54" name="TextBox 53"/>
          <p:cNvSpPr txBox="1"/>
          <p:nvPr/>
        </p:nvSpPr>
        <p:spPr>
          <a:xfrm>
            <a:off x="6907861" y="4431907"/>
            <a:ext cx="333725" cy="402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tx</a:t>
            </a:r>
            <a:endParaRPr lang="en-US" sz="2400" dirty="0"/>
          </a:p>
        </p:txBody>
      </p:sp>
      <p:sp>
        <p:nvSpPr>
          <p:cNvPr id="55" name="Rectangle 54"/>
          <p:cNvSpPr/>
          <p:nvPr/>
        </p:nvSpPr>
        <p:spPr>
          <a:xfrm rot="16200000">
            <a:off x="6492528" y="2180992"/>
            <a:ext cx="148014" cy="2631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>
            <a:stCxn id="60" idx="0"/>
            <a:endCxn id="64" idx="2"/>
          </p:cNvCxnSpPr>
          <p:nvPr/>
        </p:nvCxnSpPr>
        <p:spPr>
          <a:xfrm flipH="1">
            <a:off x="4423452" y="2305125"/>
            <a:ext cx="951951" cy="1349225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3903172" y="3777717"/>
            <a:ext cx="1040560" cy="10571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S1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962510" y="3777716"/>
            <a:ext cx="1040560" cy="10571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S3</a:t>
            </a:r>
            <a:endParaRPr lang="en-US" sz="2400" b="1" dirty="0">
              <a:solidFill>
                <a:schemeClr val="tx1"/>
              </a:solidFill>
            </a:endParaRPr>
          </a:p>
        </p:txBody>
      </p:sp>
      <p:cxnSp>
        <p:nvCxnSpPr>
          <p:cNvPr id="59" name="Straight Connector 58"/>
          <p:cNvCxnSpPr>
            <a:stCxn id="55" idx="2"/>
            <a:endCxn id="62" idx="2"/>
          </p:cNvCxnSpPr>
          <p:nvPr/>
        </p:nvCxnSpPr>
        <p:spPr>
          <a:xfrm>
            <a:off x="6698102" y="2312559"/>
            <a:ext cx="844536" cy="1341791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 rot="16200000">
            <a:off x="5432964" y="2173558"/>
            <a:ext cx="148014" cy="2631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 rot="16200000">
            <a:off x="6900252" y="4174722"/>
            <a:ext cx="148014" cy="2631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 rot="10800000">
            <a:off x="7475315" y="3654350"/>
            <a:ext cx="134645" cy="2892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 rot="16200000">
            <a:off x="4869726" y="4174722"/>
            <a:ext cx="148014" cy="2631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 rot="10800000">
            <a:off x="4356130" y="3654350"/>
            <a:ext cx="134645" cy="2892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/>
          <p:cNvCxnSpPr>
            <a:stCxn id="63" idx="2"/>
            <a:endCxn id="61" idx="0"/>
          </p:cNvCxnSpPr>
          <p:nvPr/>
        </p:nvCxnSpPr>
        <p:spPr>
          <a:xfrm>
            <a:off x="5075300" y="4306290"/>
            <a:ext cx="1767391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6279850" y="2179414"/>
            <a:ext cx="1413881" cy="1467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6281977" y="1540758"/>
            <a:ext cx="1" cy="640124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7693732" y="2165397"/>
            <a:ext cx="16446" cy="2337822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3700616" y="4503218"/>
            <a:ext cx="4017540" cy="0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6521831" y="1766671"/>
            <a:ext cx="333725" cy="402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tx</a:t>
            </a:r>
            <a:endParaRPr lang="en-US" sz="2400" dirty="0"/>
          </a:p>
        </p:txBody>
      </p:sp>
      <p:sp>
        <p:nvSpPr>
          <p:cNvPr id="71" name="TextBox 70"/>
          <p:cNvSpPr txBox="1"/>
          <p:nvPr/>
        </p:nvSpPr>
        <p:spPr>
          <a:xfrm>
            <a:off x="5469767" y="1768726"/>
            <a:ext cx="337543" cy="402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r</a:t>
            </a:r>
            <a:r>
              <a:rPr lang="en-US" sz="2400" dirty="0" err="1" smtClean="0"/>
              <a:t>x</a:t>
            </a:r>
            <a:endParaRPr lang="en-US" sz="2400" dirty="0"/>
          </a:p>
        </p:txBody>
      </p:sp>
      <p:sp>
        <p:nvSpPr>
          <p:cNvPr id="72" name="Rectangle 71"/>
          <p:cNvSpPr/>
          <p:nvPr/>
        </p:nvSpPr>
        <p:spPr>
          <a:xfrm>
            <a:off x="6417845" y="1164788"/>
            <a:ext cx="757869" cy="4029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flow 2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978836" y="3652392"/>
            <a:ext cx="333725" cy="402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tx</a:t>
            </a:r>
            <a:endParaRPr lang="en-US" sz="2400" dirty="0"/>
          </a:p>
        </p:txBody>
      </p:sp>
      <p:sp>
        <p:nvSpPr>
          <p:cNvPr id="74" name="TextBox 73"/>
          <p:cNvSpPr txBox="1"/>
          <p:nvPr/>
        </p:nvSpPr>
        <p:spPr>
          <a:xfrm>
            <a:off x="4545097" y="4243824"/>
            <a:ext cx="337543" cy="402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r</a:t>
            </a:r>
            <a:r>
              <a:rPr lang="en-US" sz="2400" dirty="0" err="1" smtClean="0"/>
              <a:t>x</a:t>
            </a:r>
            <a:endParaRPr lang="en-US" sz="2400" dirty="0"/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4656683" y="2478793"/>
            <a:ext cx="2617575" cy="0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H="1">
            <a:off x="4658577" y="2478793"/>
            <a:ext cx="1" cy="1520560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3697416" y="3999353"/>
            <a:ext cx="959267" cy="0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H="1">
            <a:off x="7274258" y="2478793"/>
            <a:ext cx="1" cy="25854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2852411" y="3798981"/>
            <a:ext cx="757869" cy="4029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flow 1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4956892" y="2931165"/>
            <a:ext cx="5196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 smtClean="0"/>
              <a:t>L1</a:t>
            </a:r>
            <a:endParaRPr lang="en-US" sz="2800" b="1" dirty="0"/>
          </a:p>
        </p:txBody>
      </p:sp>
      <p:sp>
        <p:nvSpPr>
          <p:cNvPr id="84" name="Rectangle 83"/>
          <p:cNvSpPr/>
          <p:nvPr/>
        </p:nvSpPr>
        <p:spPr>
          <a:xfrm>
            <a:off x="6565507" y="2874456"/>
            <a:ext cx="5196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 smtClean="0"/>
              <a:t>L2</a:t>
            </a:r>
            <a:endParaRPr lang="en-US" sz="2800" b="1" dirty="0"/>
          </a:p>
        </p:txBody>
      </p:sp>
      <p:sp>
        <p:nvSpPr>
          <p:cNvPr id="85" name="Rectangle 84"/>
          <p:cNvSpPr/>
          <p:nvPr/>
        </p:nvSpPr>
        <p:spPr>
          <a:xfrm>
            <a:off x="5741544" y="3622542"/>
            <a:ext cx="5196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 smtClean="0"/>
              <a:t>L3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4222955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/>
          <p:cNvSpPr txBox="1"/>
          <p:nvPr/>
        </p:nvSpPr>
        <p:spPr>
          <a:xfrm>
            <a:off x="601821" y="244177"/>
            <a:ext cx="109883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Deadlock Case 5 – </a:t>
            </a:r>
            <a:r>
              <a:rPr lang="en-US" sz="4000" b="1" dirty="0" smtClean="0"/>
              <a:t>In addition to Case 4,</a:t>
            </a:r>
            <a:r>
              <a:rPr lang="en-US" sz="4000" dirty="0" smtClean="0"/>
              <a:t> </a:t>
            </a:r>
          </a:p>
          <a:p>
            <a:pPr algn="ctr"/>
            <a:r>
              <a:rPr lang="en-US" altLang="zh-CN" sz="4000" b="1" dirty="0" smtClean="0">
                <a:ea typeface="Cambria Math" panose="02040503050406030204" pitchFamily="18" charset="0"/>
              </a:rPr>
              <a:t>Adding An Additional Switch Between S1 and S2</a:t>
            </a:r>
            <a:endParaRPr lang="en-US" sz="4000" b="1" dirty="0"/>
          </a:p>
          <a:p>
            <a:pPr algn="ctr"/>
            <a:endParaRPr lang="en-US" altLang="zh-CN" sz="4000" dirty="0" smtClean="0"/>
          </a:p>
        </p:txBody>
      </p:sp>
      <p:sp>
        <p:nvSpPr>
          <p:cNvPr id="130" name="TextBox 129"/>
          <p:cNvSpPr txBox="1"/>
          <p:nvPr/>
        </p:nvSpPr>
        <p:spPr>
          <a:xfrm>
            <a:off x="889836" y="5714008"/>
            <a:ext cx="104123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/>
              <a:t>Deadlock will still happen </a:t>
            </a:r>
            <a:r>
              <a:rPr lang="en-US" sz="2800" dirty="0" smtClean="0"/>
              <a:t>in this case after adding one additional switch.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19</a:t>
            </a:fld>
            <a:endParaRPr lang="en-US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4959722" y="4838864"/>
            <a:ext cx="2574276" cy="0"/>
          </a:xfrm>
          <a:prstGeom prst="straightConnector1">
            <a:avLst/>
          </a:prstGeom>
          <a:ln w="3810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6205540" y="2270020"/>
            <a:ext cx="1012730" cy="103468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S2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 rot="16200000">
            <a:off x="6133105" y="2659315"/>
            <a:ext cx="144869" cy="2560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6646383" y="3032868"/>
            <a:ext cx="131044" cy="413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4305132" y="2270020"/>
            <a:ext cx="1012730" cy="103468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S4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 rot="16200000">
            <a:off x="5182136" y="2597875"/>
            <a:ext cx="142075" cy="3893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6206594" y="4068909"/>
            <a:ext cx="1012730" cy="103468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S3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 rot="10800000">
            <a:off x="4745975" y="3140398"/>
            <a:ext cx="131044" cy="2831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 rot="5400000">
            <a:off x="6151973" y="4432555"/>
            <a:ext cx="151651" cy="3006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4305132" y="4068909"/>
            <a:ext cx="1012730" cy="103468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S1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 rot="16200000">
            <a:off x="5247371" y="4458204"/>
            <a:ext cx="144869" cy="2560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 flipV="1">
            <a:off x="4745975" y="3927350"/>
            <a:ext cx="131044" cy="2831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 rot="10800000">
            <a:off x="6646383" y="3933048"/>
            <a:ext cx="131044" cy="2831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4490318" y="2965044"/>
            <a:ext cx="281443" cy="3155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5038897" y="2427158"/>
            <a:ext cx="278965" cy="3155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tx</a:t>
            </a:r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6203594" y="2410533"/>
            <a:ext cx="281443" cy="3155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6765808" y="4052707"/>
            <a:ext cx="281443" cy="3155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4959722" y="4586252"/>
            <a:ext cx="281443" cy="3155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6753568" y="2929547"/>
            <a:ext cx="278965" cy="3155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tx</a:t>
            </a:r>
            <a:endParaRPr 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4491557" y="4052707"/>
            <a:ext cx="423899" cy="3155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x-1</a:t>
            </a:r>
            <a:endParaRPr 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6194106" y="4598708"/>
            <a:ext cx="278965" cy="3155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tx</a:t>
            </a:r>
            <a:endParaRPr lang="en-US" dirty="0"/>
          </a:p>
        </p:txBody>
      </p:sp>
      <p:sp>
        <p:nvSpPr>
          <p:cNvPr id="99" name="Rectangle 98"/>
          <p:cNvSpPr/>
          <p:nvPr/>
        </p:nvSpPr>
        <p:spPr>
          <a:xfrm rot="16200000">
            <a:off x="4259739" y="4458204"/>
            <a:ext cx="144869" cy="2560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/>
          <p:cNvSpPr txBox="1"/>
          <p:nvPr/>
        </p:nvSpPr>
        <p:spPr>
          <a:xfrm>
            <a:off x="4288777" y="4586252"/>
            <a:ext cx="423899" cy="3155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x-2</a:t>
            </a:r>
            <a:endParaRPr lang="en-US" dirty="0"/>
          </a:p>
        </p:txBody>
      </p:sp>
      <p:cxnSp>
        <p:nvCxnSpPr>
          <p:cNvPr id="101" name="Straight Arrow Connector 100"/>
          <p:cNvCxnSpPr/>
          <p:nvPr/>
        </p:nvCxnSpPr>
        <p:spPr>
          <a:xfrm>
            <a:off x="4565177" y="2929547"/>
            <a:ext cx="2467357" cy="0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 flipH="1">
            <a:off x="3918464" y="4363283"/>
            <a:ext cx="2596525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6514988" y="2076924"/>
            <a:ext cx="0" cy="2291300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/>
          <p:cNvSpPr/>
          <p:nvPr/>
        </p:nvSpPr>
        <p:spPr>
          <a:xfrm rot="16200000">
            <a:off x="7137399" y="4453599"/>
            <a:ext cx="144869" cy="2560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4959722" y="2568291"/>
            <a:ext cx="2974587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6324880" y="1682528"/>
            <a:ext cx="773523" cy="3943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Flow 2</a:t>
            </a:r>
            <a:endParaRPr lang="en-US" sz="2400" dirty="0">
              <a:solidFill>
                <a:srgbClr val="00B050"/>
              </a:solidFill>
            </a:endParaRPr>
          </a:p>
        </p:txBody>
      </p:sp>
      <p:cxnSp>
        <p:nvCxnSpPr>
          <p:cNvPr id="107" name="Straight Connector 106"/>
          <p:cNvCxnSpPr>
            <a:stCxn id="88" idx="2"/>
            <a:endCxn id="86" idx="2"/>
          </p:cNvCxnSpPr>
          <p:nvPr/>
        </p:nvCxnSpPr>
        <p:spPr>
          <a:xfrm flipV="1">
            <a:off x="5447854" y="4582863"/>
            <a:ext cx="629637" cy="3390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46" idx="2"/>
            <a:endCxn id="43" idx="0"/>
          </p:cNvCxnSpPr>
          <p:nvPr/>
        </p:nvCxnSpPr>
        <p:spPr>
          <a:xfrm flipV="1">
            <a:off x="5447855" y="2787364"/>
            <a:ext cx="629636" cy="5192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90" idx="2"/>
          </p:cNvCxnSpPr>
          <p:nvPr/>
        </p:nvCxnSpPr>
        <p:spPr>
          <a:xfrm flipV="1">
            <a:off x="6711905" y="3446267"/>
            <a:ext cx="0" cy="486780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89" idx="2"/>
            <a:endCxn id="81" idx="0"/>
          </p:cNvCxnSpPr>
          <p:nvPr/>
        </p:nvCxnSpPr>
        <p:spPr>
          <a:xfrm flipV="1">
            <a:off x="4811497" y="3423513"/>
            <a:ext cx="0" cy="503837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endCxn id="99" idx="0"/>
          </p:cNvCxnSpPr>
          <p:nvPr/>
        </p:nvCxnSpPr>
        <p:spPr>
          <a:xfrm flipV="1">
            <a:off x="3768755" y="4586253"/>
            <a:ext cx="435369" cy="1550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4982042" y="2584916"/>
            <a:ext cx="0" cy="2263632"/>
          </a:xfrm>
          <a:prstGeom prst="straightConnector1">
            <a:avLst/>
          </a:prstGeom>
          <a:ln w="38100">
            <a:solidFill>
              <a:srgbClr val="0070C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4565177" y="2929547"/>
            <a:ext cx="0" cy="1909317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7686962" y="4654083"/>
            <a:ext cx="773523" cy="3943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Flow 3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2998470" y="4630480"/>
            <a:ext cx="773523" cy="3943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Flow 1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116" name="Straight Arrow Connector 115"/>
          <p:cNvCxnSpPr/>
          <p:nvPr/>
        </p:nvCxnSpPr>
        <p:spPr>
          <a:xfrm>
            <a:off x="7032534" y="2921966"/>
            <a:ext cx="0" cy="247342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 flipH="1">
            <a:off x="3768755" y="4838998"/>
            <a:ext cx="796422" cy="0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/>
          <p:cNvSpPr/>
          <p:nvPr/>
        </p:nvSpPr>
        <p:spPr>
          <a:xfrm>
            <a:off x="5578227" y="2956447"/>
            <a:ext cx="368401" cy="4081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/>
              <a:t>L1</a:t>
            </a:r>
            <a:endParaRPr lang="en-US" sz="2400" b="1" dirty="0"/>
          </a:p>
        </p:txBody>
      </p:sp>
      <p:sp>
        <p:nvSpPr>
          <p:cNvPr id="119" name="Rectangle 118"/>
          <p:cNvSpPr/>
          <p:nvPr/>
        </p:nvSpPr>
        <p:spPr>
          <a:xfrm>
            <a:off x="6123274" y="3450583"/>
            <a:ext cx="368401" cy="4081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/>
              <a:t>L2</a:t>
            </a:r>
            <a:endParaRPr lang="en-US" sz="2400" b="1" dirty="0"/>
          </a:p>
        </p:txBody>
      </p:sp>
      <p:sp>
        <p:nvSpPr>
          <p:cNvPr id="120" name="Rectangle 119"/>
          <p:cNvSpPr/>
          <p:nvPr/>
        </p:nvSpPr>
        <p:spPr>
          <a:xfrm>
            <a:off x="5568681" y="3808458"/>
            <a:ext cx="368401" cy="4081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/>
              <a:t>L3</a:t>
            </a:r>
            <a:endParaRPr lang="en-US" sz="2400" b="1" dirty="0"/>
          </a:p>
        </p:txBody>
      </p:sp>
      <p:sp>
        <p:nvSpPr>
          <p:cNvPr id="121" name="Rectangle 120"/>
          <p:cNvSpPr/>
          <p:nvPr/>
        </p:nvSpPr>
        <p:spPr>
          <a:xfrm>
            <a:off x="4997353" y="3479904"/>
            <a:ext cx="368401" cy="4081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/>
              <a:t>L4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005004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2</a:t>
            </a:fld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961280" y="2693866"/>
            <a:ext cx="102694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/>
              <a:t>Problem Background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50226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/>
          <p:cNvSpPr txBox="1"/>
          <p:nvPr/>
        </p:nvSpPr>
        <p:spPr>
          <a:xfrm>
            <a:off x="601821" y="244177"/>
            <a:ext cx="109883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Deadlock Case 6</a:t>
            </a:r>
            <a:endParaRPr lang="en-US" altLang="zh-CN" sz="4000" dirty="0" smtClean="0"/>
          </a:p>
        </p:txBody>
      </p:sp>
      <p:sp>
        <p:nvSpPr>
          <p:cNvPr id="130" name="TextBox 129"/>
          <p:cNvSpPr txBox="1"/>
          <p:nvPr/>
        </p:nvSpPr>
        <p:spPr>
          <a:xfrm>
            <a:off x="889836" y="5587008"/>
            <a:ext cx="104123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/>
              <a:t>Deadlock will happen </a:t>
            </a:r>
            <a:r>
              <a:rPr lang="en-US" sz="2800" dirty="0" smtClean="0"/>
              <a:t>in </a:t>
            </a:r>
            <a:r>
              <a:rPr lang="en-US" sz="2800" dirty="0"/>
              <a:t>this case as all </a:t>
            </a:r>
            <a:r>
              <a:rPr lang="en-US" sz="2800" dirty="0" smtClean="0"/>
              <a:t>the four </a:t>
            </a:r>
            <a:r>
              <a:rPr lang="en-US" sz="2800" dirty="0"/>
              <a:t>links are paused and cannot be </a:t>
            </a:r>
            <a:r>
              <a:rPr lang="en-US" sz="2800" dirty="0" smtClean="0"/>
              <a:t>resumed.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20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3301845" y="1213405"/>
            <a:ext cx="5588307" cy="3909422"/>
            <a:chOff x="2336493" y="1227350"/>
            <a:chExt cx="6897587" cy="4535256"/>
          </a:xfrm>
        </p:grpSpPr>
        <p:cxnSp>
          <p:nvCxnSpPr>
            <p:cNvPr id="47" name="Straight Arrow Connector 46"/>
            <p:cNvCxnSpPr/>
            <p:nvPr/>
          </p:nvCxnSpPr>
          <p:spPr>
            <a:xfrm flipH="1">
              <a:off x="4822149" y="4922035"/>
              <a:ext cx="3324785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47"/>
            <p:cNvSpPr/>
            <p:nvPr/>
          </p:nvSpPr>
          <p:spPr>
            <a:xfrm>
              <a:off x="6434304" y="1915045"/>
              <a:ext cx="1310526" cy="121116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S2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 rot="16200000">
              <a:off x="6349515" y="2354926"/>
              <a:ext cx="169578" cy="3314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7004778" y="2808006"/>
              <a:ext cx="169578" cy="4839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975075" y="1915045"/>
              <a:ext cx="1310526" cy="121116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S1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 rot="16200000">
              <a:off x="5118738" y="2274778"/>
              <a:ext cx="166308" cy="5038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6435668" y="4020755"/>
              <a:ext cx="1310526" cy="121116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S3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 rot="10800000">
              <a:off x="4545549" y="2933876"/>
              <a:ext cx="169578" cy="3314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 rot="5400000">
              <a:off x="6374349" y="4427863"/>
              <a:ext cx="177517" cy="3890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3975075" y="4020755"/>
              <a:ext cx="1310526" cy="121116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S4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 rot="16200000">
              <a:off x="5203327" y="4460636"/>
              <a:ext cx="169578" cy="3314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 flipV="1">
              <a:off x="4545549" y="3855052"/>
              <a:ext cx="169578" cy="3314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 rot="10800000">
              <a:off x="7004778" y="3861721"/>
              <a:ext cx="169578" cy="3314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214716" y="2728613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r</a:t>
              </a:r>
              <a:r>
                <a:rPr lang="en-US" dirty="0" err="1" smtClean="0"/>
                <a:t>x</a:t>
              </a:r>
              <a:endParaRPr lang="en-US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924606" y="2098985"/>
              <a:ext cx="360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tx</a:t>
              </a:r>
              <a:endParaRPr lang="en-US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431786" y="2079524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r</a:t>
              </a:r>
              <a:r>
                <a:rPr lang="en-US" dirty="0" err="1" smtClean="0"/>
                <a:t>x</a:t>
              </a:r>
              <a:endParaRPr 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7159321" y="4001790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r</a:t>
              </a:r>
              <a:r>
                <a:rPr lang="en-US" dirty="0" err="1" smtClean="0"/>
                <a:t>x</a:t>
              </a:r>
              <a:endParaRPr lang="en-US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822149" y="4626337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r</a:t>
              </a:r>
              <a:r>
                <a:rPr lang="en-US" dirty="0" err="1" smtClean="0"/>
                <a:t>x</a:t>
              </a:r>
              <a:endParaRPr lang="en-US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7143482" y="2687062"/>
              <a:ext cx="360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tx</a:t>
              </a:r>
              <a:endParaRPr lang="en-US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216319" y="4001790"/>
              <a:ext cx="5485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</a:t>
              </a:r>
              <a:r>
                <a:rPr lang="en-US" dirty="0" smtClean="0"/>
                <a:t>x-1</a:t>
              </a:r>
              <a:endParaRPr lang="en-US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6419508" y="4640917"/>
              <a:ext cx="360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tx</a:t>
              </a:r>
              <a:endParaRPr lang="en-US" dirty="0"/>
            </a:p>
          </p:txBody>
        </p:sp>
        <p:sp>
          <p:nvSpPr>
            <p:cNvPr id="68" name="Rectangle 67"/>
            <p:cNvSpPr/>
            <p:nvPr/>
          </p:nvSpPr>
          <p:spPr>
            <a:xfrm rot="16200000">
              <a:off x="3925279" y="4460636"/>
              <a:ext cx="169578" cy="3314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953911" y="4626337"/>
              <a:ext cx="5485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</a:t>
              </a:r>
              <a:r>
                <a:rPr lang="en-US" dirty="0" smtClean="0"/>
                <a:t>x-2</a:t>
              </a:r>
              <a:endParaRPr lang="en-US" dirty="0"/>
            </a:p>
          </p:txBody>
        </p:sp>
        <p:cxnSp>
          <p:nvCxnSpPr>
            <p:cNvPr id="70" name="Straight Arrow Connector 69"/>
            <p:cNvCxnSpPr/>
            <p:nvPr/>
          </p:nvCxnSpPr>
          <p:spPr>
            <a:xfrm>
              <a:off x="4470538" y="2704744"/>
              <a:ext cx="4451610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 flipH="1">
              <a:off x="3474706" y="4365338"/>
              <a:ext cx="3360042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6834747" y="1769511"/>
              <a:ext cx="0" cy="2601611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Rectangle 72"/>
            <p:cNvSpPr/>
            <p:nvPr/>
          </p:nvSpPr>
          <p:spPr>
            <a:xfrm rot="16200000">
              <a:off x="7649124" y="4455246"/>
              <a:ext cx="169578" cy="3314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" name="Straight Arrow Connector 73"/>
            <p:cNvCxnSpPr/>
            <p:nvPr/>
          </p:nvCxnSpPr>
          <p:spPr>
            <a:xfrm>
              <a:off x="3474706" y="2298743"/>
              <a:ext cx="38492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 flipH="1">
              <a:off x="7311741" y="2298740"/>
              <a:ext cx="1" cy="32747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6588737" y="1227350"/>
              <a:ext cx="10009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00B050"/>
                  </a:solidFill>
                </a:rPr>
                <a:t>Flow 2</a:t>
              </a:r>
              <a:endParaRPr lang="en-US" sz="2400" dirty="0">
                <a:solidFill>
                  <a:srgbClr val="00B050"/>
                </a:solidFill>
              </a:endParaRPr>
            </a:p>
          </p:txBody>
        </p:sp>
        <p:cxnSp>
          <p:nvCxnSpPr>
            <p:cNvPr id="78" name="Straight Connector 77"/>
            <p:cNvCxnSpPr>
              <a:stCxn id="57" idx="2"/>
              <a:endCxn id="55" idx="2"/>
            </p:cNvCxnSpPr>
            <p:nvPr/>
          </p:nvCxnSpPr>
          <p:spPr>
            <a:xfrm flipV="1">
              <a:off x="5453818" y="4622370"/>
              <a:ext cx="814784" cy="3968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>
              <a:stCxn id="52" idx="2"/>
              <a:endCxn id="49" idx="0"/>
            </p:cNvCxnSpPr>
            <p:nvPr/>
          </p:nvCxnSpPr>
          <p:spPr>
            <a:xfrm flipV="1">
              <a:off x="5453819" y="2520628"/>
              <a:ext cx="814783" cy="6077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>
              <a:stCxn id="59" idx="2"/>
            </p:cNvCxnSpPr>
            <p:nvPr/>
          </p:nvCxnSpPr>
          <p:spPr>
            <a:xfrm flipV="1">
              <a:off x="7089567" y="3291915"/>
              <a:ext cx="0" cy="569806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>
              <a:stCxn id="58" idx="2"/>
              <a:endCxn id="54" idx="0"/>
            </p:cNvCxnSpPr>
            <p:nvPr/>
          </p:nvCxnSpPr>
          <p:spPr>
            <a:xfrm flipV="1">
              <a:off x="4630338" y="3265280"/>
              <a:ext cx="0" cy="589772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>
              <a:endCxn id="68" idx="0"/>
            </p:cNvCxnSpPr>
            <p:nvPr/>
          </p:nvCxnSpPr>
          <p:spPr>
            <a:xfrm flipV="1">
              <a:off x="3280975" y="4626338"/>
              <a:ext cx="563391" cy="1814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2336493" y="2006652"/>
              <a:ext cx="10009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Flow 1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118" name="Straight Arrow Connector 117"/>
            <p:cNvCxnSpPr/>
            <p:nvPr/>
          </p:nvCxnSpPr>
          <p:spPr>
            <a:xfrm>
              <a:off x="4851033" y="1511156"/>
              <a:ext cx="0" cy="3422215"/>
            </a:xfrm>
            <a:prstGeom prst="straightConnector1">
              <a:avLst/>
            </a:prstGeom>
            <a:ln w="38100">
              <a:solidFill>
                <a:srgbClr val="7030A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/>
            <p:nvPr/>
          </p:nvCxnSpPr>
          <p:spPr>
            <a:xfrm>
              <a:off x="4470538" y="2687062"/>
              <a:ext cx="0" cy="2989461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/>
            <p:cNvSpPr txBox="1"/>
            <p:nvPr/>
          </p:nvSpPr>
          <p:spPr>
            <a:xfrm>
              <a:off x="8233100" y="4705737"/>
              <a:ext cx="10009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7030A0"/>
                  </a:solidFill>
                </a:rPr>
                <a:t>Flow 3</a:t>
              </a:r>
              <a:endParaRPr lang="en-US" sz="2400" dirty="0">
                <a:solidFill>
                  <a:srgbClr val="7030A0"/>
                </a:solidFill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3416413" y="5300941"/>
              <a:ext cx="10009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0070C0"/>
                  </a:solidFill>
                </a:rPr>
                <a:t>Flow 4</a:t>
              </a:r>
              <a:endParaRPr lang="en-US" sz="2400" dirty="0">
                <a:solidFill>
                  <a:srgbClr val="0070C0"/>
                </a:solidFill>
              </a:endParaRPr>
            </a:p>
          </p:txBody>
        </p:sp>
      </p:grpSp>
      <p:sp>
        <p:nvSpPr>
          <p:cNvPr id="122" name="Rectangle 121"/>
          <p:cNvSpPr/>
          <p:nvPr/>
        </p:nvSpPr>
        <p:spPr>
          <a:xfrm>
            <a:off x="5988649" y="2476070"/>
            <a:ext cx="368401" cy="4081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/>
              <a:t>L1</a:t>
            </a:r>
            <a:endParaRPr lang="en-US" sz="2400" b="1" dirty="0"/>
          </a:p>
        </p:txBody>
      </p:sp>
      <p:sp>
        <p:nvSpPr>
          <p:cNvPr id="123" name="Rectangle 122"/>
          <p:cNvSpPr/>
          <p:nvPr/>
        </p:nvSpPr>
        <p:spPr>
          <a:xfrm>
            <a:off x="6533696" y="2970206"/>
            <a:ext cx="368401" cy="4081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/>
              <a:t>L2</a:t>
            </a:r>
            <a:endParaRPr lang="en-US" sz="2400" b="1" dirty="0"/>
          </a:p>
        </p:txBody>
      </p:sp>
      <p:sp>
        <p:nvSpPr>
          <p:cNvPr id="124" name="Rectangle 123"/>
          <p:cNvSpPr/>
          <p:nvPr/>
        </p:nvSpPr>
        <p:spPr>
          <a:xfrm>
            <a:off x="5979103" y="3328081"/>
            <a:ext cx="368401" cy="4081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/>
              <a:t>L3</a:t>
            </a:r>
            <a:endParaRPr lang="en-US" sz="2400" b="1" dirty="0"/>
          </a:p>
        </p:txBody>
      </p:sp>
      <p:sp>
        <p:nvSpPr>
          <p:cNvPr id="125" name="Rectangle 124"/>
          <p:cNvSpPr/>
          <p:nvPr/>
        </p:nvSpPr>
        <p:spPr>
          <a:xfrm>
            <a:off x="5407775" y="2999527"/>
            <a:ext cx="368401" cy="4081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/>
              <a:t>L4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8350124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21</a:t>
            </a:fld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151137" y="1708924"/>
            <a:ext cx="9889725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Deadlock Prediction is not a trivial thing</a:t>
            </a:r>
            <a:r>
              <a:rPr lang="en-US" sz="3200" dirty="0" smtClean="0"/>
              <a:t>. We cannot get a clear sufficient condition for deadlock prediction based on the previous 6 deadlock cases.</a:t>
            </a:r>
            <a:endParaRPr lang="en-US" sz="3200" b="1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Two algorithms for deadlock prediction</a:t>
            </a:r>
            <a:r>
              <a:rPr lang="en-US" sz="3200" dirty="0" smtClean="0"/>
              <a:t>:</a:t>
            </a:r>
            <a:endParaRPr lang="en-US" sz="3200" dirty="0" smtClean="0"/>
          </a:p>
          <a:p>
            <a:pPr marL="1371600" lvl="2" indent="-457200">
              <a:buFont typeface="+mj-lt"/>
              <a:buAutoNum type="arabicParenR"/>
            </a:pPr>
            <a:r>
              <a:rPr lang="en-US" sz="2800" b="1" dirty="0" smtClean="0"/>
              <a:t>Non-lineal Fluid Model with Differential Equations </a:t>
            </a:r>
            <a:r>
              <a:rPr lang="en-US" sz="2800" dirty="0" smtClean="0"/>
              <a:t>(</a:t>
            </a:r>
            <a:r>
              <a:rPr lang="en-US" altLang="zh-CN" sz="2800" dirty="0" smtClean="0">
                <a:solidFill>
                  <a:srgbClr val="FF0000"/>
                </a:solidFill>
              </a:rPr>
              <a:t>currently don’t know how to solve the </a:t>
            </a:r>
            <a:r>
              <a:rPr lang="en-US" altLang="zh-CN" sz="2800" dirty="0" smtClean="0">
                <a:solidFill>
                  <a:srgbClr val="FF0000"/>
                </a:solidFill>
              </a:rPr>
              <a:t>differential equations</a:t>
            </a:r>
            <a:r>
              <a:rPr lang="en-US" altLang="zh-CN" sz="2800" dirty="0" smtClean="0"/>
              <a:t>)</a:t>
            </a:r>
            <a:endParaRPr lang="en-US" altLang="zh-CN" sz="2400" dirty="0" smtClean="0"/>
          </a:p>
          <a:p>
            <a:pPr marL="1371600" lvl="2" indent="-457200">
              <a:buFont typeface="+mj-lt"/>
              <a:buAutoNum type="arabicParenR"/>
            </a:pPr>
            <a:r>
              <a:rPr lang="en-US" sz="2800" b="1" dirty="0" smtClean="0"/>
              <a:t>Iterative </a:t>
            </a:r>
            <a:r>
              <a:rPr lang="en-US" sz="2800" b="1" dirty="0" smtClean="0"/>
              <a:t>Water-filling Algorithm </a:t>
            </a:r>
            <a:r>
              <a:rPr lang="en-US" sz="2800" dirty="0" smtClean="0"/>
              <a:t>(</a:t>
            </a:r>
            <a:r>
              <a:rPr lang="en-US" sz="2800" dirty="0" smtClean="0">
                <a:solidFill>
                  <a:srgbClr val="FF0000"/>
                </a:solidFill>
              </a:rPr>
              <a:t>currently </a:t>
            </a:r>
            <a:r>
              <a:rPr lang="en-US" sz="2800" dirty="0" smtClean="0">
                <a:solidFill>
                  <a:srgbClr val="FF0000"/>
                </a:solidFill>
              </a:rPr>
              <a:t>don’t know how to prove the correctness</a:t>
            </a:r>
            <a:r>
              <a:rPr lang="en-US" sz="2800" dirty="0" smtClean="0"/>
              <a:t>)</a:t>
            </a:r>
          </a:p>
          <a:p>
            <a:pPr marL="1371600" lvl="2" indent="-457200">
              <a:buFont typeface="+mj-lt"/>
              <a:buAutoNum type="arabicParenR"/>
            </a:pP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305176" y="244177"/>
            <a:ext cx="95816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Non-Loop </a:t>
            </a:r>
            <a:r>
              <a:rPr lang="en-US" sz="4000" dirty="0"/>
              <a:t>R</a:t>
            </a:r>
            <a:r>
              <a:rPr lang="en-US" sz="4000" dirty="0" smtClean="0"/>
              <a:t>outing Induced </a:t>
            </a:r>
            <a:r>
              <a:rPr lang="en-US" altLang="zh-CN" sz="4000" dirty="0" smtClean="0"/>
              <a:t>Deadlock </a:t>
            </a:r>
            <a:r>
              <a:rPr lang="en-US" altLang="zh-CN" sz="4000" dirty="0" smtClean="0"/>
              <a:t>– </a:t>
            </a:r>
            <a:endParaRPr lang="en-US" altLang="zh-CN" sz="4000" dirty="0" smtClean="0"/>
          </a:p>
          <a:p>
            <a:pPr algn="ctr"/>
            <a:r>
              <a:rPr lang="en-US" sz="4000" b="1" dirty="0" smtClean="0"/>
              <a:t>Deadlock Prediction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01232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808" y="2141146"/>
            <a:ext cx="4371975" cy="17240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3406" y="1420326"/>
            <a:ext cx="7588594" cy="3607858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05175" y="131454"/>
            <a:ext cx="95816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Non-lineal </a:t>
            </a:r>
            <a:r>
              <a:rPr lang="en-US" sz="4000" dirty="0"/>
              <a:t>Fluid </a:t>
            </a:r>
            <a:r>
              <a:rPr lang="en-US" sz="4000" dirty="0" smtClean="0"/>
              <a:t>Model –</a:t>
            </a:r>
          </a:p>
          <a:p>
            <a:pPr algn="ctr"/>
            <a:r>
              <a:rPr lang="en-US" sz="4000" b="1" dirty="0" smtClean="0"/>
              <a:t>A simple example</a:t>
            </a:r>
            <a:endParaRPr lang="en-US" sz="40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447845" y="5077252"/>
                <a:ext cx="11296310" cy="14804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800" dirty="0" smtClean="0"/>
                  <a:t>Assume </a:t>
                </a:r>
                <a:r>
                  <a:rPr lang="en-US" sz="2800" dirty="0"/>
                  <a:t>a ﬂuid model. Assume unit link capacity. Assume FIFO scheduling. </a:t>
                </a:r>
                <a:endParaRPr lang="en-US" sz="28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800" dirty="0" smtClean="0"/>
                  <a:t>Assume </a:t>
                </a:r>
                <a:r>
                  <a:rPr lang="en-US" sz="2800" dirty="0"/>
                  <a:t>XON and XOFF threshold values are the same θ. </a:t>
                </a:r>
                <a:endParaRPr lang="en-US" sz="28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en-US" sz="2800" b="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US" sz="2800" b="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800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 smtClean="0"/>
                  <a:t> is the service curve of link </a:t>
                </a:r>
                <a:r>
                  <a:rPr lang="en-US" sz="2800" dirty="0" err="1" smtClean="0"/>
                  <a:t>i</a:t>
                </a:r>
                <a:r>
                  <a:rPr lang="en-US" sz="2800" dirty="0" smtClean="0"/>
                  <a:t> for flow f.</a:t>
                </a:r>
                <a:endParaRPr lang="en-US" sz="2800" dirty="0"/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845" y="5077252"/>
                <a:ext cx="11296310" cy="1480405"/>
              </a:xfrm>
              <a:prstGeom prst="rect">
                <a:avLst/>
              </a:prstGeom>
              <a:blipFill rotWithShape="0">
                <a:blip r:embed="rId5"/>
                <a:stretch>
                  <a:fillRect l="-971" t="-4115" r="-755"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176362" y="3750663"/>
            <a:ext cx="53128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Two Input ports and one output port.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2808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10600" y="6368542"/>
            <a:ext cx="2743200" cy="365125"/>
          </a:xfrm>
        </p:spPr>
        <p:txBody>
          <a:bodyPr/>
          <a:lstStyle/>
          <a:p>
            <a:fld id="{9C7D15FD-5502-44F2-BF97-F011E20B0FE4}" type="slidenum">
              <a:rPr lang="en-US" smtClean="0"/>
              <a:t>23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61032"/>
            <a:ext cx="5324475" cy="25717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8781" y="1416789"/>
            <a:ext cx="6551238" cy="250220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5324475" y="4383724"/>
                <a:ext cx="6623684" cy="9977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 smtClean="0"/>
                  <a:t>Similarly, we can get equations for </a:t>
                </a:r>
                <a:r>
                  <a:rPr lang="en-US" sz="2800" dirty="0"/>
                  <a:t>d</a:t>
                </a:r>
                <a:r>
                  <a:rPr lang="en-US" sz="2800" dirty="0"/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)/</a:t>
                </a:r>
                <a:r>
                  <a:rPr lang="en-US" sz="2800" dirty="0" err="1" smtClean="0"/>
                  <a:t>dt</a:t>
                </a:r>
                <a:r>
                  <a:rPr lang="en-US" sz="2800" dirty="0" smtClean="0"/>
                  <a:t>, </a:t>
                </a:r>
                <a:r>
                  <a:rPr lang="en-US" sz="2800" dirty="0"/>
                  <a:t>d(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)/</a:t>
                </a:r>
                <a:r>
                  <a:rPr lang="en-US" sz="2800" dirty="0" err="1" smtClean="0"/>
                  <a:t>dt</a:t>
                </a:r>
                <a:r>
                  <a:rPr lang="en-US" sz="2800" dirty="0" smtClean="0"/>
                  <a:t> and </a:t>
                </a:r>
                <a:r>
                  <a:rPr lang="en-US" sz="2800" dirty="0"/>
                  <a:t>d(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  <m:r>
                      <a:rPr lang="en-US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)/</a:t>
                </a:r>
                <a:r>
                  <a:rPr lang="en-US" sz="2800" dirty="0" smtClean="0"/>
                  <a:t>dt</a:t>
                </a:r>
                <a:r>
                  <a:rPr lang="en-US" sz="2800" dirty="0"/>
                  <a:t>.</a:t>
                </a:r>
                <a:endParaRPr lang="en-US" sz="2800" dirty="0"/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4475" y="4383724"/>
                <a:ext cx="6623684" cy="997774"/>
              </a:xfrm>
              <a:prstGeom prst="rect">
                <a:avLst/>
              </a:prstGeom>
              <a:blipFill rotWithShape="0">
                <a:blip r:embed="rId5"/>
                <a:stretch>
                  <a:fillRect l="-1840" t="-5488" b="-134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1305175" y="131454"/>
            <a:ext cx="95816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Non-lineal </a:t>
            </a:r>
            <a:r>
              <a:rPr lang="en-US" sz="4000" dirty="0"/>
              <a:t>Fluid </a:t>
            </a:r>
            <a:r>
              <a:rPr lang="en-US" sz="4000" dirty="0" smtClean="0"/>
              <a:t>Model –</a:t>
            </a:r>
          </a:p>
          <a:p>
            <a:pPr algn="ctr"/>
            <a:r>
              <a:rPr lang="en-US" sz="4000" b="1" dirty="0" smtClean="0"/>
              <a:t>2-</a:t>
            </a:r>
            <a:r>
              <a:rPr lang="en-US" sz="4000" b="1" dirty="0" smtClean="0"/>
              <a:t>Flow 4-Switch Case (1)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4212164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10600" y="6368542"/>
            <a:ext cx="2743200" cy="365125"/>
          </a:xfrm>
        </p:spPr>
        <p:txBody>
          <a:bodyPr/>
          <a:lstStyle/>
          <a:p>
            <a:fld id="{9C7D15FD-5502-44F2-BF97-F011E20B0FE4}" type="slidenum">
              <a:rPr lang="en-US" smtClean="0"/>
              <a:t>24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80031"/>
            <a:ext cx="4795086" cy="257175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305175" y="131454"/>
            <a:ext cx="95816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Non-lineal </a:t>
            </a:r>
            <a:r>
              <a:rPr lang="en-US" sz="4000" dirty="0"/>
              <a:t>Fluid </a:t>
            </a:r>
            <a:r>
              <a:rPr lang="en-US" sz="4000" dirty="0" smtClean="0"/>
              <a:t>Model –</a:t>
            </a:r>
          </a:p>
          <a:p>
            <a:pPr algn="ctr"/>
            <a:r>
              <a:rPr lang="en-US" sz="4000" b="1" dirty="0" smtClean="0"/>
              <a:t>2-</a:t>
            </a:r>
            <a:r>
              <a:rPr lang="en-US" sz="4000" b="1" dirty="0" smtClean="0"/>
              <a:t>Flow 4-Switch Case (2)</a:t>
            </a:r>
            <a:endParaRPr lang="en-US" sz="40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5086" y="1441893"/>
            <a:ext cx="7315200" cy="32480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545432" y="4535391"/>
                <a:ext cx="10635916" cy="24215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/>
                  <a:t>The initial conditions are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en-US" sz="2800" b="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US" sz="2800" b="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800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 smtClean="0"/>
                  <a:t>=0 </a:t>
                </a:r>
                <a:r>
                  <a:rPr lang="en-US" sz="2800" dirty="0"/>
                  <a:t>for </a:t>
                </a:r>
                <a:r>
                  <a:rPr lang="en-US" sz="2800" dirty="0" err="1"/>
                  <a:t>i</a:t>
                </a:r>
                <a:r>
                  <a:rPr lang="en-US" sz="2800" dirty="0"/>
                  <a:t> ∈ [0,3]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  <m:sup>
                        <m:r>
                          <a:rPr lang="en-US" sz="2800" b="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US" sz="2800" b="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800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=</a:t>
                </a:r>
                <a:r>
                  <a:rPr lang="en-US" sz="2800" dirty="0" smtClean="0"/>
                  <a:t>0 for </a:t>
                </a:r>
                <a:r>
                  <a:rPr lang="en-US" sz="2800" dirty="0"/>
                  <a:t>j ∈ [0,3]. </a:t>
                </a:r>
                <a:endParaRPr lang="en-US" sz="28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/>
                  <a:t>With </a:t>
                </a:r>
                <a:r>
                  <a:rPr lang="en-US" sz="2800" dirty="0"/>
                  <a:t>the initial conditions, and 8 variables and 8 equations, in theory we should be able to calculate all the service curves. </a:t>
                </a:r>
                <a:endParaRPr lang="en-US" sz="28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/>
                  <a:t>Deadlock </a:t>
                </a:r>
                <a:r>
                  <a:rPr lang="en-US" sz="2800" dirty="0"/>
                  <a:t>can occur if ∃t</a:t>
                </a:r>
                <a:r>
                  <a:rPr lang="en-US" sz="2800" baseline="-25000" dirty="0"/>
                  <a:t>0</a:t>
                </a:r>
                <a:r>
                  <a:rPr lang="en-US" sz="2800" dirty="0"/>
                  <a:t> &lt; ∞,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US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=0 </a:t>
                </a:r>
                <a:r>
                  <a:rPr lang="en-US" sz="2800" dirty="0"/>
                  <a:t>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US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=</a:t>
                </a:r>
                <a:r>
                  <a:rPr lang="en-US" sz="2800" dirty="0"/>
                  <a:t>0 </a:t>
                </a:r>
                <a:r>
                  <a:rPr lang="en-US" sz="2800" dirty="0"/>
                  <a:t>for t &gt; t</a:t>
                </a:r>
                <a:r>
                  <a:rPr lang="en-US" sz="2800" baseline="-25000" dirty="0"/>
                  <a:t>0</a:t>
                </a:r>
                <a:r>
                  <a:rPr lang="en-US" sz="2800" dirty="0"/>
                  <a:t>. Deadlock cannot occur if no such t</a:t>
                </a:r>
                <a:r>
                  <a:rPr lang="en-US" sz="2800" baseline="-25000" dirty="0"/>
                  <a:t>0</a:t>
                </a:r>
                <a:r>
                  <a:rPr lang="en-US" sz="2800" dirty="0"/>
                  <a:t> exists.</a:t>
                </a:r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432" y="4535391"/>
                <a:ext cx="10635916" cy="2421560"/>
              </a:xfrm>
              <a:prstGeom prst="rect">
                <a:avLst/>
              </a:prstGeom>
              <a:blipFill rotWithShape="0">
                <a:blip r:embed="rId5"/>
                <a:stretch>
                  <a:fillRect l="-1032" t="-1511" r="-1662" b="-62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472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25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05175" y="131454"/>
            <a:ext cx="95816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Iterative Water-filling </a:t>
            </a:r>
            <a:r>
              <a:rPr lang="en-US" sz="4000" dirty="0" smtClean="0"/>
              <a:t>Algorithm -</a:t>
            </a:r>
          </a:p>
          <a:p>
            <a:pPr algn="ctr"/>
            <a:r>
              <a:rPr lang="en-US" sz="4000" b="1" dirty="0" smtClean="0"/>
              <a:t>Deﬁnition of Terms </a:t>
            </a:r>
            <a:endParaRPr lang="en-US" sz="4000" b="1" dirty="0"/>
          </a:p>
        </p:txBody>
      </p:sp>
      <p:sp>
        <p:nvSpPr>
          <p:cNvPr id="6" name="Rectangle 5"/>
          <p:cNvSpPr/>
          <p:nvPr/>
        </p:nvSpPr>
        <p:spPr>
          <a:xfrm>
            <a:off x="833186" y="1814914"/>
            <a:ext cx="1041132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Link dependency</a:t>
            </a:r>
            <a:r>
              <a:rPr lang="en-US" sz="2400" dirty="0"/>
              <a:t>. An input link </a:t>
            </a:r>
            <a:r>
              <a:rPr lang="en-US" sz="2400" dirty="0" err="1"/>
              <a:t>l</a:t>
            </a:r>
            <a:r>
              <a:rPr lang="en-US" sz="2400" baseline="-25000" dirty="0" err="1"/>
              <a:t>j</a:t>
            </a:r>
            <a:r>
              <a:rPr lang="en-US" sz="2400" dirty="0"/>
              <a:t> depends on an output link l</a:t>
            </a:r>
            <a:r>
              <a:rPr lang="en-US" sz="2400" baseline="-25000" dirty="0"/>
              <a:t>i</a:t>
            </a:r>
            <a:r>
              <a:rPr lang="en-US" sz="2400" dirty="0"/>
              <a:t> of switch S if a ﬂow is coming from </a:t>
            </a:r>
            <a:r>
              <a:rPr lang="en-US" sz="2400" dirty="0" err="1"/>
              <a:t>l</a:t>
            </a:r>
            <a:r>
              <a:rPr lang="en-US" sz="2400" baseline="-25000" dirty="0" err="1"/>
              <a:t>j</a:t>
            </a:r>
            <a:r>
              <a:rPr lang="en-US" sz="2400" dirty="0"/>
              <a:t> to l</a:t>
            </a:r>
            <a:r>
              <a:rPr lang="en-US" sz="2400" baseline="-25000" dirty="0"/>
              <a:t>i</a:t>
            </a:r>
            <a:r>
              <a:rPr lang="en-US" sz="2400" dirty="0"/>
              <a:t>. </a:t>
            </a:r>
            <a:endParaRPr lang="en-US" sz="24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 smtClean="0"/>
              <a:t>Pause-regulated </a:t>
            </a:r>
            <a:r>
              <a:rPr lang="en-US" sz="2400" b="1" dirty="0"/>
              <a:t>link</a:t>
            </a:r>
            <a:r>
              <a:rPr lang="en-US" sz="2400" dirty="0"/>
              <a:t>. A link is pause regulated if the destination of the link will send PAUSE frame with non-zero probability. </a:t>
            </a:r>
            <a:endParaRPr lang="en-US" sz="24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 smtClean="0"/>
              <a:t>Pause-regulated </a:t>
            </a:r>
            <a:r>
              <a:rPr lang="en-US" sz="2400" b="1" dirty="0"/>
              <a:t>ﬂow</a:t>
            </a:r>
            <a:r>
              <a:rPr lang="en-US" sz="2400" dirty="0"/>
              <a:t>. We say a ﬂow fj is pause regulated at link li if li ∈ fj and its upstream link is pause-regulated. </a:t>
            </a:r>
          </a:p>
        </p:txBody>
      </p:sp>
      <p:sp>
        <p:nvSpPr>
          <p:cNvPr id="9" name="Rectangle 8"/>
          <p:cNvSpPr/>
          <p:nvPr/>
        </p:nvSpPr>
        <p:spPr>
          <a:xfrm>
            <a:off x="833186" y="4939307"/>
            <a:ext cx="1082541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At </a:t>
            </a:r>
            <a:r>
              <a:rPr lang="en-US" sz="2800" b="1" dirty="0" smtClean="0"/>
              <a:t>high level</a:t>
            </a:r>
            <a:r>
              <a:rPr lang="en-US" sz="2800" b="1" dirty="0"/>
              <a:t>, </a:t>
            </a:r>
            <a:r>
              <a:rPr lang="en-US" sz="2800" b="1" dirty="0" smtClean="0"/>
              <a:t>this </a:t>
            </a:r>
            <a:r>
              <a:rPr lang="en-US" sz="2800" b="1" dirty="0"/>
              <a:t>algorithm tries to resolve a set of ﬂow rates and pause probability, so that all ﬂow rates ﬁt into link capacity constraints.</a:t>
            </a:r>
          </a:p>
        </p:txBody>
      </p:sp>
    </p:spTree>
    <p:extLst>
      <p:ext uri="{BB962C8B-B14F-4D97-AF65-F5344CB8AC3E}">
        <p14:creationId xmlns:p14="http://schemas.microsoft.com/office/powerpoint/2010/main" val="358824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26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05175" y="131454"/>
            <a:ext cx="95816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Iterative Water-filling </a:t>
            </a:r>
            <a:r>
              <a:rPr lang="en-US" sz="4000" dirty="0" smtClean="0"/>
              <a:t>Algorithm -</a:t>
            </a:r>
          </a:p>
          <a:p>
            <a:pPr algn="ctr"/>
            <a:r>
              <a:rPr lang="en-US" sz="4000" b="1" dirty="0" smtClean="0"/>
              <a:t>Deﬁnition of Terms </a:t>
            </a:r>
            <a:endParaRPr lang="en-US" sz="4000" b="1" dirty="0"/>
          </a:p>
        </p:txBody>
      </p:sp>
      <p:sp>
        <p:nvSpPr>
          <p:cNvPr id="3" name="Rectangle 2"/>
          <p:cNvSpPr/>
          <p:nvPr/>
        </p:nvSpPr>
        <p:spPr>
          <a:xfrm>
            <a:off x="426242" y="1644134"/>
            <a:ext cx="11527633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Initial state</a:t>
            </a:r>
            <a:r>
              <a:rPr lang="en-US" sz="2400" dirty="0" smtClean="0"/>
              <a:t>: set the link capacity of all links to 1. Set the rate of all flows to 1 at all links.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Stage 1</a:t>
            </a:r>
            <a:r>
              <a:rPr lang="en-US" sz="2400" dirty="0" smtClean="0"/>
              <a:t>: Identify bottleneck links and compute max-min fair share rate.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Stage 2</a:t>
            </a:r>
            <a:r>
              <a:rPr lang="en-US" sz="2400" dirty="0"/>
              <a:t>: </a:t>
            </a:r>
            <a:endParaRPr lang="en-US" sz="2400" dirty="0" smtClean="0"/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400" dirty="0" smtClean="0"/>
              <a:t>2.1 Identify </a:t>
            </a:r>
            <a:r>
              <a:rPr lang="en-US" sz="2400" dirty="0"/>
              <a:t>pause-regulated link. </a:t>
            </a:r>
            <a:endParaRPr lang="en-US" sz="2400" dirty="0" smtClean="0"/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400" dirty="0"/>
              <a:t>2.2 Compute the pause </a:t>
            </a:r>
            <a:r>
              <a:rPr lang="en-US" sz="2400" dirty="0" smtClean="0"/>
              <a:t>probability for all </a:t>
            </a:r>
            <a:r>
              <a:rPr lang="en-US" sz="2400" dirty="0"/>
              <a:t>pause-regulated </a:t>
            </a:r>
            <a:r>
              <a:rPr lang="en-US" sz="2400" dirty="0" smtClean="0"/>
              <a:t>links.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400" dirty="0"/>
              <a:t>2.3 Update ﬂow rates on dependent </a:t>
            </a:r>
            <a:r>
              <a:rPr lang="en-US" sz="2400" dirty="0" smtClean="0"/>
              <a:t>links (Considering backpressure of PFC).</a:t>
            </a:r>
          </a:p>
          <a:p>
            <a:pPr lvl="1"/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Stage </a:t>
            </a:r>
            <a:r>
              <a:rPr lang="en-US" sz="2400" b="1" dirty="0" smtClean="0"/>
              <a:t>3</a:t>
            </a:r>
            <a:r>
              <a:rPr lang="en-US" sz="2400" dirty="0" smtClean="0"/>
              <a:t>: Update effective capacity of all pause-regulated link (link capacity will decrease when PFC is taking effect).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Repeat Stages 1-3 until converge.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8521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27</a:t>
            </a:fld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00158" y="1312950"/>
            <a:ext cx="1059168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800" b="1" dirty="0" smtClean="0"/>
              <a:t>Per Ingress Queue Round-Robin </a:t>
            </a:r>
            <a:r>
              <a:rPr lang="en-US" sz="2800" b="1" dirty="0" smtClean="0"/>
              <a:t>Scheduling: </a:t>
            </a:r>
            <a:r>
              <a:rPr lang="en-US" sz="2800" dirty="0" smtClean="0"/>
              <a:t>when flows from different ingress queues are competing for the capacity of the same egress queue, its capacity will be shared in a round-robin way among all the ingress queues.</a:t>
            </a:r>
            <a:endParaRPr lang="en-US" sz="28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800" b="1" dirty="0" smtClean="0"/>
              <a:t>TTL-based </a:t>
            </a:r>
            <a:r>
              <a:rPr lang="en-US" sz="2800" b="1" dirty="0" smtClean="0"/>
              <a:t>Priority </a:t>
            </a:r>
            <a:r>
              <a:rPr lang="en-US" sz="2800" b="1" dirty="0" smtClean="0"/>
              <a:t>Scheduling: </a:t>
            </a:r>
            <a:r>
              <a:rPr lang="en-US" sz="2800" dirty="0" smtClean="0"/>
              <a:t>Assign higher priority to the packets with smaller TTL value. The intuition here is to pause the source of flows outside a routing cycle.</a:t>
            </a:r>
            <a:endParaRPr lang="en-US" sz="28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800" b="1" dirty="0" smtClean="0"/>
              <a:t>Distributed </a:t>
            </a:r>
            <a:r>
              <a:rPr lang="en-US" sz="2800" b="1" dirty="0" smtClean="0"/>
              <a:t>Time-out Based Detection and </a:t>
            </a:r>
            <a:r>
              <a:rPr lang="en-US" sz="2800" b="1" dirty="0" smtClean="0"/>
              <a:t>Recovery: </a:t>
            </a:r>
            <a:r>
              <a:rPr lang="en-US" sz="2800" dirty="0" smtClean="0"/>
              <a:t>if an egress queue is paused longer than a configured time-out value, the switch changes this queue into a </a:t>
            </a:r>
            <a:r>
              <a:rPr lang="en-US" sz="2800" dirty="0" err="1" smtClean="0"/>
              <a:t>lossy</a:t>
            </a:r>
            <a:r>
              <a:rPr lang="en-US" sz="2800" dirty="0" smtClean="0"/>
              <a:t> queue to break possible deadlocks.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b="1" dirty="0" smtClean="0"/>
              <a:t>Increase packet priority at bounding switch </a:t>
            </a:r>
            <a:r>
              <a:rPr lang="en-US" sz="2800" dirty="0" smtClean="0"/>
              <a:t>(</a:t>
            </a:r>
            <a:r>
              <a:rPr lang="en-US" sz="2800" dirty="0" smtClean="0">
                <a:solidFill>
                  <a:srgbClr val="FF0000"/>
                </a:solidFill>
              </a:rPr>
              <a:t>more details in next page</a:t>
            </a:r>
            <a:r>
              <a:rPr lang="en-US" sz="2800" dirty="0" smtClean="0"/>
              <a:t>).</a:t>
            </a:r>
            <a:endParaRPr lang="en-US" sz="28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572126" y="244177"/>
            <a:ext cx="90477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/>
              <a:t>Some Solutions We Have Discussed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3380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28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05176" y="244177"/>
            <a:ext cx="9581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Solution for </a:t>
            </a:r>
            <a:r>
              <a:rPr lang="en-US" sz="3600" dirty="0"/>
              <a:t>P</a:t>
            </a:r>
            <a:r>
              <a:rPr lang="en-US" sz="3600" dirty="0" smtClean="0"/>
              <a:t>reventing Deadlock in Clos Network</a:t>
            </a:r>
            <a:endParaRPr lang="en-US" sz="3600" dirty="0"/>
          </a:p>
        </p:txBody>
      </p:sp>
      <p:pic>
        <p:nvPicPr>
          <p:cNvPr id="6" name="Picture 5" descr="SimpleExample.pn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6206890" y="1354192"/>
            <a:ext cx="860261" cy="548635"/>
          </a:xfrm>
          <a:prstGeom prst="rect">
            <a:avLst/>
          </a:prstGeom>
        </p:spPr>
      </p:pic>
      <p:pic>
        <p:nvPicPr>
          <p:cNvPr id="7" name="Picture 6" descr="SimpleExample.pn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4740425" y="1366659"/>
            <a:ext cx="860261" cy="548635"/>
          </a:xfrm>
          <a:prstGeom prst="rect">
            <a:avLst/>
          </a:prstGeom>
        </p:spPr>
      </p:pic>
      <p:cxnSp>
        <p:nvCxnSpPr>
          <p:cNvPr id="8" name="Straight Connector 7"/>
          <p:cNvCxnSpPr>
            <a:stCxn id="7" idx="2"/>
            <a:endCxn id="34" idx="0"/>
          </p:cNvCxnSpPr>
          <p:nvPr/>
        </p:nvCxnSpPr>
        <p:spPr>
          <a:xfrm>
            <a:off x="5170556" y="1915293"/>
            <a:ext cx="1779862" cy="8055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7" idx="2"/>
            <a:endCxn id="33" idx="0"/>
          </p:cNvCxnSpPr>
          <p:nvPr/>
        </p:nvCxnSpPr>
        <p:spPr>
          <a:xfrm>
            <a:off x="5170556" y="1915293"/>
            <a:ext cx="2909684" cy="8055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2"/>
            <a:endCxn id="33" idx="0"/>
          </p:cNvCxnSpPr>
          <p:nvPr/>
        </p:nvCxnSpPr>
        <p:spPr>
          <a:xfrm>
            <a:off x="6637021" y="1902827"/>
            <a:ext cx="1443219" cy="8180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" idx="2"/>
            <a:endCxn id="34" idx="0"/>
          </p:cNvCxnSpPr>
          <p:nvPr/>
        </p:nvCxnSpPr>
        <p:spPr>
          <a:xfrm>
            <a:off x="6637021" y="1902827"/>
            <a:ext cx="313397" cy="8180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7" idx="2"/>
            <a:endCxn id="23" idx="0"/>
          </p:cNvCxnSpPr>
          <p:nvPr/>
        </p:nvCxnSpPr>
        <p:spPr>
          <a:xfrm flipH="1">
            <a:off x="3727338" y="1915293"/>
            <a:ext cx="1443218" cy="7736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7" idx="2"/>
            <a:endCxn id="22" idx="0"/>
          </p:cNvCxnSpPr>
          <p:nvPr/>
        </p:nvCxnSpPr>
        <p:spPr>
          <a:xfrm flipH="1">
            <a:off x="4857160" y="1915293"/>
            <a:ext cx="313396" cy="7736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2"/>
            <a:endCxn id="23" idx="0"/>
          </p:cNvCxnSpPr>
          <p:nvPr/>
        </p:nvCxnSpPr>
        <p:spPr>
          <a:xfrm flipH="1">
            <a:off x="3727338" y="1902827"/>
            <a:ext cx="2909683" cy="78609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6" idx="2"/>
            <a:endCxn id="22" idx="0"/>
          </p:cNvCxnSpPr>
          <p:nvPr/>
        </p:nvCxnSpPr>
        <p:spPr>
          <a:xfrm flipH="1">
            <a:off x="4857160" y="1902827"/>
            <a:ext cx="1779861" cy="78609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093080" y="4892880"/>
            <a:ext cx="1433745" cy="273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H1: 10.</a:t>
            </a:r>
            <a:r>
              <a:rPr lang="en-US" altLang="zh-CN" sz="2000" dirty="0" smtClean="0"/>
              <a:t>0</a:t>
            </a:r>
            <a:r>
              <a:rPr lang="en-US" sz="2000" dirty="0" smtClean="0"/>
              <a:t>.0.1</a:t>
            </a:r>
            <a:endParaRPr lang="en-US" sz="2000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3723309" y="3083934"/>
            <a:ext cx="0" cy="4790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857159" y="3083934"/>
            <a:ext cx="7944" cy="4790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723309" y="3083934"/>
            <a:ext cx="1147299" cy="4790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3713889" y="3083934"/>
            <a:ext cx="1143270" cy="4790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SimpleExample.pn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4427029" y="2688919"/>
            <a:ext cx="860261" cy="548635"/>
          </a:xfrm>
          <a:prstGeom prst="rect">
            <a:avLst/>
          </a:prstGeom>
        </p:spPr>
      </p:pic>
      <p:pic>
        <p:nvPicPr>
          <p:cNvPr id="23" name="Picture 22" descr="SimpleExample.pn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3297207" y="2688919"/>
            <a:ext cx="860261" cy="548635"/>
          </a:xfrm>
          <a:prstGeom prst="rect">
            <a:avLst/>
          </a:prstGeom>
        </p:spPr>
      </p:pic>
      <p:pic>
        <p:nvPicPr>
          <p:cNvPr id="24" name="Picture 23" descr="SimpleExample.pn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3297207" y="3473326"/>
            <a:ext cx="860261" cy="548635"/>
          </a:xfrm>
          <a:prstGeom prst="rect">
            <a:avLst/>
          </a:prstGeom>
        </p:spPr>
      </p:pic>
      <p:pic>
        <p:nvPicPr>
          <p:cNvPr id="25" name="Picture 24" descr="SimpleExample.pn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4427029" y="3473326"/>
            <a:ext cx="860261" cy="548635"/>
          </a:xfrm>
          <a:prstGeom prst="rect">
            <a:avLst/>
          </a:prstGeom>
        </p:spPr>
      </p:pic>
      <p:pic>
        <p:nvPicPr>
          <p:cNvPr id="26" name="Picture 25" descr="SimpleExample.png"/>
          <p:cNvPicPr/>
          <p:nvPr/>
        </p:nvPicPr>
        <p:blipFill rotWithShape="1"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60" t="39687" r="74439" b="54764"/>
          <a:stretch/>
        </p:blipFill>
        <p:spPr>
          <a:xfrm>
            <a:off x="3470738" y="4257733"/>
            <a:ext cx="354015" cy="635147"/>
          </a:xfrm>
          <a:prstGeom prst="rect">
            <a:avLst/>
          </a:prstGeom>
        </p:spPr>
      </p:pic>
      <p:cxnSp>
        <p:nvCxnSpPr>
          <p:cNvPr id="27" name="Straight Connector 26"/>
          <p:cNvCxnSpPr/>
          <p:nvPr/>
        </p:nvCxnSpPr>
        <p:spPr>
          <a:xfrm flipH="1">
            <a:off x="3643717" y="3897465"/>
            <a:ext cx="8007" cy="4337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936969" y="3119709"/>
            <a:ext cx="1147299" cy="4790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946389" y="3115892"/>
            <a:ext cx="0" cy="4790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8080239" y="3115892"/>
            <a:ext cx="7944" cy="4790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6936969" y="3115892"/>
            <a:ext cx="1143270" cy="4790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 descr="SimpleExample.png"/>
          <p:cNvPicPr/>
          <p:nvPr/>
        </p:nvPicPr>
        <p:blipFill rotWithShape="1"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60" t="39687" r="74439" b="54764"/>
          <a:stretch/>
        </p:blipFill>
        <p:spPr>
          <a:xfrm>
            <a:off x="7903232" y="4257733"/>
            <a:ext cx="354015" cy="635147"/>
          </a:xfrm>
          <a:prstGeom prst="rect">
            <a:avLst/>
          </a:prstGeom>
        </p:spPr>
      </p:pic>
      <p:pic>
        <p:nvPicPr>
          <p:cNvPr id="33" name="Picture 32" descr="SimpleExample.pn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7650109" y="2720877"/>
            <a:ext cx="860261" cy="548635"/>
          </a:xfrm>
          <a:prstGeom prst="rect">
            <a:avLst/>
          </a:prstGeom>
        </p:spPr>
      </p:pic>
      <p:pic>
        <p:nvPicPr>
          <p:cNvPr id="34" name="Picture 33" descr="SimpleExample.pn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6520287" y="2720877"/>
            <a:ext cx="860261" cy="548635"/>
          </a:xfrm>
          <a:prstGeom prst="rect">
            <a:avLst/>
          </a:prstGeom>
        </p:spPr>
      </p:pic>
      <p:pic>
        <p:nvPicPr>
          <p:cNvPr id="35" name="Picture 34" descr="SimpleExample.pn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6520287" y="3505284"/>
            <a:ext cx="860261" cy="548635"/>
          </a:xfrm>
          <a:prstGeom prst="rect">
            <a:avLst/>
          </a:prstGeom>
        </p:spPr>
      </p:pic>
      <p:pic>
        <p:nvPicPr>
          <p:cNvPr id="36" name="Picture 35" descr="SimpleExample.pn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7650109" y="3505284"/>
            <a:ext cx="860261" cy="548635"/>
          </a:xfrm>
          <a:prstGeom prst="rect">
            <a:avLst/>
          </a:prstGeom>
        </p:spPr>
      </p:pic>
      <p:cxnSp>
        <p:nvCxnSpPr>
          <p:cNvPr id="37" name="Straight Connector 36"/>
          <p:cNvCxnSpPr/>
          <p:nvPr/>
        </p:nvCxnSpPr>
        <p:spPr>
          <a:xfrm flipH="1">
            <a:off x="8090339" y="3950177"/>
            <a:ext cx="3349" cy="3875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244263" y="3115892"/>
            <a:ext cx="553924" cy="2528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Aggr</a:t>
            </a:r>
            <a:r>
              <a:rPr lang="en-US" dirty="0" smtClean="0"/>
              <a:t> 3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272354" y="3927288"/>
            <a:ext cx="487298" cy="2528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ToR</a:t>
            </a:r>
            <a:r>
              <a:rPr lang="en-US" dirty="0" smtClean="0"/>
              <a:t> 3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8103643" y="3115892"/>
            <a:ext cx="553924" cy="2528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Aggr</a:t>
            </a:r>
            <a:r>
              <a:rPr lang="en-US" dirty="0" smtClean="0"/>
              <a:t> 4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8172098" y="3927288"/>
            <a:ext cx="487298" cy="2528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ToR</a:t>
            </a:r>
            <a:r>
              <a:rPr lang="en-US" dirty="0" smtClean="0"/>
              <a:t> 4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948892" y="3115892"/>
            <a:ext cx="553924" cy="2528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Aggr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910377" y="3115892"/>
            <a:ext cx="553924" cy="2528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Aggr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5006841" y="3927288"/>
            <a:ext cx="487298" cy="2528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ToR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2978636" y="3927288"/>
            <a:ext cx="487298" cy="2528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ToR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4892016" y="1128516"/>
            <a:ext cx="557080" cy="2528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Core 1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358481" y="1128516"/>
            <a:ext cx="557080" cy="2528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Core 2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7435047" y="4892880"/>
            <a:ext cx="1433745" cy="273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H2: 10.1.</a:t>
            </a:r>
            <a:r>
              <a:rPr lang="en-US" altLang="zh-CN" sz="2000" dirty="0" smtClean="0"/>
              <a:t>1</a:t>
            </a:r>
            <a:r>
              <a:rPr lang="en-US" sz="2000" dirty="0" smtClean="0"/>
              <a:t>.1</a:t>
            </a:r>
            <a:endParaRPr lang="en-US" sz="2000" dirty="0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2948892" y="2894120"/>
            <a:ext cx="0" cy="1443605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2948893" y="1902827"/>
            <a:ext cx="1908266" cy="991293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 flipV="1">
            <a:off x="4843085" y="1894676"/>
            <a:ext cx="1986369" cy="848561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6" idx="2"/>
          </p:cNvCxnSpPr>
          <p:nvPr/>
        </p:nvCxnSpPr>
        <p:spPr>
          <a:xfrm>
            <a:off x="6637021" y="1902827"/>
            <a:ext cx="192433" cy="826202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6" idx="2"/>
          </p:cNvCxnSpPr>
          <p:nvPr/>
        </p:nvCxnSpPr>
        <p:spPr>
          <a:xfrm>
            <a:off x="6637021" y="1902827"/>
            <a:ext cx="1308180" cy="902154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7945202" y="2798469"/>
            <a:ext cx="32108" cy="15392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1686840" y="3594987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Priority = 1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224793" y="2502436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Priority = 1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7291111" y="192297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Priority = </a:t>
            </a:r>
            <a:r>
              <a:rPr lang="en-US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8450946" y="3563032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Priority = 2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515123" y="5522981"/>
            <a:ext cx="916175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Key Idea</a:t>
            </a:r>
            <a:r>
              <a:rPr lang="en-US" sz="2400" dirty="0" smtClean="0"/>
              <a:t>: we increase the packet priority of a flow each time the flow changes its direction from DOWN to UP. We drop the packet when no higher priority is available.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57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29</a:t>
            </a:fld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961280" y="2693866"/>
            <a:ext cx="10269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Backup Slides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59851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3</a:t>
            </a:fld>
            <a:endParaRPr lang="en-US" dirty="0"/>
          </a:p>
        </p:txBody>
      </p:sp>
      <p:sp>
        <p:nvSpPr>
          <p:cNvPr id="159" name="TextBox 158"/>
          <p:cNvSpPr txBox="1"/>
          <p:nvPr/>
        </p:nvSpPr>
        <p:spPr>
          <a:xfrm>
            <a:off x="1340066" y="244177"/>
            <a:ext cx="95118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/>
              <a:t>Advantages of RDMA Data Center Networks</a:t>
            </a:r>
            <a:endParaRPr lang="en-US" altLang="zh-CN" sz="4000" dirty="0"/>
          </a:p>
        </p:txBody>
      </p:sp>
      <p:sp>
        <p:nvSpPr>
          <p:cNvPr id="19" name="TextBox 18"/>
          <p:cNvSpPr txBox="1"/>
          <p:nvPr/>
        </p:nvSpPr>
        <p:spPr>
          <a:xfrm>
            <a:off x="2819834" y="1635018"/>
            <a:ext cx="655233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4000" dirty="0" smtClean="0"/>
              <a:t>Ultra-low latency </a:t>
            </a:r>
          </a:p>
          <a:p>
            <a:pPr marL="457200" indent="-457200">
              <a:buFont typeface="+mj-lt"/>
              <a:buAutoNum type="arabicPeriod"/>
            </a:pPr>
            <a:endParaRPr lang="en-US" sz="4000" dirty="0"/>
          </a:p>
          <a:p>
            <a:pPr marL="457200" indent="-457200">
              <a:buFont typeface="+mj-lt"/>
              <a:buAutoNum type="arabicPeriod"/>
            </a:pPr>
            <a:r>
              <a:rPr lang="en-US" sz="4000" dirty="0" smtClean="0"/>
              <a:t>High throughput</a:t>
            </a:r>
          </a:p>
          <a:p>
            <a:pPr marL="457200" indent="-457200">
              <a:buFont typeface="+mj-lt"/>
              <a:buAutoNum type="arabicPeriod"/>
            </a:pPr>
            <a:endParaRPr lang="en-US" sz="4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4000" dirty="0" smtClean="0"/>
              <a:t>Very </a:t>
            </a:r>
            <a:r>
              <a:rPr lang="en-US" sz="4000" dirty="0"/>
              <a:t>low CPU </a:t>
            </a:r>
            <a:r>
              <a:rPr lang="en-US" sz="4000" dirty="0" smtClean="0"/>
              <a:t>overhead</a:t>
            </a:r>
          </a:p>
          <a:p>
            <a:pPr marL="914400" lvl="1" indent="-457200">
              <a:buFont typeface="+mj-lt"/>
              <a:buAutoNum type="arabicParenR"/>
            </a:pPr>
            <a:endParaRPr lang="en-US" sz="2800" dirty="0" smtClean="0"/>
          </a:p>
          <a:p>
            <a:pPr marL="457200" indent="-457200">
              <a:buFont typeface="+mj-lt"/>
              <a:buAutoNum type="arabicPeriod"/>
            </a:pPr>
            <a:endParaRPr lang="en-US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249981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30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05176" y="244177"/>
            <a:ext cx="9581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Solution for </a:t>
            </a:r>
            <a:r>
              <a:rPr lang="en-US" sz="3600" dirty="0"/>
              <a:t>P</a:t>
            </a:r>
            <a:r>
              <a:rPr lang="en-US" sz="3600" dirty="0" smtClean="0"/>
              <a:t>reventing Deadlock in Clos Network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Rectangle 83"/>
              <p:cNvSpPr/>
              <p:nvPr/>
            </p:nvSpPr>
            <p:spPr>
              <a:xfrm>
                <a:off x="1561898" y="3351101"/>
                <a:ext cx="9161754" cy="35394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b="1" dirty="0" smtClean="0"/>
                  <a:t>Notation: </a:t>
                </a:r>
                <a:r>
                  <a:rPr lang="en-US" sz="2400" dirty="0" smtClean="0"/>
                  <a:t>Let </a:t>
                </a:r>
                <a:r>
                  <a:rPr lang="en-US" sz="2400" b="1" dirty="0" smtClean="0"/>
                  <a:t>l</a:t>
                </a:r>
                <a:r>
                  <a:rPr lang="en-US" sz="2400" b="1" baseline="-25000" dirty="0" smtClean="0"/>
                  <a:t>i</a:t>
                </a:r>
                <a:r>
                  <a:rPr lang="en-US" sz="2400" dirty="0" smtClean="0"/>
                  <a:t> be the </a:t>
                </a:r>
                <a:r>
                  <a:rPr lang="en-US" sz="2400" dirty="0" err="1" smtClean="0"/>
                  <a:t>i-th</a:t>
                </a:r>
                <a:r>
                  <a:rPr lang="en-US" sz="2400" dirty="0" smtClean="0"/>
                  <a:t> link in the deadlock cycle. </a:t>
                </a:r>
                <a:r>
                  <a:rPr lang="en-US" sz="2400" b="1" dirty="0" smtClean="0"/>
                  <a:t>p</a:t>
                </a:r>
                <a:r>
                  <a:rPr lang="en-US" sz="2400" b="1" baseline="-25000" dirty="0" smtClean="0"/>
                  <a:t>i</a:t>
                </a:r>
                <a:r>
                  <a:rPr lang="en-US" sz="2400" dirty="0" smtClean="0"/>
                  <a:t> be the highest priority of the packets traversing link </a:t>
                </a:r>
                <a:r>
                  <a:rPr lang="en-US" sz="2400" b="1" dirty="0" smtClean="0"/>
                  <a:t>l</a:t>
                </a:r>
                <a:r>
                  <a:rPr lang="en-US" sz="2400" b="1" baseline="-25000" dirty="0" smtClean="0"/>
                  <a:t>i</a:t>
                </a:r>
                <a:r>
                  <a:rPr lang="en-US" sz="2400" dirty="0" smtClean="0"/>
                  <a:t>. </a:t>
                </a:r>
                <a:r>
                  <a:rPr lang="en-US" sz="2400" b="1" dirty="0" err="1"/>
                  <a:t>p</a:t>
                </a:r>
                <a:r>
                  <a:rPr lang="en-US" sz="2400" b="1" baseline="-25000" dirty="0" err="1"/>
                  <a:t>max</a:t>
                </a:r>
                <a:r>
                  <a:rPr lang="en-US" sz="2400" dirty="0"/>
                  <a:t> be the highest priority in the deadlock </a:t>
                </a:r>
                <a:r>
                  <a:rPr lang="en-US" sz="2400" dirty="0" smtClean="0"/>
                  <a:t>cycle. </a:t>
                </a:r>
                <a:r>
                  <a:rPr lang="en-US" sz="2400" b="1" dirty="0" err="1" smtClean="0"/>
                  <a:t>F</a:t>
                </a:r>
                <a:r>
                  <a:rPr lang="en-US" sz="2400" b="1" baseline="-25000" dirty="0" err="1" smtClean="0"/>
                  <a:t>k</a:t>
                </a:r>
                <a:r>
                  <a:rPr lang="en-US" sz="2400" dirty="0" smtClean="0"/>
                  <a:t> be the set of flows traversing </a:t>
                </a:r>
                <a:r>
                  <a:rPr lang="en-US" sz="2400" b="1" dirty="0" err="1" smtClean="0"/>
                  <a:t>l</a:t>
                </a:r>
                <a:r>
                  <a:rPr lang="en-US" sz="2400" b="1" baseline="-25000" dirty="0" err="1" smtClean="0"/>
                  <a:t>k</a:t>
                </a:r>
                <a:r>
                  <a:rPr lang="en-US" sz="2400" dirty="0" smtClean="0"/>
                  <a:t> with the highest priority. </a:t>
                </a:r>
                <a:r>
                  <a:rPr lang="en-US" sz="2400" b="1" dirty="0" smtClean="0"/>
                  <a:t>S</a:t>
                </a:r>
                <a:r>
                  <a:rPr lang="en-US" sz="2400" b="1" baseline="-25000" dirty="0" smtClean="0"/>
                  <a:t>low</a:t>
                </a:r>
                <a:r>
                  <a:rPr lang="en-US" sz="2400" dirty="0" smtClean="0"/>
                  <a:t> be the </a:t>
                </a:r>
                <a:r>
                  <a:rPr lang="en-US" sz="2400" dirty="0"/>
                  <a:t>switch of the lowest network level in the </a:t>
                </a:r>
                <a:r>
                  <a:rPr lang="en-US" sz="2400" dirty="0" smtClean="0"/>
                  <a:t>cycle.</a:t>
                </a:r>
              </a:p>
              <a:p>
                <a:r>
                  <a:rPr lang="en-US" sz="2800" b="1" dirty="0" smtClean="0"/>
                  <a:t>Proof</a:t>
                </a:r>
                <a:r>
                  <a:rPr lang="en-US" sz="2400" b="1" dirty="0"/>
                  <a:t>: </a:t>
                </a:r>
                <a:r>
                  <a:rPr lang="en-US" sz="2400" dirty="0" smtClean="0"/>
                  <a:t>We </a:t>
                </a:r>
                <a:r>
                  <a:rPr lang="en-US" sz="2400" dirty="0"/>
                  <a:t>assume deadlock still happens under this solution. </a:t>
                </a:r>
                <a:r>
                  <a:rPr lang="en-US" sz="2400" dirty="0" smtClean="0"/>
                  <a:t>We consider whether the packets of the highest priority in the cycle will be paused permanently. </a:t>
                </a:r>
              </a:p>
              <a:p>
                <a:r>
                  <a:rPr lang="en-US" sz="2400" dirty="0" smtClean="0"/>
                  <a:t>The strategy here is to set the priority of one flow at a link to be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sz="2400" dirty="0" smtClean="0"/>
                  <a:t> once this flow will not be permanently paused at this link.</a:t>
                </a:r>
              </a:p>
            </p:txBody>
          </p:sp>
        </mc:Choice>
        <mc:Fallback xmlns="">
          <p:sp>
            <p:nvSpPr>
              <p:cNvPr id="84" name="Rectangle 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1898" y="3351101"/>
                <a:ext cx="9161754" cy="3539430"/>
              </a:xfrm>
              <a:prstGeom prst="rect">
                <a:avLst/>
              </a:prstGeom>
              <a:blipFill rotWithShape="0">
                <a:blip r:embed="rId3"/>
                <a:stretch>
                  <a:fillRect l="-1331" t="-1724" r="-1730" b="-31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8" name="Picture 57" descr="SimpleExample.png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5996974" y="1116503"/>
            <a:ext cx="860261" cy="548635"/>
          </a:xfrm>
          <a:prstGeom prst="rect">
            <a:avLst/>
          </a:prstGeom>
        </p:spPr>
      </p:pic>
      <p:pic>
        <p:nvPicPr>
          <p:cNvPr id="60" name="Picture 59" descr="SimpleExample.png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4491517" y="1547162"/>
            <a:ext cx="860261" cy="548635"/>
          </a:xfrm>
          <a:prstGeom prst="rect">
            <a:avLst/>
          </a:prstGeom>
        </p:spPr>
      </p:pic>
      <p:pic>
        <p:nvPicPr>
          <p:cNvPr id="61" name="Picture 60" descr="SimpleExample.png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4469029" y="2752452"/>
            <a:ext cx="860261" cy="548635"/>
          </a:xfrm>
          <a:prstGeom prst="rect">
            <a:avLst/>
          </a:prstGeom>
        </p:spPr>
      </p:pic>
      <p:pic>
        <p:nvPicPr>
          <p:cNvPr id="62" name="Picture 61" descr="SimpleExample.png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6633706" y="2133979"/>
            <a:ext cx="860261" cy="548635"/>
          </a:xfrm>
          <a:prstGeom prst="rect">
            <a:avLst/>
          </a:prstGeom>
        </p:spPr>
      </p:pic>
      <p:cxnSp>
        <p:nvCxnSpPr>
          <p:cNvPr id="64" name="Straight Connector 63"/>
          <p:cNvCxnSpPr>
            <a:stCxn id="60" idx="2"/>
            <a:endCxn id="61" idx="0"/>
          </p:cNvCxnSpPr>
          <p:nvPr/>
        </p:nvCxnSpPr>
        <p:spPr>
          <a:xfrm flipH="1">
            <a:off x="4899160" y="2095797"/>
            <a:ext cx="22488" cy="65665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58" idx="2"/>
            <a:endCxn id="62" idx="0"/>
          </p:cNvCxnSpPr>
          <p:nvPr/>
        </p:nvCxnSpPr>
        <p:spPr>
          <a:xfrm>
            <a:off x="6427105" y="1665138"/>
            <a:ext cx="636732" cy="4688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60" idx="3"/>
            <a:endCxn id="58" idx="2"/>
          </p:cNvCxnSpPr>
          <p:nvPr/>
        </p:nvCxnSpPr>
        <p:spPr>
          <a:xfrm flipV="1">
            <a:off x="5351778" y="1665138"/>
            <a:ext cx="1075327" cy="1563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62" idx="2"/>
            <a:endCxn id="92" idx="3"/>
          </p:cNvCxnSpPr>
          <p:nvPr/>
        </p:nvCxnSpPr>
        <p:spPr>
          <a:xfrm flipH="1">
            <a:off x="6572906" y="2682614"/>
            <a:ext cx="490931" cy="6213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907075" y="2160195"/>
            <a:ext cx="27882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Highest Priority </a:t>
            </a:r>
            <a:r>
              <a:rPr lang="en-US" sz="2000" dirty="0"/>
              <a:t>of </a:t>
            </a:r>
            <a:r>
              <a:rPr lang="en-US" sz="2000" dirty="0" smtClean="0"/>
              <a:t>l</a:t>
            </a:r>
            <a:r>
              <a:rPr lang="en-US" sz="2000" baseline="-25000" dirty="0" smtClean="0"/>
              <a:t>n</a:t>
            </a:r>
            <a:r>
              <a:rPr lang="en-US" sz="2000" dirty="0" smtClean="0"/>
              <a:t> = </a:t>
            </a:r>
            <a:r>
              <a:rPr lang="en-US" sz="2000" dirty="0" err="1" smtClean="0"/>
              <a:t>p</a:t>
            </a:r>
            <a:r>
              <a:rPr lang="en-US" sz="2000" baseline="-25000" dirty="0" err="1" smtClean="0"/>
              <a:t>n</a:t>
            </a:r>
            <a:endParaRPr lang="en-US" sz="2000" baseline="-25000" dirty="0"/>
          </a:p>
        </p:txBody>
      </p:sp>
      <p:sp>
        <p:nvSpPr>
          <p:cNvPr id="83" name="Rectangle 82"/>
          <p:cNvSpPr/>
          <p:nvPr/>
        </p:nvSpPr>
        <p:spPr>
          <a:xfrm>
            <a:off x="5530544" y="1218624"/>
            <a:ext cx="3642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/>
              <a:t>l</a:t>
            </a:r>
            <a:r>
              <a:rPr lang="en-US" sz="2400" b="1" baseline="-25000" dirty="0" smtClean="0"/>
              <a:t>1</a:t>
            </a:r>
            <a:endParaRPr lang="en-US" sz="2400" b="1" baseline="-25000" dirty="0"/>
          </a:p>
        </p:txBody>
      </p:sp>
      <p:sp>
        <p:nvSpPr>
          <p:cNvPr id="85" name="Rectangle 84"/>
          <p:cNvSpPr/>
          <p:nvPr/>
        </p:nvSpPr>
        <p:spPr>
          <a:xfrm>
            <a:off x="6888769" y="1592087"/>
            <a:ext cx="3642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/>
              <a:t>l</a:t>
            </a:r>
            <a:r>
              <a:rPr lang="en-US" sz="2400" b="1" baseline="-25000" dirty="0" smtClean="0"/>
              <a:t>2</a:t>
            </a:r>
            <a:endParaRPr lang="en-US" sz="2400" b="1" baseline="-25000" dirty="0"/>
          </a:p>
        </p:txBody>
      </p:sp>
      <p:pic>
        <p:nvPicPr>
          <p:cNvPr id="92" name="Picture 91" descr="SimpleExample.png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5712645" y="3029678"/>
            <a:ext cx="860261" cy="548635"/>
          </a:xfrm>
          <a:prstGeom prst="rect">
            <a:avLst/>
          </a:prstGeom>
        </p:spPr>
      </p:pic>
      <p:sp>
        <p:nvSpPr>
          <p:cNvPr id="95" name="Rectangle 94"/>
          <p:cNvSpPr/>
          <p:nvPr/>
        </p:nvSpPr>
        <p:spPr>
          <a:xfrm>
            <a:off x="7008709" y="2795936"/>
            <a:ext cx="3642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/>
              <a:t>l</a:t>
            </a:r>
            <a:r>
              <a:rPr lang="en-US" sz="2400" b="1" baseline="-25000" dirty="0" smtClean="0"/>
              <a:t>3</a:t>
            </a:r>
            <a:endParaRPr lang="en-US" sz="2400" b="1" baseline="-25000" dirty="0"/>
          </a:p>
        </p:txBody>
      </p:sp>
      <p:sp>
        <p:nvSpPr>
          <p:cNvPr id="96" name="Rectangle 95"/>
          <p:cNvSpPr/>
          <p:nvPr/>
        </p:nvSpPr>
        <p:spPr>
          <a:xfrm>
            <a:off x="5308139" y="2950432"/>
            <a:ext cx="4042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/>
              <a:t>…</a:t>
            </a:r>
            <a:endParaRPr lang="en-US" sz="2400" b="1" dirty="0"/>
          </a:p>
        </p:txBody>
      </p:sp>
      <p:sp>
        <p:nvSpPr>
          <p:cNvPr id="97" name="Rectangle 96"/>
          <p:cNvSpPr/>
          <p:nvPr/>
        </p:nvSpPr>
        <p:spPr>
          <a:xfrm>
            <a:off x="5011028" y="2201662"/>
            <a:ext cx="3706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/>
              <a:t>l</a:t>
            </a:r>
            <a:r>
              <a:rPr lang="en-US" sz="2400" b="1" baseline="-25000" dirty="0" smtClean="0"/>
              <a:t>n</a:t>
            </a:r>
            <a:endParaRPr lang="en-US" sz="2400" b="1" baseline="-25000" dirty="0"/>
          </a:p>
        </p:txBody>
      </p:sp>
      <p:sp>
        <p:nvSpPr>
          <p:cNvPr id="98" name="TextBox 97"/>
          <p:cNvSpPr txBox="1"/>
          <p:nvPr/>
        </p:nvSpPr>
        <p:spPr>
          <a:xfrm>
            <a:off x="7493967" y="2863599"/>
            <a:ext cx="27850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Highest Priority </a:t>
            </a:r>
            <a:r>
              <a:rPr lang="en-US" sz="2000" dirty="0"/>
              <a:t>of </a:t>
            </a:r>
            <a:r>
              <a:rPr lang="en-US" sz="2000" dirty="0" smtClean="0"/>
              <a:t>l</a:t>
            </a:r>
            <a:r>
              <a:rPr lang="en-US" sz="2000" baseline="-25000" dirty="0" smtClean="0"/>
              <a:t>3</a:t>
            </a:r>
            <a:r>
              <a:rPr lang="en-US" sz="2000" dirty="0" smtClean="0"/>
              <a:t> = p</a:t>
            </a:r>
            <a:r>
              <a:rPr lang="en-US" sz="2000" baseline="-25000" dirty="0" smtClean="0"/>
              <a:t>3</a:t>
            </a:r>
            <a:endParaRPr lang="en-US" sz="2000" baseline="-25000" dirty="0"/>
          </a:p>
        </p:txBody>
      </p:sp>
      <p:sp>
        <p:nvSpPr>
          <p:cNvPr id="99" name="TextBox 98"/>
          <p:cNvSpPr txBox="1"/>
          <p:nvPr/>
        </p:nvSpPr>
        <p:spPr>
          <a:xfrm>
            <a:off x="7493967" y="1471949"/>
            <a:ext cx="27850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Highest Priority </a:t>
            </a:r>
            <a:r>
              <a:rPr lang="en-US" sz="2000" dirty="0"/>
              <a:t>of </a:t>
            </a:r>
            <a:r>
              <a:rPr lang="en-US" sz="2000" dirty="0" smtClean="0"/>
              <a:t>l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 = p</a:t>
            </a:r>
            <a:r>
              <a:rPr lang="en-US" sz="2000" baseline="-25000" dirty="0" smtClean="0"/>
              <a:t>2</a:t>
            </a:r>
            <a:endParaRPr lang="en-US" sz="2000" baseline="-25000" dirty="0"/>
          </a:p>
        </p:txBody>
      </p:sp>
      <p:sp>
        <p:nvSpPr>
          <p:cNvPr id="100" name="TextBox 99"/>
          <p:cNvSpPr txBox="1"/>
          <p:nvPr/>
        </p:nvSpPr>
        <p:spPr>
          <a:xfrm>
            <a:off x="3200120" y="937550"/>
            <a:ext cx="2828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Highest Priority of l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 = p</a:t>
            </a:r>
            <a:r>
              <a:rPr lang="en-US" sz="2000" baseline="-25000" dirty="0" smtClean="0"/>
              <a:t>1</a:t>
            </a:r>
            <a:endParaRPr lang="en-US" sz="2000" baseline="-25000" dirty="0"/>
          </a:p>
        </p:txBody>
      </p:sp>
    </p:spTree>
    <p:extLst>
      <p:ext uri="{BB962C8B-B14F-4D97-AF65-F5344CB8AC3E}">
        <p14:creationId xmlns:p14="http://schemas.microsoft.com/office/powerpoint/2010/main" val="42256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31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05176" y="244177"/>
            <a:ext cx="9581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Solution for </a:t>
            </a:r>
            <a:r>
              <a:rPr lang="en-US" sz="3600" dirty="0"/>
              <a:t>P</a:t>
            </a:r>
            <a:r>
              <a:rPr lang="en-US" sz="3600" dirty="0" smtClean="0"/>
              <a:t>reventing Deadlock in Clos Network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Rectangle 100"/>
              <p:cNvSpPr/>
              <p:nvPr/>
            </p:nvSpPr>
            <p:spPr>
              <a:xfrm>
                <a:off x="972552" y="4014552"/>
                <a:ext cx="10246895" cy="23698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b="1" dirty="0" smtClean="0"/>
                  <a:t>Case 1</a:t>
                </a:r>
                <a:r>
                  <a:rPr lang="en-US" sz="2800" dirty="0"/>
                  <a:t>: </a:t>
                </a:r>
                <a:r>
                  <a:rPr lang="en-US" sz="2800" b="1" dirty="0"/>
                  <a:t>p</a:t>
                </a:r>
                <a:r>
                  <a:rPr lang="en-US" sz="2800" b="1" baseline="-25000" dirty="0"/>
                  <a:t>1</a:t>
                </a:r>
                <a:r>
                  <a:rPr lang="en-US" sz="2800" b="1" dirty="0"/>
                  <a:t>= p</a:t>
                </a:r>
                <a:r>
                  <a:rPr lang="en-US" sz="2800" b="1" baseline="-25000" dirty="0"/>
                  <a:t>2</a:t>
                </a:r>
                <a:r>
                  <a:rPr lang="en-US" sz="2800" b="1" dirty="0"/>
                  <a:t> =… =</a:t>
                </a:r>
                <a:r>
                  <a:rPr lang="en-US" sz="2800" b="1" dirty="0" err="1"/>
                  <a:t>p</a:t>
                </a:r>
                <a:r>
                  <a:rPr lang="en-US" sz="2800" b="1" baseline="-25000" dirty="0" err="1"/>
                  <a:t>n</a:t>
                </a:r>
                <a:r>
                  <a:rPr lang="en-US" sz="2800" b="1" baseline="-25000" dirty="0"/>
                  <a:t> </a:t>
                </a:r>
                <a:r>
                  <a:rPr lang="en-US" sz="2800" b="1" dirty="0"/>
                  <a:t>is not </a:t>
                </a:r>
                <a:r>
                  <a:rPr lang="en-US" sz="2800" b="1" dirty="0" smtClean="0"/>
                  <a:t>satisfied.</a:t>
                </a:r>
              </a:p>
              <a:p>
                <a:r>
                  <a:rPr lang="en-US" sz="2400" b="1" dirty="0" smtClean="0"/>
                  <a:t> (1) </a:t>
                </a:r>
                <a:r>
                  <a:rPr lang="en-US" sz="2400" dirty="0" smtClean="0"/>
                  <a:t>In </a:t>
                </a:r>
                <a:r>
                  <a:rPr lang="en-US" sz="2400" dirty="0"/>
                  <a:t>this case, we can </a:t>
                </a:r>
                <a:r>
                  <a:rPr lang="en-US" sz="2400" dirty="0" smtClean="0"/>
                  <a:t>always find </a:t>
                </a:r>
                <a:r>
                  <a:rPr lang="en-US" sz="2400" dirty="0"/>
                  <a:t>one link </a:t>
                </a:r>
                <a:r>
                  <a:rPr lang="en-US" sz="2400" b="1" dirty="0" err="1"/>
                  <a:t>l</a:t>
                </a:r>
                <a:r>
                  <a:rPr lang="en-US" sz="2400" b="1" baseline="-25000" dirty="0" err="1"/>
                  <a:t>k</a:t>
                </a:r>
                <a:r>
                  <a:rPr lang="en-US" sz="2400" b="1" baseline="-25000" dirty="0"/>
                  <a:t> </a:t>
                </a:r>
                <a:r>
                  <a:rPr lang="en-US" sz="2400" dirty="0" smtClean="0"/>
                  <a:t>where </a:t>
                </a:r>
                <a:r>
                  <a:rPr lang="en-US" sz="2400" b="1" dirty="0" err="1" smtClean="0"/>
                  <a:t>p</a:t>
                </a:r>
                <a:r>
                  <a:rPr lang="en-US" sz="2400" b="1" baseline="-25000" dirty="0" err="1" smtClean="0"/>
                  <a:t>k</a:t>
                </a:r>
                <a:r>
                  <a:rPr lang="en-US" sz="2400" baseline="-25000" dirty="0" smtClean="0"/>
                  <a:t> </a:t>
                </a:r>
                <a:r>
                  <a:rPr lang="en-US" sz="2400" b="1" dirty="0" smtClean="0"/>
                  <a:t>=</a:t>
                </a:r>
                <a:r>
                  <a:rPr lang="en-US" sz="2400" dirty="0" smtClean="0"/>
                  <a:t> </a:t>
                </a:r>
                <a:r>
                  <a:rPr lang="en-US" sz="2400" b="1" dirty="0" err="1" smtClean="0"/>
                  <a:t>p</a:t>
                </a:r>
                <a:r>
                  <a:rPr lang="en-US" sz="2400" b="1" baseline="-25000" dirty="0" err="1" smtClean="0"/>
                  <a:t>max</a:t>
                </a:r>
                <a:r>
                  <a:rPr lang="en-US" sz="2400" b="1" dirty="0" smtClean="0"/>
                  <a:t> and</a:t>
                </a:r>
                <a:r>
                  <a:rPr lang="en-US" sz="2400" dirty="0" smtClean="0"/>
                  <a:t> </a:t>
                </a:r>
                <a:r>
                  <a:rPr lang="en-US" sz="2400" b="1" dirty="0" err="1" smtClean="0"/>
                  <a:t>p</a:t>
                </a:r>
                <a:r>
                  <a:rPr lang="en-US" sz="2400" b="1" baseline="-25000" dirty="0" err="1" smtClean="0"/>
                  <a:t>k</a:t>
                </a:r>
                <a:r>
                  <a:rPr lang="en-US" sz="2400" b="1" dirty="0" smtClean="0"/>
                  <a:t> </a:t>
                </a:r>
                <a:r>
                  <a:rPr lang="en-US" sz="2400" b="1" dirty="0"/>
                  <a:t>&gt; p</a:t>
                </a:r>
                <a:r>
                  <a:rPr lang="en-US" sz="2400" b="1" baseline="-25000" dirty="0"/>
                  <a:t>(k+1</a:t>
                </a:r>
                <a:r>
                  <a:rPr lang="en-US" sz="2400" b="1" baseline="-25000" dirty="0" smtClean="0"/>
                  <a:t>)</a:t>
                </a:r>
                <a:r>
                  <a:rPr lang="en-US" sz="2400" dirty="0" smtClean="0"/>
                  <a:t>.</a:t>
                </a:r>
              </a:p>
              <a:p>
                <a:r>
                  <a:rPr lang="en-US" sz="2400" b="1" dirty="0" smtClean="0"/>
                  <a:t> (2) </a:t>
                </a:r>
                <a:r>
                  <a:rPr lang="en-US" sz="2400" dirty="0" smtClean="0"/>
                  <a:t>∀f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𝑭</m:t>
                    </m:r>
                    <m:r>
                      <m:rPr>
                        <m:nor/>
                      </m:rPr>
                      <a:rPr lang="en-US" sz="2400" b="1" baseline="-25000" dirty="0"/>
                      <m:t>k</m:t>
                    </m:r>
                  </m:oMath>
                </a14:m>
                <a:r>
                  <a:rPr lang="en-US" sz="2400" dirty="0" smtClean="0"/>
                  <a:t>, f will not traverse </a:t>
                </a:r>
                <a:r>
                  <a:rPr lang="en-US" sz="2400" b="1" dirty="0" smtClean="0"/>
                  <a:t>l</a:t>
                </a:r>
                <a:r>
                  <a:rPr lang="en-US" sz="2400" b="1" baseline="-25000" dirty="0" smtClean="0"/>
                  <a:t>k+1</a:t>
                </a:r>
                <a:r>
                  <a:rPr lang="en-US" sz="2400" dirty="0" smtClean="0"/>
                  <a:t>. Otherwise, </a:t>
                </a:r>
                <a:r>
                  <a:rPr lang="en-US" sz="2400" b="1" dirty="0" err="1"/>
                  <a:t>p</a:t>
                </a:r>
                <a:r>
                  <a:rPr lang="en-US" sz="2400" b="1" baseline="-25000" dirty="0" err="1"/>
                  <a:t>k</a:t>
                </a:r>
                <a:r>
                  <a:rPr lang="en-US" sz="2400" b="1" dirty="0"/>
                  <a:t> &gt; p</a:t>
                </a:r>
                <a:r>
                  <a:rPr lang="en-US" sz="2400" b="1" baseline="-25000" dirty="0"/>
                  <a:t>(k+1)</a:t>
                </a:r>
                <a:r>
                  <a:rPr lang="en-US" sz="2400" b="1" dirty="0"/>
                  <a:t> </a:t>
                </a:r>
                <a:r>
                  <a:rPr lang="en-US" sz="2400" dirty="0" smtClean="0"/>
                  <a:t>will be violated.</a:t>
                </a:r>
              </a:p>
              <a:p>
                <a:r>
                  <a:rPr lang="en-US" sz="2400" dirty="0" smtClean="0"/>
                  <a:t> </a:t>
                </a:r>
                <a:r>
                  <a:rPr lang="en-US" sz="2400" b="1" dirty="0" smtClean="0"/>
                  <a:t>(3) </a:t>
                </a:r>
                <a:r>
                  <a:rPr lang="en-US" sz="2400" dirty="0"/>
                  <a:t>P</a:t>
                </a:r>
                <a:r>
                  <a:rPr lang="en-US" sz="2400" dirty="0" smtClean="0"/>
                  <a:t>ackets with priority </a:t>
                </a:r>
                <a:r>
                  <a:rPr lang="en-US" sz="2400" b="1" dirty="0" err="1" smtClean="0"/>
                  <a:t>p</a:t>
                </a:r>
                <a:r>
                  <a:rPr lang="en-US" sz="2400" b="1" baseline="-25000" dirty="0" err="1" smtClean="0"/>
                  <a:t>k</a:t>
                </a:r>
                <a:r>
                  <a:rPr lang="en-US" sz="2400" dirty="0" smtClean="0"/>
                  <a:t> will not be permanently paused at link </a:t>
                </a:r>
                <a:r>
                  <a:rPr lang="en-US" sz="2400" b="1" dirty="0" err="1" smtClean="0"/>
                  <a:t>l</a:t>
                </a:r>
                <a:r>
                  <a:rPr lang="en-US" sz="2400" b="1" baseline="-25000" dirty="0" err="1" smtClean="0"/>
                  <a:t>k</a:t>
                </a:r>
                <a:r>
                  <a:rPr lang="en-US" sz="2400" dirty="0" smtClean="0"/>
                  <a:t>.</a:t>
                </a:r>
              </a:p>
              <a:p>
                <a:r>
                  <a:rPr lang="en-US" sz="2400" dirty="0" smtClean="0"/>
                  <a:t> </a:t>
                </a:r>
                <a:r>
                  <a:rPr lang="en-US" sz="2400" b="1" dirty="0" smtClean="0"/>
                  <a:t>(4)</a:t>
                </a:r>
                <a:r>
                  <a:rPr lang="en-US" sz="2400" dirty="0"/>
                  <a:t> </a:t>
                </a:r>
                <a:r>
                  <a:rPr lang="en-US" sz="2400" dirty="0" smtClean="0"/>
                  <a:t>We set </a:t>
                </a:r>
                <a:r>
                  <a:rPr lang="en-US" sz="2400" dirty="0"/>
                  <a:t>all the flows ({f| f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en-US" sz="2400" b="1" baseline="-25000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baseline="-25000" dirty="0"/>
                      <m:t>k</m:t>
                    </m:r>
                  </m:oMath>
                </a14:m>
                <a:r>
                  <a:rPr lang="en-US" sz="2400" dirty="0" smtClean="0"/>
                  <a:t>}) traversing </a:t>
                </a:r>
                <a:r>
                  <a:rPr lang="en-US" sz="2400" b="1" dirty="0" err="1"/>
                  <a:t>l</a:t>
                </a:r>
                <a:r>
                  <a:rPr lang="en-US" sz="2400" b="1" baseline="-25000" dirty="0" err="1"/>
                  <a:t>k</a:t>
                </a:r>
                <a:r>
                  <a:rPr lang="en-US" sz="2400" dirty="0"/>
                  <a:t> with </a:t>
                </a:r>
                <a:r>
                  <a:rPr lang="en-US" sz="2400" dirty="0" smtClean="0"/>
                  <a:t>priority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sz="2400" b="1" baseline="-25000" dirty="0" smtClean="0"/>
                  <a:t>.</a:t>
                </a:r>
                <a:endParaRPr lang="en-US" sz="2400" dirty="0" smtClean="0"/>
              </a:p>
              <a:p>
                <a:r>
                  <a:rPr lang="en-US" sz="2400" b="1" dirty="0" smtClean="0"/>
                  <a:t> (5) </a:t>
                </a:r>
                <a:r>
                  <a:rPr lang="en-US" sz="2400" dirty="0" smtClean="0"/>
                  <a:t>Repeating </a:t>
                </a:r>
                <a:r>
                  <a:rPr lang="en-US" sz="2400" b="1" dirty="0" smtClean="0"/>
                  <a:t>(1)</a:t>
                </a:r>
                <a:r>
                  <a:rPr lang="en-US" sz="2400" dirty="0" smtClean="0"/>
                  <a:t> - </a:t>
                </a:r>
                <a:r>
                  <a:rPr lang="en-US" sz="2400" b="1" dirty="0" smtClean="0"/>
                  <a:t>(4)</a:t>
                </a:r>
                <a:r>
                  <a:rPr lang="en-US" sz="2400" dirty="0" smtClean="0"/>
                  <a:t>, we can set the highest priority </a:t>
                </a:r>
                <a:r>
                  <a:rPr lang="en-US" sz="2400" b="1" dirty="0" err="1"/>
                  <a:t>p</a:t>
                </a:r>
                <a:r>
                  <a:rPr lang="en-US" sz="2400" b="1" baseline="-25000" dirty="0" err="1"/>
                  <a:t>k</a:t>
                </a:r>
                <a:r>
                  <a:rPr lang="en-US" sz="2400" b="1" baseline="-25000" dirty="0"/>
                  <a:t> </a:t>
                </a:r>
                <a:r>
                  <a:rPr lang="en-US" sz="2400" dirty="0" smtClean="0"/>
                  <a:t>to be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 </m:t>
                    </m:r>
                  </m:oMath>
                </a14:m>
                <a:r>
                  <a:rPr lang="en-US" sz="2400" dirty="0" smtClean="0"/>
                  <a:t>at all links.</a:t>
                </a:r>
                <a:endParaRPr lang="en-US" sz="2400" dirty="0"/>
              </a:p>
            </p:txBody>
          </p:sp>
        </mc:Choice>
        <mc:Fallback xmlns="">
          <p:sp>
            <p:nvSpPr>
              <p:cNvPr id="101" name="Rectangle 10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552" y="4014552"/>
                <a:ext cx="10246895" cy="2369880"/>
              </a:xfrm>
              <a:prstGeom prst="rect">
                <a:avLst/>
              </a:prstGeom>
              <a:blipFill rotWithShape="0">
                <a:blip r:embed="rId3"/>
                <a:stretch>
                  <a:fillRect l="-1250" t="-2577" b="-51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646483" y="2924743"/>
            <a:ext cx="15905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/>
              <a:t>p</a:t>
            </a:r>
            <a:r>
              <a:rPr lang="en-US" sz="2800" baseline="-25000" dirty="0" err="1"/>
              <a:t>k</a:t>
            </a:r>
            <a:r>
              <a:rPr lang="en-US" sz="2800" dirty="0"/>
              <a:t> &gt; p</a:t>
            </a:r>
            <a:r>
              <a:rPr lang="en-US" sz="2800" baseline="-25000" dirty="0"/>
              <a:t>(k+1</a:t>
            </a:r>
            <a:r>
              <a:rPr lang="en-US" sz="2800" baseline="-25000" dirty="0" smtClean="0"/>
              <a:t>)</a:t>
            </a:r>
            <a:r>
              <a:rPr lang="en-US" sz="2800" dirty="0" smtClean="0"/>
              <a:t> </a:t>
            </a:r>
            <a:endParaRPr lang="en-US" sz="2800" dirty="0"/>
          </a:p>
        </p:txBody>
      </p:sp>
      <p:pic>
        <p:nvPicPr>
          <p:cNvPr id="36" name="Picture 35" descr="SimpleExample.png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3564118" y="1116503"/>
            <a:ext cx="860261" cy="548635"/>
          </a:xfrm>
          <a:prstGeom prst="rect">
            <a:avLst/>
          </a:prstGeom>
        </p:spPr>
      </p:pic>
      <p:pic>
        <p:nvPicPr>
          <p:cNvPr id="37" name="Picture 36" descr="SimpleExample.png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2058661" y="1547162"/>
            <a:ext cx="860261" cy="548635"/>
          </a:xfrm>
          <a:prstGeom prst="rect">
            <a:avLst/>
          </a:prstGeom>
        </p:spPr>
      </p:pic>
      <p:pic>
        <p:nvPicPr>
          <p:cNvPr id="38" name="Picture 37" descr="SimpleExample.png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2214212" y="2911589"/>
            <a:ext cx="860261" cy="548635"/>
          </a:xfrm>
          <a:prstGeom prst="rect">
            <a:avLst/>
          </a:prstGeom>
        </p:spPr>
      </p:pic>
      <p:pic>
        <p:nvPicPr>
          <p:cNvPr id="39" name="Picture 38" descr="SimpleExample.png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4433625" y="1909068"/>
            <a:ext cx="860261" cy="548635"/>
          </a:xfrm>
          <a:prstGeom prst="rect">
            <a:avLst/>
          </a:prstGeom>
        </p:spPr>
      </p:pic>
      <p:cxnSp>
        <p:nvCxnSpPr>
          <p:cNvPr id="40" name="Straight Connector 39"/>
          <p:cNvCxnSpPr>
            <a:stCxn id="36" idx="2"/>
          </p:cNvCxnSpPr>
          <p:nvPr/>
        </p:nvCxnSpPr>
        <p:spPr>
          <a:xfrm>
            <a:off x="3994249" y="1665138"/>
            <a:ext cx="461664" cy="2259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7" idx="3"/>
            <a:endCxn id="36" idx="2"/>
          </p:cNvCxnSpPr>
          <p:nvPr/>
        </p:nvCxnSpPr>
        <p:spPr>
          <a:xfrm flipV="1">
            <a:off x="2918922" y="1665138"/>
            <a:ext cx="1075327" cy="1563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3097688" y="1218624"/>
            <a:ext cx="3642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/>
              <a:t>l</a:t>
            </a:r>
            <a:r>
              <a:rPr lang="en-US" sz="2400" b="1" baseline="-25000" dirty="0" smtClean="0"/>
              <a:t>1</a:t>
            </a:r>
            <a:endParaRPr lang="en-US" sz="2400" b="1" baseline="-25000" dirty="0"/>
          </a:p>
        </p:txBody>
      </p:sp>
      <p:sp>
        <p:nvSpPr>
          <p:cNvPr id="43" name="Rectangle 42"/>
          <p:cNvSpPr/>
          <p:nvPr/>
        </p:nvSpPr>
        <p:spPr>
          <a:xfrm>
            <a:off x="4455913" y="1592087"/>
            <a:ext cx="3642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/>
              <a:t>l</a:t>
            </a:r>
            <a:r>
              <a:rPr lang="en-US" sz="2400" b="1" baseline="-25000" dirty="0" smtClean="0"/>
              <a:t>2</a:t>
            </a:r>
            <a:endParaRPr lang="en-US" sz="2400" b="1" baseline="-25000" dirty="0"/>
          </a:p>
        </p:txBody>
      </p:sp>
      <p:pic>
        <p:nvPicPr>
          <p:cNvPr id="44" name="Picture 43" descr="SimpleExample.png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4045115" y="2755331"/>
            <a:ext cx="860261" cy="548635"/>
          </a:xfrm>
          <a:prstGeom prst="rect">
            <a:avLst/>
          </a:prstGeom>
        </p:spPr>
      </p:pic>
      <p:sp>
        <p:nvSpPr>
          <p:cNvPr id="45" name="Rectangle 44"/>
          <p:cNvSpPr/>
          <p:nvPr/>
        </p:nvSpPr>
        <p:spPr>
          <a:xfrm>
            <a:off x="3351913" y="2565924"/>
            <a:ext cx="3642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err="1" smtClean="0"/>
              <a:t>l</a:t>
            </a:r>
            <a:r>
              <a:rPr lang="en-US" sz="2400" b="1" baseline="-25000" dirty="0" err="1" smtClean="0"/>
              <a:t>k</a:t>
            </a:r>
            <a:endParaRPr lang="en-US" sz="2400" b="1" baseline="-25000" dirty="0"/>
          </a:p>
        </p:txBody>
      </p:sp>
      <p:sp>
        <p:nvSpPr>
          <p:cNvPr id="46" name="Rectangle 45"/>
          <p:cNvSpPr/>
          <p:nvPr/>
        </p:nvSpPr>
        <p:spPr>
          <a:xfrm>
            <a:off x="2275409" y="2076842"/>
            <a:ext cx="4042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/>
              <a:t>…</a:t>
            </a:r>
            <a:endParaRPr lang="en-US" sz="2400" b="1" dirty="0"/>
          </a:p>
        </p:txBody>
      </p:sp>
      <p:sp>
        <p:nvSpPr>
          <p:cNvPr id="47" name="Rectangle 46"/>
          <p:cNvSpPr/>
          <p:nvPr/>
        </p:nvSpPr>
        <p:spPr>
          <a:xfrm>
            <a:off x="4486552" y="2315599"/>
            <a:ext cx="4042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/>
              <a:t>…</a:t>
            </a:r>
            <a:endParaRPr lang="en-US" sz="2400" b="1" dirty="0"/>
          </a:p>
        </p:txBody>
      </p:sp>
      <p:cxnSp>
        <p:nvCxnSpPr>
          <p:cNvPr id="48" name="Straight Connector 47"/>
          <p:cNvCxnSpPr>
            <a:stCxn id="38" idx="3"/>
            <a:endCxn id="44" idx="1"/>
          </p:cNvCxnSpPr>
          <p:nvPr/>
        </p:nvCxnSpPr>
        <p:spPr>
          <a:xfrm flipV="1">
            <a:off x="3074473" y="3029649"/>
            <a:ext cx="970642" cy="15625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6" idx="2"/>
            <a:endCxn id="38" idx="0"/>
          </p:cNvCxnSpPr>
          <p:nvPr/>
        </p:nvCxnSpPr>
        <p:spPr>
          <a:xfrm>
            <a:off x="2477548" y="2538507"/>
            <a:ext cx="166795" cy="3730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1879702" y="2451781"/>
            <a:ext cx="5645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/>
              <a:t>l</a:t>
            </a:r>
            <a:r>
              <a:rPr lang="en-US" sz="2400" b="1" baseline="-25000" dirty="0" smtClean="0"/>
              <a:t>k+1</a:t>
            </a:r>
            <a:endParaRPr lang="en-US" sz="2400" b="1" baseline="-25000" dirty="0"/>
          </a:p>
        </p:txBody>
      </p:sp>
      <p:sp>
        <p:nvSpPr>
          <p:cNvPr id="12" name="Freeform 11"/>
          <p:cNvSpPr/>
          <p:nvPr/>
        </p:nvSpPr>
        <p:spPr>
          <a:xfrm>
            <a:off x="2170726" y="3281841"/>
            <a:ext cx="2467288" cy="471638"/>
          </a:xfrm>
          <a:custGeom>
            <a:avLst/>
            <a:gdLst>
              <a:gd name="connsiteX0" fmla="*/ 2467288 w 2467288"/>
              <a:gd name="connsiteY0" fmla="*/ 0 h 471638"/>
              <a:gd name="connsiteX1" fmla="*/ 340105 w 2467288"/>
              <a:gd name="connsiteY1" fmla="*/ 211756 h 471638"/>
              <a:gd name="connsiteX2" fmla="*/ 32097 w 2467288"/>
              <a:gd name="connsiteY2" fmla="*/ 471638 h 471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67288" h="471638">
                <a:moveTo>
                  <a:pt x="2467288" y="0"/>
                </a:moveTo>
                <a:cubicBezTo>
                  <a:pt x="1606629" y="66575"/>
                  <a:pt x="745970" y="133150"/>
                  <a:pt x="340105" y="211756"/>
                </a:cubicBezTo>
                <a:cubicBezTo>
                  <a:pt x="-65760" y="290362"/>
                  <a:pt x="-16832" y="381000"/>
                  <a:pt x="32097" y="471638"/>
                </a:cubicBezTo>
              </a:path>
            </a:pathLst>
          </a:custGeom>
          <a:noFill/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5333470"/>
              </p:ext>
            </p:extLst>
          </p:nvPr>
        </p:nvGraphicFramePr>
        <p:xfrm>
          <a:off x="5647077" y="875114"/>
          <a:ext cx="5341976" cy="28651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08189"/>
                <a:gridCol w="3733787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8137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l</a:t>
                      </a:r>
                      <a:r>
                        <a:rPr lang="en-US" sz="2000" b="1" baseline="-25000" dirty="0" smtClean="0"/>
                        <a:t>i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the </a:t>
                      </a:r>
                      <a:r>
                        <a:rPr lang="en-US" sz="2000" dirty="0" err="1" smtClean="0"/>
                        <a:t>i-th</a:t>
                      </a:r>
                      <a:r>
                        <a:rPr lang="en-US" sz="2000" dirty="0" smtClean="0"/>
                        <a:t> link in the deadlock cycle</a:t>
                      </a:r>
                      <a:endParaRPr lang="en-US" sz="2000" dirty="0"/>
                    </a:p>
                  </a:txBody>
                  <a:tcPr/>
                </a:tc>
              </a:tr>
              <a:tr h="38137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 smtClean="0"/>
                        <a:t>p</a:t>
                      </a:r>
                      <a:r>
                        <a:rPr lang="en-US" sz="2000" b="1" baseline="-25000" dirty="0" err="1" smtClean="0"/>
                        <a:t>max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the highest priority in the deadlock cycle </a:t>
                      </a:r>
                    </a:p>
                  </a:txBody>
                  <a:tcPr/>
                </a:tc>
              </a:tr>
              <a:tr h="38137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p</a:t>
                      </a:r>
                      <a:r>
                        <a:rPr lang="en-US" sz="2000" b="1" baseline="-25000" dirty="0" smtClean="0"/>
                        <a:t>i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the highest priority of the packets traversing link </a:t>
                      </a:r>
                      <a:r>
                        <a:rPr lang="en-US" sz="2000" b="1" dirty="0" smtClean="0"/>
                        <a:t>l</a:t>
                      </a:r>
                      <a:r>
                        <a:rPr lang="en-US" sz="2000" b="1" baseline="-25000" dirty="0" smtClean="0"/>
                        <a:t>i</a:t>
                      </a:r>
                      <a:endParaRPr lang="en-US" sz="2000" dirty="0"/>
                    </a:p>
                  </a:txBody>
                  <a:tcPr/>
                </a:tc>
              </a:tr>
              <a:tr h="381370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 err="1" smtClean="0"/>
                        <a:t>F</a:t>
                      </a:r>
                      <a:r>
                        <a:rPr lang="en-US" sz="2000" b="1" baseline="-25000" dirty="0" err="1" smtClean="0"/>
                        <a:t>k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the set of flows traversing </a:t>
                      </a:r>
                      <a:r>
                        <a:rPr lang="en-US" sz="2000" b="1" dirty="0" err="1" smtClean="0"/>
                        <a:t>l</a:t>
                      </a:r>
                      <a:r>
                        <a:rPr lang="en-US" sz="2000" b="1" baseline="-25000" dirty="0" err="1" smtClean="0"/>
                        <a:t>k</a:t>
                      </a:r>
                      <a:r>
                        <a:rPr lang="en-US" sz="2000" dirty="0" smtClean="0"/>
                        <a:t> with the highest priority </a:t>
                      </a:r>
                      <a:r>
                        <a:rPr lang="en-US" sz="2000" b="1" dirty="0" smtClean="0"/>
                        <a:t>p</a:t>
                      </a:r>
                      <a:r>
                        <a:rPr lang="en-US" sz="2000" b="1" baseline="-25000" dirty="0" smtClean="0"/>
                        <a:t>i</a:t>
                      </a:r>
                      <a:endParaRPr lang="en-US" sz="20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534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32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05176" y="244177"/>
            <a:ext cx="9581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Solution for </a:t>
            </a:r>
            <a:r>
              <a:rPr lang="en-US" sz="3600" dirty="0"/>
              <a:t>P</a:t>
            </a:r>
            <a:r>
              <a:rPr lang="en-US" sz="3600" dirty="0" smtClean="0"/>
              <a:t>reventing Deadlock in Clos Network</a:t>
            </a:r>
            <a:endParaRPr lang="en-US" sz="3600" dirty="0"/>
          </a:p>
        </p:txBody>
      </p:sp>
      <p:pic>
        <p:nvPicPr>
          <p:cNvPr id="58" name="Picture 57" descr="SimpleExample.pn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3403410" y="1116503"/>
            <a:ext cx="860261" cy="548635"/>
          </a:xfrm>
          <a:prstGeom prst="rect">
            <a:avLst/>
          </a:prstGeom>
        </p:spPr>
      </p:pic>
      <p:pic>
        <p:nvPicPr>
          <p:cNvPr id="60" name="Picture 59" descr="SimpleExample.pn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1897953" y="1547162"/>
            <a:ext cx="860261" cy="548635"/>
          </a:xfrm>
          <a:prstGeom prst="rect">
            <a:avLst/>
          </a:prstGeom>
        </p:spPr>
      </p:pic>
      <p:pic>
        <p:nvPicPr>
          <p:cNvPr id="61" name="Picture 60" descr="SimpleExample.pn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2053504" y="2911589"/>
            <a:ext cx="860261" cy="548635"/>
          </a:xfrm>
          <a:prstGeom prst="rect">
            <a:avLst/>
          </a:prstGeom>
        </p:spPr>
      </p:pic>
      <p:pic>
        <p:nvPicPr>
          <p:cNvPr id="62" name="Picture 61" descr="SimpleExample.pn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4272917" y="1909068"/>
            <a:ext cx="860261" cy="548635"/>
          </a:xfrm>
          <a:prstGeom prst="rect">
            <a:avLst/>
          </a:prstGeom>
        </p:spPr>
      </p:pic>
      <p:cxnSp>
        <p:nvCxnSpPr>
          <p:cNvPr id="65" name="Straight Connector 64"/>
          <p:cNvCxnSpPr>
            <a:stCxn id="58" idx="2"/>
          </p:cNvCxnSpPr>
          <p:nvPr/>
        </p:nvCxnSpPr>
        <p:spPr>
          <a:xfrm>
            <a:off x="3833541" y="1665138"/>
            <a:ext cx="461664" cy="2259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60" idx="3"/>
            <a:endCxn id="58" idx="2"/>
          </p:cNvCxnSpPr>
          <p:nvPr/>
        </p:nvCxnSpPr>
        <p:spPr>
          <a:xfrm flipV="1">
            <a:off x="2758214" y="1665138"/>
            <a:ext cx="1075327" cy="1563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2936980" y="1218624"/>
            <a:ext cx="3642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/>
              <a:t>l</a:t>
            </a:r>
            <a:r>
              <a:rPr lang="en-US" sz="2400" b="1" baseline="-25000" dirty="0" smtClean="0"/>
              <a:t>1</a:t>
            </a:r>
            <a:endParaRPr lang="en-US" sz="2400" b="1" baseline="-25000" dirty="0"/>
          </a:p>
        </p:txBody>
      </p:sp>
      <p:sp>
        <p:nvSpPr>
          <p:cNvPr id="85" name="Rectangle 84"/>
          <p:cNvSpPr/>
          <p:nvPr/>
        </p:nvSpPr>
        <p:spPr>
          <a:xfrm>
            <a:off x="4295205" y="1592087"/>
            <a:ext cx="3642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/>
              <a:t>l</a:t>
            </a:r>
            <a:r>
              <a:rPr lang="en-US" sz="2400" b="1" baseline="-25000" dirty="0" smtClean="0"/>
              <a:t>2</a:t>
            </a:r>
            <a:endParaRPr lang="en-US" sz="2400" b="1" baseline="-25000" dirty="0"/>
          </a:p>
        </p:txBody>
      </p:sp>
      <p:pic>
        <p:nvPicPr>
          <p:cNvPr id="92" name="Picture 91" descr="SimpleExample.pn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3884407" y="2755331"/>
            <a:ext cx="860261" cy="548635"/>
          </a:xfrm>
          <a:prstGeom prst="rect">
            <a:avLst/>
          </a:prstGeom>
        </p:spPr>
      </p:pic>
      <p:sp>
        <p:nvSpPr>
          <p:cNvPr id="95" name="Rectangle 94"/>
          <p:cNvSpPr/>
          <p:nvPr/>
        </p:nvSpPr>
        <p:spPr>
          <a:xfrm>
            <a:off x="3191205" y="2565924"/>
            <a:ext cx="3642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err="1" smtClean="0"/>
              <a:t>l</a:t>
            </a:r>
            <a:r>
              <a:rPr lang="en-US" sz="2400" b="1" baseline="-25000" dirty="0" err="1" smtClean="0"/>
              <a:t>k</a:t>
            </a:r>
            <a:endParaRPr lang="en-US" sz="2400" b="1" baseline="-25000" dirty="0"/>
          </a:p>
        </p:txBody>
      </p:sp>
      <p:sp>
        <p:nvSpPr>
          <p:cNvPr id="96" name="Rectangle 95"/>
          <p:cNvSpPr/>
          <p:nvPr/>
        </p:nvSpPr>
        <p:spPr>
          <a:xfrm>
            <a:off x="2114701" y="2076842"/>
            <a:ext cx="4042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/>
              <a:t>…</a:t>
            </a:r>
            <a:endParaRPr 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Rectangle 100"/>
              <p:cNvSpPr/>
              <p:nvPr/>
            </p:nvSpPr>
            <p:spPr>
              <a:xfrm>
                <a:off x="1119447" y="4113316"/>
                <a:ext cx="10972800" cy="23698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b="1" dirty="0" smtClean="0"/>
                  <a:t>Case 2</a:t>
                </a:r>
                <a:r>
                  <a:rPr lang="en-US" sz="2800" dirty="0" smtClean="0"/>
                  <a:t>: </a:t>
                </a:r>
                <a:r>
                  <a:rPr lang="en-US" sz="2800" b="1" dirty="0"/>
                  <a:t>p</a:t>
                </a:r>
                <a:r>
                  <a:rPr lang="en-US" sz="2800" b="1" baseline="-25000" dirty="0"/>
                  <a:t>1</a:t>
                </a:r>
                <a:r>
                  <a:rPr lang="en-US" sz="2800" b="1" dirty="0"/>
                  <a:t>= p</a:t>
                </a:r>
                <a:r>
                  <a:rPr lang="en-US" sz="2800" b="1" baseline="-25000" dirty="0"/>
                  <a:t>2</a:t>
                </a:r>
                <a:r>
                  <a:rPr lang="en-US" sz="2800" b="1" dirty="0"/>
                  <a:t> =… =</a:t>
                </a:r>
                <a:r>
                  <a:rPr lang="en-US" sz="2800" b="1" dirty="0" err="1"/>
                  <a:t>p</a:t>
                </a:r>
                <a:r>
                  <a:rPr lang="en-US" sz="2800" b="1" baseline="-25000" dirty="0" err="1"/>
                  <a:t>n</a:t>
                </a:r>
                <a:r>
                  <a:rPr lang="en-US" sz="2800" b="1" baseline="-25000" dirty="0"/>
                  <a:t> </a:t>
                </a:r>
                <a:r>
                  <a:rPr lang="en-US" sz="2800" b="1" dirty="0" smtClean="0"/>
                  <a:t>is </a:t>
                </a:r>
                <a:r>
                  <a:rPr lang="en-US" sz="2800" b="1" dirty="0"/>
                  <a:t>satisfied</a:t>
                </a:r>
                <a:r>
                  <a:rPr lang="en-US" sz="2800" dirty="0"/>
                  <a:t>. </a:t>
                </a:r>
                <a:endParaRPr lang="en-US" sz="2800" dirty="0" smtClean="0"/>
              </a:p>
              <a:p>
                <a:r>
                  <a:rPr lang="en-US" sz="2400" b="1" dirty="0" smtClean="0"/>
                  <a:t> (</a:t>
                </a:r>
                <a:r>
                  <a:rPr lang="en-US" sz="2400" b="1" dirty="0"/>
                  <a:t>1) </a:t>
                </a:r>
                <a:r>
                  <a:rPr lang="en-US" sz="2400" dirty="0"/>
                  <a:t>In this case, we can always find </a:t>
                </a:r>
                <a:r>
                  <a:rPr lang="en-US" sz="2400" dirty="0" smtClean="0"/>
                  <a:t>link </a:t>
                </a:r>
                <a:r>
                  <a:rPr lang="en-US" sz="2400" b="1" dirty="0" err="1"/>
                  <a:t>l</a:t>
                </a:r>
                <a:r>
                  <a:rPr lang="en-US" sz="2400" b="1" baseline="-25000" dirty="0" err="1"/>
                  <a:t>k</a:t>
                </a:r>
                <a:r>
                  <a:rPr lang="en-US" sz="2400" b="1" baseline="-25000" dirty="0"/>
                  <a:t> </a:t>
                </a:r>
                <a:r>
                  <a:rPr lang="en-US" sz="2400" dirty="0" smtClean="0"/>
                  <a:t>and link </a:t>
                </a:r>
                <a:r>
                  <a:rPr lang="en-US" sz="2400" b="1" dirty="0" smtClean="0"/>
                  <a:t>l</a:t>
                </a:r>
                <a:r>
                  <a:rPr lang="en-US" sz="2400" b="1" baseline="-25000" dirty="0" smtClean="0"/>
                  <a:t>k+1</a:t>
                </a:r>
                <a:r>
                  <a:rPr lang="en-US" sz="2400" dirty="0"/>
                  <a:t> </a:t>
                </a:r>
                <a:r>
                  <a:rPr lang="en-US" sz="2400" dirty="0" smtClean="0"/>
                  <a:t>connection with </a:t>
                </a:r>
                <a:r>
                  <a:rPr lang="en-US" sz="2400" b="1" dirty="0" smtClean="0"/>
                  <a:t>S</a:t>
                </a:r>
                <a:r>
                  <a:rPr lang="en-US" sz="2400" b="1" baseline="-25000" dirty="0" smtClean="0"/>
                  <a:t>low .</a:t>
                </a:r>
                <a:endParaRPr lang="en-US" sz="2400" b="1" baseline="-25000" dirty="0"/>
              </a:p>
              <a:p>
                <a:r>
                  <a:rPr lang="en-US" sz="2400" b="1" dirty="0"/>
                  <a:t> (2) </a:t>
                </a:r>
                <a:r>
                  <a:rPr lang="en-US" sz="2400" dirty="0"/>
                  <a:t>∀f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𝑭</m:t>
                    </m:r>
                    <m:r>
                      <m:rPr>
                        <m:nor/>
                      </m:rPr>
                      <a:rPr lang="en-US" sz="2400" b="1" baseline="-25000" dirty="0"/>
                      <m:t>k</m:t>
                    </m:r>
                  </m:oMath>
                </a14:m>
                <a:r>
                  <a:rPr lang="en-US" sz="2400" dirty="0"/>
                  <a:t>, f will not traverse </a:t>
                </a:r>
                <a:r>
                  <a:rPr lang="en-US" sz="2400" b="1" dirty="0"/>
                  <a:t>l</a:t>
                </a:r>
                <a:r>
                  <a:rPr lang="en-US" sz="2400" b="1" baseline="-25000" dirty="0"/>
                  <a:t>k+1</a:t>
                </a:r>
                <a:r>
                  <a:rPr lang="en-US" sz="2400" dirty="0"/>
                  <a:t>. Otherwise, </a:t>
                </a:r>
                <a:r>
                  <a:rPr lang="en-US" sz="2400" b="1" dirty="0" smtClean="0"/>
                  <a:t>p</a:t>
                </a:r>
                <a:r>
                  <a:rPr lang="en-US" sz="2400" b="1" baseline="-25000" dirty="0" smtClean="0"/>
                  <a:t>k+1</a:t>
                </a:r>
                <a:r>
                  <a:rPr lang="en-US" sz="2400" b="1" dirty="0" smtClean="0"/>
                  <a:t> </a:t>
                </a:r>
                <a:r>
                  <a:rPr lang="en-US" sz="2400" b="1" dirty="0"/>
                  <a:t>=</a:t>
                </a:r>
                <a:r>
                  <a:rPr lang="en-US" sz="2400" b="1" dirty="0" smtClean="0"/>
                  <a:t> </a:t>
                </a:r>
                <a:r>
                  <a:rPr lang="en-US" sz="2400" b="1" dirty="0" err="1" smtClean="0"/>
                  <a:t>p</a:t>
                </a:r>
                <a:r>
                  <a:rPr lang="en-US" sz="2400" b="1" baseline="-25000" dirty="0" err="1"/>
                  <a:t>k</a:t>
                </a:r>
                <a:r>
                  <a:rPr lang="en-US" sz="2400" b="1" dirty="0" smtClean="0"/>
                  <a:t> </a:t>
                </a:r>
                <a:r>
                  <a:rPr lang="en-US" sz="2400" dirty="0"/>
                  <a:t>will be violated.</a:t>
                </a:r>
              </a:p>
              <a:p>
                <a:r>
                  <a:rPr lang="en-US" sz="2400" dirty="0"/>
                  <a:t> </a:t>
                </a:r>
                <a:r>
                  <a:rPr lang="en-US" sz="2400" b="1" dirty="0"/>
                  <a:t>(3) </a:t>
                </a:r>
                <a:r>
                  <a:rPr lang="en-US" sz="2400" dirty="0"/>
                  <a:t>Packets with priority </a:t>
                </a:r>
                <a:r>
                  <a:rPr lang="en-US" sz="2400" b="1" dirty="0" err="1"/>
                  <a:t>p</a:t>
                </a:r>
                <a:r>
                  <a:rPr lang="en-US" sz="2400" b="1" baseline="-25000" dirty="0" err="1"/>
                  <a:t>k</a:t>
                </a:r>
                <a:r>
                  <a:rPr lang="en-US" sz="2400" dirty="0"/>
                  <a:t> will not be permanently paused at link </a:t>
                </a:r>
                <a:r>
                  <a:rPr lang="en-US" sz="2400" b="1" dirty="0" err="1"/>
                  <a:t>l</a:t>
                </a:r>
                <a:r>
                  <a:rPr lang="en-US" sz="2400" b="1" baseline="-25000" dirty="0" err="1"/>
                  <a:t>k</a:t>
                </a:r>
                <a:r>
                  <a:rPr lang="en-US" sz="2400" dirty="0"/>
                  <a:t>.</a:t>
                </a:r>
              </a:p>
              <a:p>
                <a:r>
                  <a:rPr lang="en-US" sz="2400" dirty="0"/>
                  <a:t> </a:t>
                </a:r>
                <a:r>
                  <a:rPr lang="en-US" sz="2400" b="1" dirty="0"/>
                  <a:t>(4)</a:t>
                </a:r>
                <a:r>
                  <a:rPr lang="en-US" sz="2400" dirty="0"/>
                  <a:t> We set all the flows ({f| f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en-US" sz="2400" b="1" baseline="-25000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baseline="-25000" dirty="0"/>
                      <m:t>k</m:t>
                    </m:r>
                  </m:oMath>
                </a14:m>
                <a:r>
                  <a:rPr lang="en-US" sz="2400" dirty="0"/>
                  <a:t>}) traversing </a:t>
                </a:r>
                <a:r>
                  <a:rPr lang="en-US" sz="2400" b="1" dirty="0" err="1"/>
                  <a:t>l</a:t>
                </a:r>
                <a:r>
                  <a:rPr lang="en-US" sz="2400" b="1" baseline="-25000" dirty="0" err="1"/>
                  <a:t>k</a:t>
                </a:r>
                <a:r>
                  <a:rPr lang="en-US" sz="2400" dirty="0"/>
                  <a:t> with priority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sz="2400" b="1" baseline="-25000" dirty="0"/>
                  <a:t>.</a:t>
                </a:r>
                <a:endParaRPr lang="en-US" sz="2400" dirty="0"/>
              </a:p>
              <a:p>
                <a:r>
                  <a:rPr lang="en-US" sz="2400" b="1" dirty="0"/>
                  <a:t> (5</a:t>
                </a:r>
                <a:r>
                  <a:rPr lang="en-US" sz="2400" b="1" dirty="0" smtClean="0"/>
                  <a:t>) Case 2 </a:t>
                </a:r>
                <a:r>
                  <a:rPr lang="en-US" sz="2400" dirty="0" smtClean="0"/>
                  <a:t>comes back to </a:t>
                </a:r>
                <a:r>
                  <a:rPr lang="en-US" sz="2400" b="1" dirty="0" smtClean="0"/>
                  <a:t>Case 1.</a:t>
                </a:r>
                <a:endParaRPr lang="en-US" sz="2800" dirty="0" smtClean="0"/>
              </a:p>
            </p:txBody>
          </p:sp>
        </mc:Choice>
        <mc:Fallback xmlns="">
          <p:sp>
            <p:nvSpPr>
              <p:cNvPr id="101" name="Rectangle 10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447" y="4113316"/>
                <a:ext cx="10972800" cy="2369880"/>
              </a:xfrm>
              <a:prstGeom prst="rect">
                <a:avLst/>
              </a:prstGeom>
              <a:blipFill rotWithShape="0">
                <a:blip r:embed="rId4"/>
                <a:stretch>
                  <a:fillRect l="-1167" t="-2571" b="-48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/>
          <p:cNvSpPr/>
          <p:nvPr/>
        </p:nvSpPr>
        <p:spPr>
          <a:xfrm>
            <a:off x="4325844" y="2315599"/>
            <a:ext cx="4042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/>
              <a:t>…</a:t>
            </a:r>
            <a:endParaRPr lang="en-US" sz="2400" b="1" dirty="0"/>
          </a:p>
        </p:txBody>
      </p:sp>
      <p:cxnSp>
        <p:nvCxnSpPr>
          <p:cNvPr id="25" name="Straight Connector 24"/>
          <p:cNvCxnSpPr>
            <a:stCxn id="61" idx="3"/>
            <a:endCxn id="92" idx="1"/>
          </p:cNvCxnSpPr>
          <p:nvPr/>
        </p:nvCxnSpPr>
        <p:spPr>
          <a:xfrm flipV="1">
            <a:off x="2913765" y="3029649"/>
            <a:ext cx="970642" cy="15625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96" idx="2"/>
            <a:endCxn id="61" idx="0"/>
          </p:cNvCxnSpPr>
          <p:nvPr/>
        </p:nvCxnSpPr>
        <p:spPr>
          <a:xfrm>
            <a:off x="2316840" y="2538507"/>
            <a:ext cx="166795" cy="3730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1718994" y="2451781"/>
            <a:ext cx="5645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/>
              <a:t>l</a:t>
            </a:r>
            <a:r>
              <a:rPr lang="en-US" sz="2400" b="1" baseline="-25000" dirty="0" smtClean="0"/>
              <a:t>k+1</a:t>
            </a:r>
            <a:endParaRPr lang="en-US" sz="2400" b="1" baseline="-25000" dirty="0"/>
          </a:p>
        </p:txBody>
      </p:sp>
      <p:sp>
        <p:nvSpPr>
          <p:cNvPr id="22" name="Rectangle 21"/>
          <p:cNvSpPr/>
          <p:nvPr/>
        </p:nvSpPr>
        <p:spPr>
          <a:xfrm>
            <a:off x="3916900" y="3391160"/>
            <a:ext cx="3802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err="1" smtClean="0">
                <a:solidFill>
                  <a:srgbClr val="FF0000"/>
                </a:solidFill>
              </a:rPr>
              <a:t>f</a:t>
            </a:r>
            <a:r>
              <a:rPr lang="en-US" sz="2400" b="1" baseline="-25000" dirty="0" err="1" smtClean="0">
                <a:solidFill>
                  <a:srgbClr val="FF0000"/>
                </a:solidFill>
              </a:rPr>
              <a:t>k</a:t>
            </a:r>
            <a:endParaRPr lang="en-US" sz="2400" b="1" baseline="-25000" dirty="0">
              <a:solidFill>
                <a:srgbClr val="FF0000"/>
              </a:solidFill>
            </a:endParaRPr>
          </a:p>
        </p:txBody>
      </p:sp>
      <p:sp>
        <p:nvSpPr>
          <p:cNvPr id="3" name="Freeform 2"/>
          <p:cNvSpPr/>
          <p:nvPr/>
        </p:nvSpPr>
        <p:spPr>
          <a:xfrm>
            <a:off x="1545299" y="2367815"/>
            <a:ext cx="2184935" cy="1265288"/>
          </a:xfrm>
          <a:custGeom>
            <a:avLst/>
            <a:gdLst>
              <a:gd name="connsiteX0" fmla="*/ 2184935 w 2184935"/>
              <a:gd name="connsiteY0" fmla="*/ 1251284 h 1265288"/>
              <a:gd name="connsiteX1" fmla="*/ 635268 w 2184935"/>
              <a:gd name="connsiteY1" fmla="*/ 1087654 h 1265288"/>
              <a:gd name="connsiteX2" fmla="*/ 0 w 2184935"/>
              <a:gd name="connsiteY2" fmla="*/ 0 h 1265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84935" h="1265288">
                <a:moveTo>
                  <a:pt x="2184935" y="1251284"/>
                </a:moveTo>
                <a:cubicBezTo>
                  <a:pt x="1592179" y="1273742"/>
                  <a:pt x="999424" y="1296201"/>
                  <a:pt x="635268" y="1087654"/>
                </a:cubicBezTo>
                <a:cubicBezTo>
                  <a:pt x="271112" y="879107"/>
                  <a:pt x="135556" y="439553"/>
                  <a:pt x="0" y="0"/>
                </a:cubicBezTo>
              </a:path>
            </a:pathLst>
          </a:custGeom>
          <a:noFill/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653137" y="3160327"/>
            <a:ext cx="6427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/>
              <a:t>S</a:t>
            </a:r>
            <a:r>
              <a:rPr lang="en-US" sz="2400" b="1" baseline="-25000" dirty="0" smtClean="0"/>
              <a:t>low</a:t>
            </a:r>
            <a:endParaRPr lang="en-US" sz="2400" b="1" baseline="-25000" dirty="0"/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5245120"/>
              </p:ext>
            </p:extLst>
          </p:nvPr>
        </p:nvGraphicFramePr>
        <p:xfrm>
          <a:off x="5647077" y="875114"/>
          <a:ext cx="5341976" cy="28651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08189"/>
                <a:gridCol w="3733787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8137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l</a:t>
                      </a:r>
                      <a:r>
                        <a:rPr lang="en-US" sz="2000" b="1" baseline="-25000" dirty="0" smtClean="0"/>
                        <a:t>i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the </a:t>
                      </a:r>
                      <a:r>
                        <a:rPr lang="en-US" sz="2000" dirty="0" err="1" smtClean="0"/>
                        <a:t>i-th</a:t>
                      </a:r>
                      <a:r>
                        <a:rPr lang="en-US" sz="2000" dirty="0" smtClean="0"/>
                        <a:t> link in the deadlock cycle</a:t>
                      </a:r>
                      <a:endParaRPr lang="en-US" sz="2000" dirty="0"/>
                    </a:p>
                  </a:txBody>
                  <a:tcPr/>
                </a:tc>
              </a:tr>
              <a:tr h="38137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S</a:t>
                      </a:r>
                      <a:r>
                        <a:rPr lang="en-US" sz="2000" b="1" baseline="-25000" dirty="0" smtClean="0"/>
                        <a:t>low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the switch of the lowest network level in the cycle.</a:t>
                      </a:r>
                    </a:p>
                  </a:txBody>
                  <a:tcPr/>
                </a:tc>
              </a:tr>
              <a:tr h="38137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p</a:t>
                      </a:r>
                      <a:r>
                        <a:rPr lang="en-US" sz="2000" b="1" baseline="-25000" dirty="0" smtClean="0"/>
                        <a:t>i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the highest priority of the packets traversing link </a:t>
                      </a:r>
                      <a:r>
                        <a:rPr lang="en-US" sz="2000" b="1" dirty="0" smtClean="0"/>
                        <a:t>l</a:t>
                      </a:r>
                      <a:r>
                        <a:rPr lang="en-US" sz="2000" b="1" baseline="-25000" dirty="0" smtClean="0"/>
                        <a:t>i</a:t>
                      </a:r>
                      <a:endParaRPr lang="en-US" sz="2000" dirty="0"/>
                    </a:p>
                  </a:txBody>
                  <a:tcPr/>
                </a:tc>
              </a:tr>
              <a:tr h="381370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 err="1" smtClean="0"/>
                        <a:t>F</a:t>
                      </a:r>
                      <a:r>
                        <a:rPr lang="en-US" sz="2000" b="1" baseline="-25000" dirty="0" err="1" smtClean="0"/>
                        <a:t>k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the set of flows traversing </a:t>
                      </a:r>
                      <a:r>
                        <a:rPr lang="en-US" sz="2000" b="1" dirty="0" err="1" smtClean="0"/>
                        <a:t>l</a:t>
                      </a:r>
                      <a:r>
                        <a:rPr lang="en-US" sz="2000" b="1" baseline="-25000" dirty="0" err="1" smtClean="0"/>
                        <a:t>k</a:t>
                      </a:r>
                      <a:r>
                        <a:rPr lang="en-US" sz="2000" dirty="0" smtClean="0"/>
                        <a:t> with the highest priority </a:t>
                      </a:r>
                      <a:r>
                        <a:rPr lang="en-US" sz="2000" b="1" dirty="0" smtClean="0"/>
                        <a:t>p</a:t>
                      </a:r>
                      <a:r>
                        <a:rPr lang="en-US" sz="2000" b="1" baseline="-25000" dirty="0" smtClean="0"/>
                        <a:t>i</a:t>
                      </a:r>
                      <a:endParaRPr lang="en-US" sz="20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169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33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05176" y="244177"/>
            <a:ext cx="9581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Solution for </a:t>
            </a:r>
            <a:r>
              <a:rPr lang="en-US" sz="3600" dirty="0"/>
              <a:t>P</a:t>
            </a:r>
            <a:r>
              <a:rPr lang="en-US" sz="3600" dirty="0" smtClean="0"/>
              <a:t>reventing Deadlock in Clos Network</a:t>
            </a:r>
            <a:endParaRPr lang="en-US" sz="3600" dirty="0"/>
          </a:p>
        </p:txBody>
      </p:sp>
      <p:pic>
        <p:nvPicPr>
          <p:cNvPr id="58" name="Picture 57" descr="SimpleExample.pn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5996974" y="1116503"/>
            <a:ext cx="860261" cy="548635"/>
          </a:xfrm>
          <a:prstGeom prst="rect">
            <a:avLst/>
          </a:prstGeom>
        </p:spPr>
      </p:pic>
      <p:pic>
        <p:nvPicPr>
          <p:cNvPr id="60" name="Picture 59" descr="SimpleExample.pn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4491517" y="1547162"/>
            <a:ext cx="860261" cy="548635"/>
          </a:xfrm>
          <a:prstGeom prst="rect">
            <a:avLst/>
          </a:prstGeom>
        </p:spPr>
      </p:pic>
      <p:pic>
        <p:nvPicPr>
          <p:cNvPr id="61" name="Picture 60" descr="SimpleExample.pn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4647068" y="2911589"/>
            <a:ext cx="860261" cy="548635"/>
          </a:xfrm>
          <a:prstGeom prst="rect">
            <a:avLst/>
          </a:prstGeom>
        </p:spPr>
      </p:pic>
      <p:pic>
        <p:nvPicPr>
          <p:cNvPr id="62" name="Picture 61" descr="SimpleExample.pn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6866481" y="1909068"/>
            <a:ext cx="860261" cy="548635"/>
          </a:xfrm>
          <a:prstGeom prst="rect">
            <a:avLst/>
          </a:prstGeom>
        </p:spPr>
      </p:pic>
      <p:cxnSp>
        <p:nvCxnSpPr>
          <p:cNvPr id="65" name="Straight Connector 64"/>
          <p:cNvCxnSpPr>
            <a:stCxn id="58" idx="2"/>
          </p:cNvCxnSpPr>
          <p:nvPr/>
        </p:nvCxnSpPr>
        <p:spPr>
          <a:xfrm>
            <a:off x="6427105" y="1665138"/>
            <a:ext cx="461664" cy="2259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60" idx="3"/>
            <a:endCxn id="58" idx="2"/>
          </p:cNvCxnSpPr>
          <p:nvPr/>
        </p:nvCxnSpPr>
        <p:spPr>
          <a:xfrm flipV="1">
            <a:off x="5351778" y="1665138"/>
            <a:ext cx="1075327" cy="1563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5530544" y="1218624"/>
            <a:ext cx="3642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/>
              <a:t>l</a:t>
            </a:r>
            <a:r>
              <a:rPr lang="en-US" sz="2400" b="1" baseline="-25000" dirty="0" smtClean="0"/>
              <a:t>1</a:t>
            </a:r>
            <a:endParaRPr lang="en-US" sz="2400" b="1" baseline="-25000" dirty="0"/>
          </a:p>
        </p:txBody>
      </p:sp>
      <p:sp>
        <p:nvSpPr>
          <p:cNvPr id="85" name="Rectangle 84"/>
          <p:cNvSpPr/>
          <p:nvPr/>
        </p:nvSpPr>
        <p:spPr>
          <a:xfrm>
            <a:off x="6888769" y="1592087"/>
            <a:ext cx="3642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/>
              <a:t>l</a:t>
            </a:r>
            <a:r>
              <a:rPr lang="en-US" sz="2400" b="1" baseline="-25000" dirty="0" smtClean="0"/>
              <a:t>2</a:t>
            </a:r>
            <a:endParaRPr lang="en-US" sz="2400" b="1" baseline="-25000" dirty="0"/>
          </a:p>
        </p:txBody>
      </p:sp>
      <p:pic>
        <p:nvPicPr>
          <p:cNvPr id="92" name="Picture 91" descr="SimpleExample.pn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6477971" y="2755331"/>
            <a:ext cx="860261" cy="548635"/>
          </a:xfrm>
          <a:prstGeom prst="rect">
            <a:avLst/>
          </a:prstGeom>
        </p:spPr>
      </p:pic>
      <p:sp>
        <p:nvSpPr>
          <p:cNvPr id="95" name="Rectangle 94"/>
          <p:cNvSpPr/>
          <p:nvPr/>
        </p:nvSpPr>
        <p:spPr>
          <a:xfrm>
            <a:off x="5784769" y="2565924"/>
            <a:ext cx="3642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err="1" smtClean="0"/>
              <a:t>l</a:t>
            </a:r>
            <a:r>
              <a:rPr lang="en-US" sz="2400" b="1" baseline="-25000" dirty="0" err="1" smtClean="0"/>
              <a:t>k</a:t>
            </a:r>
            <a:endParaRPr lang="en-US" sz="2400" b="1" baseline="-25000" dirty="0"/>
          </a:p>
        </p:txBody>
      </p:sp>
      <p:sp>
        <p:nvSpPr>
          <p:cNvPr id="96" name="Rectangle 95"/>
          <p:cNvSpPr/>
          <p:nvPr/>
        </p:nvSpPr>
        <p:spPr>
          <a:xfrm>
            <a:off x="4708265" y="2076842"/>
            <a:ext cx="4042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/>
              <a:t>…</a:t>
            </a:r>
            <a:endParaRPr 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Rectangle 100"/>
              <p:cNvSpPr/>
              <p:nvPr/>
            </p:nvSpPr>
            <p:spPr>
              <a:xfrm>
                <a:off x="940704" y="4287944"/>
                <a:ext cx="10972800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 smtClean="0"/>
                  <a:t>At any round, either it satisfies case 1 or case 2, we can always change the highest priority to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 </m:t>
                    </m:r>
                  </m:oMath>
                </a14:m>
                <a:r>
                  <a:rPr lang="en-US" sz="2400" dirty="0" smtClean="0"/>
                  <a:t>at all the links. Following this procedure, we can prove that no packets can be permanently paused in the cycle.</a:t>
                </a:r>
                <a:endParaRPr lang="en-US" sz="2400" baseline="-25000" dirty="0"/>
              </a:p>
            </p:txBody>
          </p:sp>
        </mc:Choice>
        <mc:Fallback xmlns="">
          <p:sp>
            <p:nvSpPr>
              <p:cNvPr id="101" name="Rectangle 10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704" y="4287944"/>
                <a:ext cx="10972800" cy="1200329"/>
              </a:xfrm>
              <a:prstGeom prst="rect">
                <a:avLst/>
              </a:prstGeom>
              <a:blipFill rotWithShape="0">
                <a:blip r:embed="rId4"/>
                <a:stretch>
                  <a:fillRect l="-833" t="-4061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/>
          <p:cNvSpPr/>
          <p:nvPr/>
        </p:nvSpPr>
        <p:spPr>
          <a:xfrm>
            <a:off x="6919408" y="2315599"/>
            <a:ext cx="4042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/>
              <a:t>…</a:t>
            </a:r>
            <a:endParaRPr lang="en-US" sz="2400" b="1" dirty="0"/>
          </a:p>
        </p:txBody>
      </p:sp>
      <p:cxnSp>
        <p:nvCxnSpPr>
          <p:cNvPr id="25" name="Straight Connector 24"/>
          <p:cNvCxnSpPr>
            <a:stCxn id="61" idx="3"/>
            <a:endCxn id="92" idx="1"/>
          </p:cNvCxnSpPr>
          <p:nvPr/>
        </p:nvCxnSpPr>
        <p:spPr>
          <a:xfrm flipV="1">
            <a:off x="5507329" y="3029649"/>
            <a:ext cx="970642" cy="15625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96" idx="2"/>
            <a:endCxn id="61" idx="0"/>
          </p:cNvCxnSpPr>
          <p:nvPr/>
        </p:nvCxnSpPr>
        <p:spPr>
          <a:xfrm>
            <a:off x="4910404" y="2538507"/>
            <a:ext cx="166795" cy="3730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312558" y="2451781"/>
            <a:ext cx="5645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/>
              <a:t>l</a:t>
            </a:r>
            <a:r>
              <a:rPr lang="en-US" sz="2400" b="1" baseline="-25000" dirty="0" smtClean="0"/>
              <a:t>k+1</a:t>
            </a:r>
            <a:endParaRPr lang="en-US" sz="2400" b="1" baseline="-25000" dirty="0"/>
          </a:p>
        </p:txBody>
      </p:sp>
    </p:spTree>
    <p:extLst>
      <p:ext uri="{BB962C8B-B14F-4D97-AF65-F5344CB8AC3E}">
        <p14:creationId xmlns:p14="http://schemas.microsoft.com/office/powerpoint/2010/main" val="2515059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34</a:t>
            </a:fld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852789" y="244177"/>
            <a:ext cx="8486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/>
              <a:t>V</a:t>
            </a:r>
            <a:r>
              <a:rPr lang="en-US" altLang="zh-CN" sz="3600" dirty="0" smtClean="0"/>
              <a:t>erification of Basic Model – </a:t>
            </a:r>
            <a:r>
              <a:rPr lang="en-US" altLang="zh-CN" sz="3600" b="1" dirty="0" err="1" smtClean="0"/>
              <a:t>Exp</a:t>
            </a:r>
            <a:r>
              <a:rPr lang="en-US" altLang="zh-CN" sz="3600" b="1" dirty="0" smtClean="0"/>
              <a:t> A</a:t>
            </a:r>
            <a:endParaRPr lang="en-US" sz="36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756734" y="5601673"/>
            <a:ext cx="103165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Observation</a:t>
            </a:r>
            <a:r>
              <a:rPr lang="en-US" sz="2800" dirty="0"/>
              <a:t>: </a:t>
            </a:r>
            <a:r>
              <a:rPr lang="en-US" altLang="zh-CN" sz="2800" dirty="0" smtClean="0"/>
              <a:t>basic model provides a good lower-bound rate above which queue will build up. 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775" y="1865212"/>
            <a:ext cx="6096000" cy="36576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56838" y="955354"/>
            <a:ext cx="102778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 inject </a:t>
            </a:r>
            <a:r>
              <a:rPr lang="en-US" sz="2400" dirty="0" err="1" smtClean="0"/>
              <a:t>lossy</a:t>
            </a:r>
            <a:r>
              <a:rPr lang="en-US" sz="2400" dirty="0" smtClean="0"/>
              <a:t> UDP traffic into a 2-hop loop, and measure the minimum input rate at which queue will build up: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7964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35</a:t>
            </a:fld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52945" y="5631841"/>
            <a:ext cx="102774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Observation</a:t>
            </a:r>
            <a:r>
              <a:rPr lang="en-US" sz="2400" dirty="0"/>
              <a:t>: </a:t>
            </a:r>
            <a:r>
              <a:rPr lang="en-US" sz="2400" dirty="0" smtClean="0"/>
              <a:t>our </a:t>
            </a:r>
            <a:r>
              <a:rPr lang="en-US" sz="2400" dirty="0"/>
              <a:t>b</a:t>
            </a:r>
            <a:r>
              <a:rPr lang="en-US" sz="2400" dirty="0" smtClean="0"/>
              <a:t>asic model</a:t>
            </a:r>
            <a:r>
              <a:rPr lang="en-US" altLang="zh-CN" sz="2400" dirty="0" smtClean="0"/>
              <a:t> </a:t>
            </a:r>
            <a:r>
              <a:rPr lang="en-US" altLang="zh-CN" sz="2400" dirty="0" smtClean="0"/>
              <a:t>provides a good lower-bound input rate </a:t>
            </a:r>
            <a:r>
              <a:rPr lang="en-US" sz="2400" dirty="0" smtClean="0"/>
              <a:t>above </a:t>
            </a:r>
            <a:r>
              <a:rPr lang="en-US" sz="2400" dirty="0"/>
              <a:t>which PFC deadlock will </a:t>
            </a:r>
            <a:r>
              <a:rPr lang="en-US" sz="2400" dirty="0" smtClean="0"/>
              <a:t>occur.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452945" y="244177"/>
            <a:ext cx="112861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/>
              <a:t>Verification of Basic </a:t>
            </a:r>
            <a:r>
              <a:rPr lang="en-US" altLang="zh-CN" sz="3600" dirty="0" smtClean="0"/>
              <a:t>Model – </a:t>
            </a:r>
            <a:r>
              <a:rPr lang="en-US" altLang="zh-CN" sz="3600" dirty="0" err="1"/>
              <a:t>Exp</a:t>
            </a:r>
            <a:r>
              <a:rPr lang="en-US" altLang="zh-CN" sz="3600" dirty="0"/>
              <a:t> </a:t>
            </a:r>
            <a:r>
              <a:rPr lang="en-US" altLang="zh-CN" sz="3600" dirty="0" smtClean="0"/>
              <a:t>B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1864330"/>
            <a:ext cx="6096000" cy="3657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6838" y="955354"/>
            <a:ext cx="102778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 inject lossless UDP traffic into a 2-hop loop, </a:t>
            </a:r>
            <a:r>
              <a:rPr lang="en-US" sz="2400" dirty="0"/>
              <a:t>and </a:t>
            </a:r>
            <a:r>
              <a:rPr lang="en-US" sz="2400" dirty="0" smtClean="0"/>
              <a:t>measure </a:t>
            </a:r>
            <a:r>
              <a:rPr lang="en-US" sz="2400" dirty="0"/>
              <a:t>the minimum input rate at which PFC deadlock will occur: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3328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36</a:t>
            </a:fld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52945" y="5833130"/>
            <a:ext cx="10277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Observation</a:t>
            </a:r>
            <a:r>
              <a:rPr lang="en-US" sz="2800" dirty="0"/>
              <a:t>: L</a:t>
            </a:r>
            <a:r>
              <a:rPr lang="en-US" sz="2800" dirty="0" smtClean="0"/>
              <a:t>ower-bound estimation is a tight bound.</a:t>
            </a:r>
            <a:endParaRPr lang="en-US" sz="2800" dirty="0"/>
          </a:p>
        </p:txBody>
      </p:sp>
      <p:sp>
        <p:nvSpPr>
          <p:cNvPr id="20" name="TextBox 19"/>
          <p:cNvSpPr txBox="1"/>
          <p:nvPr/>
        </p:nvSpPr>
        <p:spPr>
          <a:xfrm>
            <a:off x="452945" y="244177"/>
            <a:ext cx="112861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/>
              <a:t>Verification of Estimation </a:t>
            </a:r>
            <a:r>
              <a:rPr lang="en-US" altLang="zh-CN" sz="3600" dirty="0" smtClean="0"/>
              <a:t>of Deadlock </a:t>
            </a:r>
            <a:r>
              <a:rPr lang="en-US" altLang="zh-CN" sz="3600" dirty="0"/>
              <a:t>Time– </a:t>
            </a:r>
            <a:r>
              <a:rPr lang="en-US" altLang="zh-CN" sz="3600" dirty="0" err="1"/>
              <a:t>Exp</a:t>
            </a:r>
            <a:r>
              <a:rPr lang="en-US" altLang="zh-CN" sz="3600" dirty="0"/>
              <a:t> </a:t>
            </a:r>
            <a:r>
              <a:rPr lang="en-US" altLang="zh-CN" sz="3600" dirty="0" smtClean="0"/>
              <a:t>C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256838" y="955354"/>
            <a:ext cx="102778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 inject lossless UDP traffic into a 2-hop loop, </a:t>
            </a:r>
            <a:r>
              <a:rPr lang="en-US" sz="2400" dirty="0"/>
              <a:t>and </a:t>
            </a:r>
            <a:r>
              <a:rPr lang="en-US" sz="2400" dirty="0" smtClean="0"/>
              <a:t>measure </a:t>
            </a:r>
            <a:r>
              <a:rPr lang="en-US" sz="2400" dirty="0"/>
              <a:t>the </a:t>
            </a:r>
            <a:r>
              <a:rPr lang="en-US" sz="2400" dirty="0" smtClean="0"/>
              <a:t>deadlock time: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52945" y="4776585"/>
            <a:ext cx="50620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(a) Setting: TTL = 64, </a:t>
            </a:r>
            <a:r>
              <a:rPr lang="el-GR" sz="2000" dirty="0" smtClean="0"/>
              <a:t>α</a:t>
            </a:r>
            <a:r>
              <a:rPr lang="en-US" sz="2000" dirty="0" smtClean="0"/>
              <a:t> = 1/32 (no PFC deadlock when r &lt; 1.3Gbps).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5994045" y="4776585"/>
            <a:ext cx="46168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(b) Setting: TTL = 64, </a:t>
            </a:r>
            <a:r>
              <a:rPr lang="el-GR" sz="2000" dirty="0" smtClean="0"/>
              <a:t>α</a:t>
            </a:r>
            <a:r>
              <a:rPr lang="en-US" sz="2000" dirty="0" smtClean="0"/>
              <a:t> = </a:t>
            </a:r>
            <a:r>
              <a:rPr lang="en-US" sz="2000" dirty="0"/>
              <a:t>1/64 (no PFC deadlock when r &lt; 1.3Gbps</a:t>
            </a:r>
            <a:r>
              <a:rPr lang="en-US" sz="2000" dirty="0" smtClean="0"/>
              <a:t>).</a:t>
            </a:r>
            <a:endParaRPr lang="en-US" sz="20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766" y="1969901"/>
            <a:ext cx="4432532" cy="265951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4045" y="1970105"/>
            <a:ext cx="4431850" cy="2659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10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4</a:t>
            </a:fld>
            <a:endParaRPr lang="en-US" dirty="0"/>
          </a:p>
        </p:txBody>
      </p:sp>
      <p:sp>
        <p:nvSpPr>
          <p:cNvPr id="159" name="TextBox 158"/>
          <p:cNvSpPr txBox="1"/>
          <p:nvPr/>
        </p:nvSpPr>
        <p:spPr>
          <a:xfrm>
            <a:off x="1340066" y="244177"/>
            <a:ext cx="95118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/>
              <a:t>RDMA is Not Robust by Itself</a:t>
            </a:r>
            <a:endParaRPr lang="en-US" altLang="zh-CN" sz="4000" dirty="0"/>
          </a:p>
        </p:txBody>
      </p:sp>
      <p:sp>
        <p:nvSpPr>
          <p:cNvPr id="19" name="TextBox 18"/>
          <p:cNvSpPr txBox="1"/>
          <p:nvPr/>
        </p:nvSpPr>
        <p:spPr>
          <a:xfrm>
            <a:off x="1494085" y="1635018"/>
            <a:ext cx="920383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sz="3200" b="1" dirty="0"/>
              <a:t> Priority Flow </a:t>
            </a:r>
            <a:r>
              <a:rPr lang="en-US" altLang="zh-CN" sz="3200" b="1" dirty="0" smtClean="0"/>
              <a:t>Control (PFC</a:t>
            </a:r>
            <a:r>
              <a:rPr lang="en-US" altLang="zh-CN" sz="3200" b="1" dirty="0"/>
              <a:t>) </a:t>
            </a:r>
            <a:r>
              <a:rPr lang="en-US" altLang="zh-CN" sz="3200" b="1" dirty="0" smtClean="0"/>
              <a:t>is key for providing a lossless L2 network </a:t>
            </a:r>
            <a:r>
              <a:rPr lang="en-US" altLang="zh-CN" sz="3200" dirty="0" smtClean="0"/>
              <a:t>as PFC pause frames can always prevent packet loss in time under normal circumstance.</a:t>
            </a:r>
            <a:endParaRPr lang="en-US" sz="2800" dirty="0" smtClean="0"/>
          </a:p>
          <a:p>
            <a:pPr lvl="1"/>
            <a:endParaRPr lang="en-US" sz="2800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CN" sz="3200" b="1" dirty="0" smtClean="0"/>
              <a:t>PFC is not for free because it can create deadlock</a:t>
            </a:r>
            <a:r>
              <a:rPr lang="en-US" altLang="zh-CN" sz="3200" dirty="0" smtClean="0"/>
              <a:t> 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altLang="zh-CN" sz="2800" dirty="0" smtClean="0"/>
              <a:t>Routing loop can cause PFC deadlock.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altLang="zh-CN" sz="2800" dirty="0" smtClean="0"/>
              <a:t>Cyclic routing dependency can cause PFC deadlock.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altLang="zh-CN" sz="2800" dirty="0" smtClean="0"/>
              <a:t>Device bugs can cause PFC deadlock.</a:t>
            </a:r>
          </a:p>
          <a:p>
            <a:pPr marL="457200" indent="-457200">
              <a:buFont typeface="+mj-lt"/>
              <a:buAutoNum type="arabicPeriod"/>
            </a:pPr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155166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Picture 4" descr="SimpleExample.pn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6047267" y="1289477"/>
            <a:ext cx="1223645" cy="801370"/>
          </a:xfrm>
          <a:prstGeom prst="rect">
            <a:avLst/>
          </a:prstGeom>
        </p:spPr>
      </p:pic>
      <p:pic>
        <p:nvPicPr>
          <p:cNvPr id="6" name="Picture 5" descr="SimpleExample.pn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3961351" y="1307686"/>
            <a:ext cx="1223645" cy="801370"/>
          </a:xfrm>
          <a:prstGeom prst="rect">
            <a:avLst/>
          </a:prstGeom>
        </p:spPr>
      </p:pic>
      <p:cxnSp>
        <p:nvCxnSpPr>
          <p:cNvPr id="7" name="Straight Connector 6"/>
          <p:cNvCxnSpPr>
            <a:stCxn id="6" idx="2"/>
            <a:endCxn id="34" idx="0"/>
          </p:cNvCxnSpPr>
          <p:nvPr/>
        </p:nvCxnSpPr>
        <p:spPr>
          <a:xfrm>
            <a:off x="4573174" y="2109056"/>
            <a:ext cx="2531695" cy="11766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6" idx="2"/>
            <a:endCxn id="33" idx="0"/>
          </p:cNvCxnSpPr>
          <p:nvPr/>
        </p:nvCxnSpPr>
        <p:spPr>
          <a:xfrm>
            <a:off x="4573174" y="2109056"/>
            <a:ext cx="4138766" cy="11766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794211" y="6458304"/>
            <a:ext cx="2039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H2: 10.1.</a:t>
            </a:r>
            <a:r>
              <a:rPr lang="en-US" altLang="zh-CN" sz="2000" dirty="0" smtClean="0"/>
              <a:t>1</a:t>
            </a:r>
            <a:r>
              <a:rPr lang="en-US" sz="2000" dirty="0" smtClean="0"/>
              <a:t>.1</a:t>
            </a:r>
            <a:endParaRPr lang="en-US" sz="2000" dirty="0"/>
          </a:p>
        </p:txBody>
      </p:sp>
      <p:cxnSp>
        <p:nvCxnSpPr>
          <p:cNvPr id="10" name="Straight Connector 9"/>
          <p:cNvCxnSpPr>
            <a:stCxn id="5" idx="2"/>
            <a:endCxn id="33" idx="0"/>
          </p:cNvCxnSpPr>
          <p:nvPr/>
        </p:nvCxnSpPr>
        <p:spPr>
          <a:xfrm>
            <a:off x="6659090" y="2090847"/>
            <a:ext cx="2052850" cy="11948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2"/>
            <a:endCxn id="34" idx="0"/>
          </p:cNvCxnSpPr>
          <p:nvPr/>
        </p:nvCxnSpPr>
        <p:spPr>
          <a:xfrm>
            <a:off x="6659090" y="2090847"/>
            <a:ext cx="445779" cy="11948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6" idx="2"/>
            <a:endCxn id="23" idx="0"/>
          </p:cNvCxnSpPr>
          <p:nvPr/>
        </p:nvCxnSpPr>
        <p:spPr>
          <a:xfrm flipH="1">
            <a:off x="2520325" y="2109056"/>
            <a:ext cx="2052849" cy="11300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6" idx="2"/>
            <a:endCxn id="22" idx="0"/>
          </p:cNvCxnSpPr>
          <p:nvPr/>
        </p:nvCxnSpPr>
        <p:spPr>
          <a:xfrm flipH="1">
            <a:off x="4127396" y="2109056"/>
            <a:ext cx="445778" cy="11300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2"/>
            <a:endCxn id="23" idx="0"/>
          </p:cNvCxnSpPr>
          <p:nvPr/>
        </p:nvCxnSpPr>
        <p:spPr>
          <a:xfrm flipH="1">
            <a:off x="2520325" y="2090847"/>
            <a:ext cx="4138765" cy="11482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2"/>
            <a:endCxn id="22" idx="0"/>
          </p:cNvCxnSpPr>
          <p:nvPr/>
        </p:nvCxnSpPr>
        <p:spPr>
          <a:xfrm flipH="1">
            <a:off x="4127396" y="2090847"/>
            <a:ext cx="2531694" cy="11482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618150" y="6458304"/>
            <a:ext cx="2039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H1: 10.</a:t>
            </a:r>
            <a:r>
              <a:rPr lang="en-US" altLang="zh-CN" sz="2000" dirty="0" smtClean="0"/>
              <a:t>0</a:t>
            </a:r>
            <a:r>
              <a:rPr lang="en-US" sz="2000" dirty="0" smtClean="0"/>
              <a:t>.0.1</a:t>
            </a:r>
            <a:endParaRPr lang="en-US" sz="2000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2514594" y="3816045"/>
            <a:ext cx="0" cy="6997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127395" y="3816045"/>
            <a:ext cx="11299" cy="6997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514594" y="3816045"/>
            <a:ext cx="1631930" cy="6997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2501195" y="3816045"/>
            <a:ext cx="1626200" cy="6997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SimpleExample.pn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3515573" y="3239061"/>
            <a:ext cx="1223645" cy="801370"/>
          </a:xfrm>
          <a:prstGeom prst="rect">
            <a:avLst/>
          </a:prstGeom>
        </p:spPr>
      </p:pic>
      <p:pic>
        <p:nvPicPr>
          <p:cNvPr id="23" name="Picture 22" descr="SimpleExample.pn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1908502" y="3239061"/>
            <a:ext cx="1223645" cy="801370"/>
          </a:xfrm>
          <a:prstGeom prst="rect">
            <a:avLst/>
          </a:prstGeom>
        </p:spPr>
      </p:pic>
      <p:pic>
        <p:nvPicPr>
          <p:cNvPr id="24" name="Picture 23" descr="SimpleExample.pn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1908502" y="4384815"/>
            <a:ext cx="1223645" cy="801370"/>
          </a:xfrm>
          <a:prstGeom prst="rect">
            <a:avLst/>
          </a:prstGeom>
        </p:spPr>
      </p:pic>
      <p:pic>
        <p:nvPicPr>
          <p:cNvPr id="25" name="Picture 24" descr="SimpleExample.pn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3515573" y="4384815"/>
            <a:ext cx="1223645" cy="801370"/>
          </a:xfrm>
          <a:prstGeom prst="rect">
            <a:avLst/>
          </a:prstGeom>
        </p:spPr>
      </p:pic>
      <p:pic>
        <p:nvPicPr>
          <p:cNvPr id="26" name="Picture 25" descr="SimpleExample.png"/>
          <p:cNvPicPr/>
          <p:nvPr/>
        </p:nvPicPr>
        <p:blipFill rotWithShape="1"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60" t="39687" r="74439" b="54764"/>
          <a:stretch/>
        </p:blipFill>
        <p:spPr>
          <a:xfrm>
            <a:off x="2155334" y="5530569"/>
            <a:ext cx="503555" cy="927735"/>
          </a:xfrm>
          <a:prstGeom prst="rect">
            <a:avLst/>
          </a:prstGeom>
        </p:spPr>
      </p:pic>
      <p:cxnSp>
        <p:nvCxnSpPr>
          <p:cNvPr id="27" name="Straight Connector 26"/>
          <p:cNvCxnSpPr/>
          <p:nvPr/>
        </p:nvCxnSpPr>
        <p:spPr>
          <a:xfrm flipH="1">
            <a:off x="2401382" y="5004339"/>
            <a:ext cx="11389" cy="6335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085739" y="3868300"/>
            <a:ext cx="1631930" cy="6997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099138" y="3862725"/>
            <a:ext cx="0" cy="6997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8711939" y="3862725"/>
            <a:ext cx="11299" cy="6997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7085739" y="3862725"/>
            <a:ext cx="1626200" cy="6997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 descr="SimpleExample.png"/>
          <p:cNvPicPr/>
          <p:nvPr/>
        </p:nvPicPr>
        <p:blipFill rotWithShape="1"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60" t="39687" r="74439" b="54764"/>
          <a:stretch/>
        </p:blipFill>
        <p:spPr>
          <a:xfrm>
            <a:off x="8460162" y="5530569"/>
            <a:ext cx="503555" cy="927735"/>
          </a:xfrm>
          <a:prstGeom prst="rect">
            <a:avLst/>
          </a:prstGeom>
        </p:spPr>
      </p:pic>
      <p:pic>
        <p:nvPicPr>
          <p:cNvPr id="33" name="Picture 32" descr="SimpleExample.pn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8100117" y="3285741"/>
            <a:ext cx="1223645" cy="801370"/>
          </a:xfrm>
          <a:prstGeom prst="rect">
            <a:avLst/>
          </a:prstGeom>
        </p:spPr>
      </p:pic>
      <p:pic>
        <p:nvPicPr>
          <p:cNvPr id="34" name="Picture 33" descr="SimpleExample.pn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6493046" y="3285741"/>
            <a:ext cx="1223645" cy="801370"/>
          </a:xfrm>
          <a:prstGeom prst="rect">
            <a:avLst/>
          </a:prstGeom>
        </p:spPr>
      </p:pic>
      <p:pic>
        <p:nvPicPr>
          <p:cNvPr id="35" name="Picture 34" descr="SimpleExample.pn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6493046" y="4431495"/>
            <a:ext cx="1223645" cy="801370"/>
          </a:xfrm>
          <a:prstGeom prst="rect">
            <a:avLst/>
          </a:prstGeom>
        </p:spPr>
      </p:pic>
      <p:pic>
        <p:nvPicPr>
          <p:cNvPr id="36" name="Picture 35" descr="SimpleExample.pn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8100117" y="4431495"/>
            <a:ext cx="1223645" cy="801370"/>
          </a:xfrm>
          <a:prstGeom prst="rect">
            <a:avLst/>
          </a:prstGeom>
        </p:spPr>
      </p:pic>
      <p:cxnSp>
        <p:nvCxnSpPr>
          <p:cNvPr id="37" name="Straight Connector 36"/>
          <p:cNvCxnSpPr/>
          <p:nvPr/>
        </p:nvCxnSpPr>
        <p:spPr>
          <a:xfrm flipH="1">
            <a:off x="8726305" y="5081333"/>
            <a:ext cx="4763" cy="56607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ultiply 37"/>
          <p:cNvSpPr/>
          <p:nvPr/>
        </p:nvSpPr>
        <p:spPr>
          <a:xfrm>
            <a:off x="8405706" y="4469267"/>
            <a:ext cx="571500" cy="681055"/>
          </a:xfrm>
          <a:prstGeom prst="mathMultiply">
            <a:avLst>
              <a:gd name="adj1" fmla="val 908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8"/>
          <p:cNvSpPr/>
          <p:nvPr/>
        </p:nvSpPr>
        <p:spPr>
          <a:xfrm>
            <a:off x="2416682" y="2004834"/>
            <a:ext cx="4961578" cy="3546732"/>
          </a:xfrm>
          <a:custGeom>
            <a:avLst/>
            <a:gdLst>
              <a:gd name="connsiteX0" fmla="*/ 179340 w 4961578"/>
              <a:gd name="connsiteY0" fmla="*/ 3546732 h 3546732"/>
              <a:gd name="connsiteX1" fmla="*/ 201642 w 4961578"/>
              <a:gd name="connsiteY1" fmla="*/ 1227278 h 3546732"/>
              <a:gd name="connsiteX2" fmla="*/ 2220013 w 4961578"/>
              <a:gd name="connsiteY2" fmla="*/ 644 h 3546732"/>
              <a:gd name="connsiteX3" fmla="*/ 4650979 w 4961578"/>
              <a:gd name="connsiteY3" fmla="*/ 1372244 h 3546732"/>
              <a:gd name="connsiteX4" fmla="*/ 4851701 w 4961578"/>
              <a:gd name="connsiteY4" fmla="*/ 1193825 h 3546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61578" h="3546732">
                <a:moveTo>
                  <a:pt x="179340" y="3546732"/>
                </a:moveTo>
                <a:cubicBezTo>
                  <a:pt x="20435" y="2682512"/>
                  <a:pt x="-138470" y="1818293"/>
                  <a:pt x="201642" y="1227278"/>
                </a:cubicBezTo>
                <a:cubicBezTo>
                  <a:pt x="541754" y="636263"/>
                  <a:pt x="1478457" y="-23517"/>
                  <a:pt x="2220013" y="644"/>
                </a:cubicBezTo>
                <a:cubicBezTo>
                  <a:pt x="2961569" y="24805"/>
                  <a:pt x="4212364" y="1173380"/>
                  <a:pt x="4650979" y="1372244"/>
                </a:cubicBezTo>
                <a:cubicBezTo>
                  <a:pt x="5089594" y="1571107"/>
                  <a:pt x="4970647" y="1382466"/>
                  <a:pt x="4851701" y="1193825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>
            <a:off x="8023329" y="1283688"/>
            <a:ext cx="2351219" cy="72617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8041375" y="1283688"/>
            <a:ext cx="2493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10.0.0.0/16 -&gt; </a:t>
            </a:r>
            <a:r>
              <a:rPr lang="en-US" dirty="0" err="1" smtClean="0"/>
              <a:t>Aggr</a:t>
            </a:r>
            <a:r>
              <a:rPr lang="en-US" dirty="0" smtClean="0"/>
              <a:t> 1</a:t>
            </a:r>
            <a:r>
              <a:rPr lang="en-US" altLang="zh-CN" dirty="0" smtClean="0"/>
              <a:t>,</a:t>
            </a:r>
            <a:r>
              <a:rPr lang="en-US" altLang="zh-CN" dirty="0"/>
              <a:t>2</a:t>
            </a:r>
            <a:endParaRPr lang="en-US" dirty="0"/>
          </a:p>
        </p:txBody>
      </p:sp>
      <p:sp>
        <p:nvSpPr>
          <p:cNvPr id="42" name="Rounded Rectangle 41"/>
          <p:cNvSpPr/>
          <p:nvPr/>
        </p:nvSpPr>
        <p:spPr>
          <a:xfrm>
            <a:off x="9480234" y="2988037"/>
            <a:ext cx="2093460" cy="104399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9480234" y="3305858"/>
            <a:ext cx="2241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10.1.</a:t>
            </a:r>
            <a:r>
              <a:rPr lang="en-US" altLang="zh-CN" dirty="0" smtClean="0"/>
              <a:t>1</a:t>
            </a:r>
            <a:r>
              <a:rPr lang="en-US" dirty="0" smtClean="0"/>
              <a:t>.0/24 -&gt; </a:t>
            </a:r>
            <a:r>
              <a:rPr lang="en-US" dirty="0" err="1" smtClean="0"/>
              <a:t>ToR</a:t>
            </a:r>
            <a:r>
              <a:rPr lang="en-US" dirty="0" smtClean="0"/>
              <a:t> </a:t>
            </a:r>
            <a:r>
              <a:rPr lang="en-US" altLang="zh-CN" dirty="0" smtClean="0"/>
              <a:t>4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9526374" y="3621922"/>
            <a:ext cx="2413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Default -&gt; Core 1,2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8028271" y="1610243"/>
            <a:ext cx="2493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10.1.0.0/16 -&gt; </a:t>
            </a:r>
            <a:r>
              <a:rPr lang="en-US" dirty="0" err="1" smtClean="0"/>
              <a:t>Aggr</a:t>
            </a:r>
            <a:r>
              <a:rPr lang="en-US" dirty="0" smtClean="0"/>
              <a:t> </a:t>
            </a:r>
            <a:r>
              <a:rPr lang="en-US" altLang="zh-CN" dirty="0" smtClean="0"/>
              <a:t>3,4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9480234" y="3021513"/>
            <a:ext cx="2241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10.1.</a:t>
            </a:r>
            <a:r>
              <a:rPr lang="en-US" altLang="zh-CN" dirty="0" smtClean="0"/>
              <a:t>0</a:t>
            </a:r>
            <a:r>
              <a:rPr lang="en-US" dirty="0" smtClean="0"/>
              <a:t>.0/24 -&gt; </a:t>
            </a:r>
            <a:r>
              <a:rPr lang="en-US" dirty="0" err="1" smtClean="0"/>
              <a:t>ToR</a:t>
            </a:r>
            <a:r>
              <a:rPr lang="en-US" dirty="0" smtClean="0"/>
              <a:t> </a:t>
            </a:r>
            <a:r>
              <a:rPr lang="en-US" altLang="zh-CN" dirty="0" smtClean="0"/>
              <a:t>3</a:t>
            </a:r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6988693" y="2520524"/>
            <a:ext cx="501928" cy="267462"/>
          </a:xfrm>
          <a:prstGeom prst="ellipse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6100427" y="3862725"/>
            <a:ext cx="78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Aggr</a:t>
            </a:r>
            <a:r>
              <a:rPr lang="en-US" dirty="0" smtClean="0"/>
              <a:t> 3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6140383" y="5047900"/>
            <a:ext cx="693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ToR</a:t>
            </a:r>
            <a:r>
              <a:rPr lang="en-US" dirty="0" smtClean="0"/>
              <a:t> 3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8745229" y="3862725"/>
            <a:ext cx="78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Aggr</a:t>
            </a:r>
            <a:r>
              <a:rPr lang="en-US" dirty="0" smtClean="0"/>
              <a:t> 4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8842600" y="5047900"/>
            <a:ext cx="693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ToR</a:t>
            </a:r>
            <a:r>
              <a:rPr lang="en-US" dirty="0" smtClean="0"/>
              <a:t> 4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1413055" y="3862725"/>
            <a:ext cx="78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Aggr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4203092" y="3862725"/>
            <a:ext cx="78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Aggr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4340304" y="5047900"/>
            <a:ext cx="693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ToR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455363" y="5047900"/>
            <a:ext cx="693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ToR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4176975" y="959840"/>
            <a:ext cx="792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Core 1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6262892" y="959840"/>
            <a:ext cx="792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Core 2</a:t>
            </a:r>
            <a:endParaRPr lang="en-US" dirty="0"/>
          </a:p>
        </p:txBody>
      </p:sp>
      <p:sp>
        <p:nvSpPr>
          <p:cNvPr id="58" name="Freeform 57"/>
          <p:cNvSpPr/>
          <p:nvPr/>
        </p:nvSpPr>
        <p:spPr>
          <a:xfrm>
            <a:off x="4543425" y="1932066"/>
            <a:ext cx="4390659" cy="1626073"/>
          </a:xfrm>
          <a:custGeom>
            <a:avLst/>
            <a:gdLst>
              <a:gd name="connsiteX0" fmla="*/ 4124325 w 4390659"/>
              <a:gd name="connsiteY0" fmla="*/ 1238250 h 1626073"/>
              <a:gd name="connsiteX1" fmla="*/ 4381500 w 4390659"/>
              <a:gd name="connsiteY1" fmla="*/ 1447800 h 1626073"/>
              <a:gd name="connsiteX2" fmla="*/ 4267200 w 4390659"/>
              <a:gd name="connsiteY2" fmla="*/ 1609725 h 1626073"/>
              <a:gd name="connsiteX3" fmla="*/ 3657600 w 4390659"/>
              <a:gd name="connsiteY3" fmla="*/ 1438275 h 1626073"/>
              <a:gd name="connsiteX4" fmla="*/ 0 w 4390659"/>
              <a:gd name="connsiteY4" fmla="*/ 0 h 1626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90659" h="1626073">
                <a:moveTo>
                  <a:pt x="4124325" y="1238250"/>
                </a:moveTo>
                <a:cubicBezTo>
                  <a:pt x="4241006" y="1312069"/>
                  <a:pt x="4357688" y="1385888"/>
                  <a:pt x="4381500" y="1447800"/>
                </a:cubicBezTo>
                <a:cubicBezTo>
                  <a:pt x="4405312" y="1509712"/>
                  <a:pt x="4387850" y="1611313"/>
                  <a:pt x="4267200" y="1609725"/>
                </a:cubicBezTo>
                <a:cubicBezTo>
                  <a:pt x="4146550" y="1608138"/>
                  <a:pt x="4368800" y="1706563"/>
                  <a:pt x="3657600" y="1438275"/>
                </a:cubicBezTo>
                <a:cubicBezTo>
                  <a:pt x="2946400" y="1169987"/>
                  <a:pt x="1473200" y="584993"/>
                  <a:pt x="0" y="0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 58"/>
          <p:cNvSpPr/>
          <p:nvPr/>
        </p:nvSpPr>
        <p:spPr>
          <a:xfrm>
            <a:off x="3624073" y="1703543"/>
            <a:ext cx="2888518" cy="1517903"/>
          </a:xfrm>
          <a:custGeom>
            <a:avLst/>
            <a:gdLst>
              <a:gd name="connsiteX0" fmla="*/ 935893 w 2888518"/>
              <a:gd name="connsiteY0" fmla="*/ 222503 h 1517903"/>
              <a:gd name="connsiteX1" fmla="*/ 345343 w 2888518"/>
              <a:gd name="connsiteY1" fmla="*/ 3428 h 1517903"/>
              <a:gd name="connsiteX2" fmla="*/ 173893 w 2888518"/>
              <a:gd name="connsiteY2" fmla="*/ 212978 h 1517903"/>
              <a:gd name="connsiteX3" fmla="*/ 2888518 w 2888518"/>
              <a:gd name="connsiteY3" fmla="*/ 1517903 h 1517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88518" h="1517903">
                <a:moveTo>
                  <a:pt x="935893" y="222503"/>
                </a:moveTo>
                <a:cubicBezTo>
                  <a:pt x="704118" y="113759"/>
                  <a:pt x="472343" y="5015"/>
                  <a:pt x="345343" y="3428"/>
                </a:cubicBezTo>
                <a:cubicBezTo>
                  <a:pt x="218343" y="1841"/>
                  <a:pt x="-249969" y="-39434"/>
                  <a:pt x="173893" y="212978"/>
                </a:cubicBezTo>
                <a:cubicBezTo>
                  <a:pt x="597755" y="465390"/>
                  <a:pt x="1743136" y="991646"/>
                  <a:pt x="2888518" y="1517903"/>
                </a:cubicBezTo>
              </a:path>
            </a:pathLst>
          </a:custGeom>
          <a:noFill/>
          <a:ln w="57150"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 59"/>
          <p:cNvSpPr/>
          <p:nvPr/>
        </p:nvSpPr>
        <p:spPr>
          <a:xfrm>
            <a:off x="6534150" y="2084466"/>
            <a:ext cx="742950" cy="1123950"/>
          </a:xfrm>
          <a:custGeom>
            <a:avLst/>
            <a:gdLst>
              <a:gd name="connsiteX0" fmla="*/ 742950 w 742950"/>
              <a:gd name="connsiteY0" fmla="*/ 1123950 h 1123950"/>
              <a:gd name="connsiteX1" fmla="*/ 0 w 742950"/>
              <a:gd name="connsiteY1" fmla="*/ 0 h 1123950"/>
              <a:gd name="connsiteX2" fmla="*/ 0 w 742950"/>
              <a:gd name="connsiteY2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950" h="1123950">
                <a:moveTo>
                  <a:pt x="742950" y="1123950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 60"/>
          <p:cNvSpPr/>
          <p:nvPr/>
        </p:nvSpPr>
        <p:spPr>
          <a:xfrm>
            <a:off x="6421329" y="1873537"/>
            <a:ext cx="2265471" cy="1306304"/>
          </a:xfrm>
          <a:custGeom>
            <a:avLst/>
            <a:gdLst>
              <a:gd name="connsiteX0" fmla="*/ 2265471 w 2265471"/>
              <a:gd name="connsiteY0" fmla="*/ 1306304 h 1306304"/>
              <a:gd name="connsiteX1" fmla="*/ 236646 w 2265471"/>
              <a:gd name="connsiteY1" fmla="*/ 77579 h 1306304"/>
              <a:gd name="connsiteX2" fmla="*/ 122346 w 2265471"/>
              <a:gd name="connsiteY2" fmla="*/ 229979 h 1306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5471" h="1306304">
                <a:moveTo>
                  <a:pt x="2265471" y="1306304"/>
                </a:moveTo>
                <a:cubicBezTo>
                  <a:pt x="1429652" y="781635"/>
                  <a:pt x="593833" y="256966"/>
                  <a:pt x="236646" y="77579"/>
                </a:cubicBezTo>
                <a:cubicBezTo>
                  <a:pt x="-120541" y="-101808"/>
                  <a:pt x="902" y="64085"/>
                  <a:pt x="122346" y="229979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2" name="Picture 2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4365" y="3643670"/>
            <a:ext cx="374749" cy="374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Freeform 62"/>
          <p:cNvSpPr/>
          <p:nvPr/>
        </p:nvSpPr>
        <p:spPr>
          <a:xfrm>
            <a:off x="2263851" y="2043931"/>
            <a:ext cx="6647294" cy="3650599"/>
          </a:xfrm>
          <a:custGeom>
            <a:avLst/>
            <a:gdLst>
              <a:gd name="connsiteX0" fmla="*/ 240067 w 6647294"/>
              <a:gd name="connsiteY0" fmla="*/ 3539504 h 3650599"/>
              <a:gd name="connsiteX1" fmla="*/ 9330 w 6647294"/>
              <a:gd name="connsiteY1" fmla="*/ 1727795 h 3650599"/>
              <a:gd name="connsiteX2" fmla="*/ 522078 w 6647294"/>
              <a:gd name="connsiteY2" fmla="*/ 796304 h 3650599"/>
              <a:gd name="connsiteX3" fmla="*/ 2291057 w 6647294"/>
              <a:gd name="connsiteY3" fmla="*/ 1545 h 3650599"/>
              <a:gd name="connsiteX4" fmla="*/ 4769338 w 6647294"/>
              <a:gd name="connsiteY4" fmla="*/ 1001403 h 3650599"/>
              <a:gd name="connsiteX5" fmla="*/ 4709517 w 6647294"/>
              <a:gd name="connsiteY5" fmla="*/ 2009806 h 3650599"/>
              <a:gd name="connsiteX6" fmla="*/ 6487042 w 6647294"/>
              <a:gd name="connsiteY6" fmla="*/ 2633649 h 3650599"/>
              <a:gd name="connsiteX7" fmla="*/ 6452859 w 6647294"/>
              <a:gd name="connsiteY7" fmla="*/ 3650599 h 3650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47294" h="3650599">
                <a:moveTo>
                  <a:pt x="240067" y="3539504"/>
                </a:moveTo>
                <a:cubicBezTo>
                  <a:pt x="101197" y="2862249"/>
                  <a:pt x="-37672" y="2184995"/>
                  <a:pt x="9330" y="1727795"/>
                </a:cubicBezTo>
                <a:cubicBezTo>
                  <a:pt x="56332" y="1270595"/>
                  <a:pt x="141790" y="1084012"/>
                  <a:pt x="522078" y="796304"/>
                </a:cubicBezTo>
                <a:cubicBezTo>
                  <a:pt x="902366" y="508596"/>
                  <a:pt x="1583180" y="-32638"/>
                  <a:pt x="2291057" y="1545"/>
                </a:cubicBezTo>
                <a:cubicBezTo>
                  <a:pt x="2998934" y="35728"/>
                  <a:pt x="4366261" y="666693"/>
                  <a:pt x="4769338" y="1001403"/>
                </a:cubicBezTo>
                <a:cubicBezTo>
                  <a:pt x="5172415" y="1336113"/>
                  <a:pt x="4423233" y="1737765"/>
                  <a:pt x="4709517" y="2009806"/>
                </a:cubicBezTo>
                <a:cubicBezTo>
                  <a:pt x="4995801" y="2281847"/>
                  <a:pt x="6196485" y="2360183"/>
                  <a:pt x="6487042" y="2633649"/>
                </a:cubicBezTo>
                <a:cubicBezTo>
                  <a:pt x="6777599" y="2907114"/>
                  <a:pt x="6615229" y="3278856"/>
                  <a:pt x="6452859" y="3650599"/>
                </a:cubicBezTo>
              </a:path>
            </a:pathLst>
          </a:custGeom>
          <a:noFill/>
          <a:ln w="57150"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933701" y="244177"/>
            <a:ext cx="10324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Loop-Induced </a:t>
            </a:r>
            <a:r>
              <a:rPr lang="en-US" altLang="zh-CN" sz="4000" dirty="0" smtClean="0"/>
              <a:t>Deadlock Case in Clos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762346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3" grpId="0"/>
      <p:bldP spid="47" grpId="0" animBg="1"/>
      <p:bldP spid="58" grpId="0" animBg="1"/>
      <p:bldP spid="59" grpId="0" animBg="1"/>
      <p:bldP spid="60" grpId="0" animBg="1"/>
      <p:bldP spid="61" grpId="0" animBg="1"/>
      <p:bldP spid="6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Box 86"/>
          <p:cNvSpPr txBox="1"/>
          <p:nvPr/>
        </p:nvSpPr>
        <p:spPr>
          <a:xfrm>
            <a:off x="6326177" y="6431671"/>
            <a:ext cx="2039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H3: 10.</a:t>
            </a:r>
            <a:r>
              <a:rPr lang="en-US" sz="2000" dirty="0"/>
              <a:t>1</a:t>
            </a:r>
            <a:r>
              <a:rPr lang="en-US" sz="2000" dirty="0" smtClean="0"/>
              <a:t>.0.1</a:t>
            </a:r>
            <a:endParaRPr lang="en-US" sz="2000" dirty="0"/>
          </a:p>
        </p:txBody>
      </p:sp>
      <p:pic>
        <p:nvPicPr>
          <p:cNvPr id="88" name="Picture 87" descr="SimpleExample.png"/>
          <p:cNvPicPr/>
          <p:nvPr/>
        </p:nvPicPr>
        <p:blipFill rotWithShape="1"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60" t="39687" r="74439" b="54764"/>
          <a:stretch/>
        </p:blipFill>
        <p:spPr>
          <a:xfrm>
            <a:off x="6863361" y="5503936"/>
            <a:ext cx="503555" cy="927735"/>
          </a:xfrm>
          <a:prstGeom prst="rect">
            <a:avLst/>
          </a:prstGeom>
        </p:spPr>
      </p:pic>
      <p:cxnSp>
        <p:nvCxnSpPr>
          <p:cNvPr id="90" name="Straight Connector 89"/>
          <p:cNvCxnSpPr/>
          <p:nvPr/>
        </p:nvCxnSpPr>
        <p:spPr>
          <a:xfrm flipH="1">
            <a:off x="7109409" y="4977706"/>
            <a:ext cx="11389" cy="6335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3300692" y="6431671"/>
            <a:ext cx="2039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H2: 10.</a:t>
            </a:r>
            <a:r>
              <a:rPr lang="en-US" altLang="zh-CN" sz="2000" dirty="0" smtClean="0"/>
              <a:t>0</a:t>
            </a:r>
            <a:r>
              <a:rPr lang="en-US" sz="2000" dirty="0" smtClean="0"/>
              <a:t>.1.1</a:t>
            </a:r>
            <a:endParaRPr lang="en-US" sz="2000" dirty="0"/>
          </a:p>
        </p:txBody>
      </p:sp>
      <p:pic>
        <p:nvPicPr>
          <p:cNvPr id="84" name="Picture 83" descr="SimpleExample.png"/>
          <p:cNvPicPr/>
          <p:nvPr/>
        </p:nvPicPr>
        <p:blipFill rotWithShape="1"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60" t="39687" r="74439" b="54764"/>
          <a:stretch/>
        </p:blipFill>
        <p:spPr>
          <a:xfrm>
            <a:off x="3837876" y="5503936"/>
            <a:ext cx="503555" cy="927735"/>
          </a:xfrm>
          <a:prstGeom prst="rect">
            <a:avLst/>
          </a:prstGeom>
        </p:spPr>
      </p:pic>
      <p:cxnSp>
        <p:nvCxnSpPr>
          <p:cNvPr id="85" name="Straight Connector 84"/>
          <p:cNvCxnSpPr/>
          <p:nvPr/>
        </p:nvCxnSpPr>
        <p:spPr>
          <a:xfrm flipH="1">
            <a:off x="4083924" y="4977706"/>
            <a:ext cx="11389" cy="6335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SimpleExample.pn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6047267" y="1289477"/>
            <a:ext cx="1223645" cy="801370"/>
          </a:xfrm>
          <a:prstGeom prst="rect">
            <a:avLst/>
          </a:prstGeom>
        </p:spPr>
      </p:pic>
      <p:pic>
        <p:nvPicPr>
          <p:cNvPr id="5" name="Picture 4" descr="SimpleExample.pn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3961351" y="1307686"/>
            <a:ext cx="1223645" cy="801370"/>
          </a:xfrm>
          <a:prstGeom prst="rect">
            <a:avLst/>
          </a:prstGeom>
        </p:spPr>
      </p:pic>
      <p:cxnSp>
        <p:nvCxnSpPr>
          <p:cNvPr id="8" name="Straight Connector 7"/>
          <p:cNvCxnSpPr>
            <a:stCxn id="5" idx="2"/>
            <a:endCxn id="32" idx="0"/>
          </p:cNvCxnSpPr>
          <p:nvPr/>
        </p:nvCxnSpPr>
        <p:spPr>
          <a:xfrm>
            <a:off x="4573174" y="2109056"/>
            <a:ext cx="2531695" cy="11766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5" idx="2"/>
            <a:endCxn id="26" idx="0"/>
          </p:cNvCxnSpPr>
          <p:nvPr/>
        </p:nvCxnSpPr>
        <p:spPr>
          <a:xfrm>
            <a:off x="4573174" y="2109056"/>
            <a:ext cx="4138766" cy="11766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794211" y="6458304"/>
            <a:ext cx="2039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H4: 10.1.</a:t>
            </a:r>
            <a:r>
              <a:rPr lang="en-US" altLang="zh-CN" sz="2000" dirty="0" smtClean="0"/>
              <a:t>1</a:t>
            </a:r>
            <a:r>
              <a:rPr lang="en-US" sz="2000" dirty="0" smtClean="0"/>
              <a:t>.1</a:t>
            </a:r>
            <a:endParaRPr lang="en-US" sz="2000" dirty="0"/>
          </a:p>
        </p:txBody>
      </p:sp>
      <p:cxnSp>
        <p:nvCxnSpPr>
          <p:cNvPr id="46" name="Straight Connector 45"/>
          <p:cNvCxnSpPr>
            <a:stCxn id="4" idx="2"/>
            <a:endCxn id="26" idx="0"/>
          </p:cNvCxnSpPr>
          <p:nvPr/>
        </p:nvCxnSpPr>
        <p:spPr>
          <a:xfrm>
            <a:off x="6659090" y="2090847"/>
            <a:ext cx="2052850" cy="11948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" idx="2"/>
            <a:endCxn id="32" idx="0"/>
          </p:cNvCxnSpPr>
          <p:nvPr/>
        </p:nvCxnSpPr>
        <p:spPr>
          <a:xfrm>
            <a:off x="6659090" y="2090847"/>
            <a:ext cx="445779" cy="11948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5" idx="2"/>
            <a:endCxn id="75" idx="0"/>
          </p:cNvCxnSpPr>
          <p:nvPr/>
        </p:nvCxnSpPr>
        <p:spPr>
          <a:xfrm flipH="1">
            <a:off x="2520325" y="2109056"/>
            <a:ext cx="2052849" cy="11300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5" idx="2"/>
            <a:endCxn id="74" idx="0"/>
          </p:cNvCxnSpPr>
          <p:nvPr/>
        </p:nvCxnSpPr>
        <p:spPr>
          <a:xfrm flipH="1">
            <a:off x="4127396" y="2109056"/>
            <a:ext cx="445778" cy="11300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4" idx="2"/>
            <a:endCxn id="75" idx="0"/>
          </p:cNvCxnSpPr>
          <p:nvPr/>
        </p:nvCxnSpPr>
        <p:spPr>
          <a:xfrm flipH="1">
            <a:off x="2520325" y="2090847"/>
            <a:ext cx="4138765" cy="11482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4" idx="2"/>
            <a:endCxn id="74" idx="0"/>
          </p:cNvCxnSpPr>
          <p:nvPr/>
        </p:nvCxnSpPr>
        <p:spPr>
          <a:xfrm flipH="1">
            <a:off x="4127396" y="2090847"/>
            <a:ext cx="2531694" cy="11482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1618150" y="6458304"/>
            <a:ext cx="2039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H1: 10.</a:t>
            </a:r>
            <a:r>
              <a:rPr lang="en-US" altLang="zh-CN" sz="2000" dirty="0" smtClean="0"/>
              <a:t>0</a:t>
            </a:r>
            <a:r>
              <a:rPr lang="en-US" sz="2000" dirty="0" smtClean="0"/>
              <a:t>.0.1</a:t>
            </a:r>
            <a:endParaRPr lang="en-US" sz="2000" dirty="0"/>
          </a:p>
        </p:txBody>
      </p:sp>
      <p:cxnSp>
        <p:nvCxnSpPr>
          <p:cNvPr id="78" name="Straight Connector 77"/>
          <p:cNvCxnSpPr/>
          <p:nvPr/>
        </p:nvCxnSpPr>
        <p:spPr>
          <a:xfrm>
            <a:off x="2514594" y="3816045"/>
            <a:ext cx="0" cy="6997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4127395" y="3816045"/>
            <a:ext cx="11299" cy="6997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2514594" y="3816045"/>
            <a:ext cx="1631930" cy="6997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H="1">
            <a:off x="2501195" y="3816045"/>
            <a:ext cx="1626200" cy="6997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Picture 73" descr="SimpleExample.pn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3515573" y="3239061"/>
            <a:ext cx="1223645" cy="801370"/>
          </a:xfrm>
          <a:prstGeom prst="rect">
            <a:avLst/>
          </a:prstGeom>
        </p:spPr>
      </p:pic>
      <p:pic>
        <p:nvPicPr>
          <p:cNvPr id="75" name="Picture 74" descr="SimpleExample.pn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1908502" y="3239061"/>
            <a:ext cx="1223645" cy="801370"/>
          </a:xfrm>
          <a:prstGeom prst="rect">
            <a:avLst/>
          </a:prstGeom>
        </p:spPr>
      </p:pic>
      <p:pic>
        <p:nvPicPr>
          <p:cNvPr id="76" name="Picture 75" descr="SimpleExample.pn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1908502" y="4384815"/>
            <a:ext cx="1223645" cy="801370"/>
          </a:xfrm>
          <a:prstGeom prst="rect">
            <a:avLst/>
          </a:prstGeom>
        </p:spPr>
      </p:pic>
      <p:pic>
        <p:nvPicPr>
          <p:cNvPr id="77" name="Picture 76" descr="SimpleExample.pn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3515573" y="4384815"/>
            <a:ext cx="1223645" cy="801370"/>
          </a:xfrm>
          <a:prstGeom prst="rect">
            <a:avLst/>
          </a:prstGeom>
        </p:spPr>
      </p:pic>
      <p:pic>
        <p:nvPicPr>
          <p:cNvPr id="95" name="Picture 94" descr="SimpleExample.png"/>
          <p:cNvPicPr/>
          <p:nvPr/>
        </p:nvPicPr>
        <p:blipFill rotWithShape="1"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60" t="39687" r="74439" b="54764"/>
          <a:stretch/>
        </p:blipFill>
        <p:spPr>
          <a:xfrm>
            <a:off x="2155334" y="5530569"/>
            <a:ext cx="503555" cy="927735"/>
          </a:xfrm>
          <a:prstGeom prst="rect">
            <a:avLst/>
          </a:prstGeom>
        </p:spPr>
      </p:pic>
      <p:cxnSp>
        <p:nvCxnSpPr>
          <p:cNvPr id="98" name="Straight Connector 97"/>
          <p:cNvCxnSpPr/>
          <p:nvPr/>
        </p:nvCxnSpPr>
        <p:spPr>
          <a:xfrm flipH="1">
            <a:off x="2401382" y="5004339"/>
            <a:ext cx="11389" cy="6335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7085739" y="3868300"/>
            <a:ext cx="1631930" cy="6997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7099138" y="3862725"/>
            <a:ext cx="0" cy="6997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8711939" y="3862725"/>
            <a:ext cx="11299" cy="6997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7085739" y="3862725"/>
            <a:ext cx="1626200" cy="6997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SimpleExample.png"/>
          <p:cNvPicPr/>
          <p:nvPr/>
        </p:nvPicPr>
        <p:blipFill rotWithShape="1"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60" t="39687" r="74439" b="54764"/>
          <a:stretch/>
        </p:blipFill>
        <p:spPr>
          <a:xfrm>
            <a:off x="8460162" y="5530569"/>
            <a:ext cx="503555" cy="927735"/>
          </a:xfrm>
          <a:prstGeom prst="rect">
            <a:avLst/>
          </a:prstGeom>
        </p:spPr>
      </p:pic>
      <p:pic>
        <p:nvPicPr>
          <p:cNvPr id="26" name="Picture 25" descr="SimpleExample.pn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8100117" y="3285741"/>
            <a:ext cx="1223645" cy="801370"/>
          </a:xfrm>
          <a:prstGeom prst="rect">
            <a:avLst/>
          </a:prstGeom>
        </p:spPr>
      </p:pic>
      <p:pic>
        <p:nvPicPr>
          <p:cNvPr id="32" name="Picture 31" descr="SimpleExample.pn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6493046" y="3285741"/>
            <a:ext cx="1223645" cy="801370"/>
          </a:xfrm>
          <a:prstGeom prst="rect">
            <a:avLst/>
          </a:prstGeom>
        </p:spPr>
      </p:pic>
      <p:pic>
        <p:nvPicPr>
          <p:cNvPr id="33" name="Picture 32" descr="SimpleExample.pn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6493046" y="4431495"/>
            <a:ext cx="1223645" cy="801370"/>
          </a:xfrm>
          <a:prstGeom prst="rect">
            <a:avLst/>
          </a:prstGeom>
        </p:spPr>
      </p:pic>
      <p:pic>
        <p:nvPicPr>
          <p:cNvPr id="34" name="Picture 33" descr="SimpleExample.pn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8100117" y="4431495"/>
            <a:ext cx="1223645" cy="801370"/>
          </a:xfrm>
          <a:prstGeom prst="rect">
            <a:avLst/>
          </a:prstGeom>
        </p:spPr>
      </p:pic>
      <p:cxnSp>
        <p:nvCxnSpPr>
          <p:cNvPr id="102" name="Straight Connector 101"/>
          <p:cNvCxnSpPr/>
          <p:nvPr/>
        </p:nvCxnSpPr>
        <p:spPr>
          <a:xfrm flipH="1">
            <a:off x="8726305" y="5081333"/>
            <a:ext cx="4763" cy="56607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6125088" y="3764071"/>
            <a:ext cx="78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Aggr</a:t>
            </a:r>
            <a:r>
              <a:rPr lang="en-US" dirty="0" smtClean="0"/>
              <a:t> 3</a:t>
            </a:r>
            <a:endParaRPr lang="en-US" dirty="0"/>
          </a:p>
        </p:txBody>
      </p:sp>
      <p:sp>
        <p:nvSpPr>
          <p:cNvPr id="159" name="TextBox 158"/>
          <p:cNvSpPr txBox="1"/>
          <p:nvPr/>
        </p:nvSpPr>
        <p:spPr>
          <a:xfrm>
            <a:off x="6140383" y="5047900"/>
            <a:ext cx="693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ToR</a:t>
            </a:r>
            <a:r>
              <a:rPr lang="en-US" dirty="0" smtClean="0"/>
              <a:t> 3</a:t>
            </a:r>
            <a:endParaRPr lang="en-US" dirty="0"/>
          </a:p>
        </p:txBody>
      </p:sp>
      <p:sp>
        <p:nvSpPr>
          <p:cNvPr id="160" name="TextBox 159"/>
          <p:cNvSpPr txBox="1"/>
          <p:nvPr/>
        </p:nvSpPr>
        <p:spPr>
          <a:xfrm>
            <a:off x="8890412" y="3782962"/>
            <a:ext cx="78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Aggr</a:t>
            </a:r>
            <a:r>
              <a:rPr lang="en-US" dirty="0" smtClean="0"/>
              <a:t> 4</a:t>
            </a:r>
            <a:endParaRPr lang="en-US" dirty="0"/>
          </a:p>
        </p:txBody>
      </p:sp>
      <p:sp>
        <p:nvSpPr>
          <p:cNvPr id="161" name="TextBox 160"/>
          <p:cNvSpPr txBox="1"/>
          <p:nvPr/>
        </p:nvSpPr>
        <p:spPr>
          <a:xfrm>
            <a:off x="8842600" y="5047900"/>
            <a:ext cx="693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ToR</a:t>
            </a:r>
            <a:r>
              <a:rPr lang="en-US" dirty="0" smtClean="0"/>
              <a:t> 4</a:t>
            </a:r>
            <a:endParaRPr lang="en-US" dirty="0"/>
          </a:p>
        </p:txBody>
      </p:sp>
      <p:sp>
        <p:nvSpPr>
          <p:cNvPr id="162" name="TextBox 161"/>
          <p:cNvSpPr txBox="1"/>
          <p:nvPr/>
        </p:nvSpPr>
        <p:spPr>
          <a:xfrm>
            <a:off x="1413055" y="3862725"/>
            <a:ext cx="78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Aggr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163" name="TextBox 162"/>
          <p:cNvSpPr txBox="1"/>
          <p:nvPr/>
        </p:nvSpPr>
        <p:spPr>
          <a:xfrm>
            <a:off x="4308524" y="3741381"/>
            <a:ext cx="78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Aggr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164" name="TextBox 163"/>
          <p:cNvSpPr txBox="1"/>
          <p:nvPr/>
        </p:nvSpPr>
        <p:spPr>
          <a:xfrm>
            <a:off x="4340304" y="5047900"/>
            <a:ext cx="693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ToR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165" name="TextBox 164"/>
          <p:cNvSpPr txBox="1"/>
          <p:nvPr/>
        </p:nvSpPr>
        <p:spPr>
          <a:xfrm>
            <a:off x="1455363" y="5047900"/>
            <a:ext cx="693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ToR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166" name="TextBox 165"/>
          <p:cNvSpPr txBox="1"/>
          <p:nvPr/>
        </p:nvSpPr>
        <p:spPr>
          <a:xfrm>
            <a:off x="4176975" y="959840"/>
            <a:ext cx="792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Core 1</a:t>
            </a:r>
            <a:endParaRPr lang="en-US" dirty="0"/>
          </a:p>
        </p:txBody>
      </p:sp>
      <p:sp>
        <p:nvSpPr>
          <p:cNvPr id="167" name="TextBox 166"/>
          <p:cNvSpPr txBox="1"/>
          <p:nvPr/>
        </p:nvSpPr>
        <p:spPr>
          <a:xfrm>
            <a:off x="6262892" y="959840"/>
            <a:ext cx="792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Core 2</a:t>
            </a:r>
            <a:endParaRPr lang="en-US" dirty="0"/>
          </a:p>
        </p:txBody>
      </p:sp>
      <p:sp>
        <p:nvSpPr>
          <p:cNvPr id="2" name="Freeform 1"/>
          <p:cNvSpPr/>
          <p:nvPr/>
        </p:nvSpPr>
        <p:spPr>
          <a:xfrm>
            <a:off x="2430126" y="2068008"/>
            <a:ext cx="4458946" cy="3453903"/>
          </a:xfrm>
          <a:custGeom>
            <a:avLst/>
            <a:gdLst>
              <a:gd name="connsiteX0" fmla="*/ 144398 w 4458946"/>
              <a:gd name="connsiteY0" fmla="*/ 3453903 h 3453903"/>
              <a:gd name="connsiteX1" fmla="*/ 153276 w 4458946"/>
              <a:gd name="connsiteY1" fmla="*/ 2424093 h 3453903"/>
              <a:gd name="connsiteX2" fmla="*/ 1715746 w 4458946"/>
              <a:gd name="connsiteY2" fmla="*/ 1385406 h 3453903"/>
              <a:gd name="connsiteX3" fmla="*/ 2248406 w 4458946"/>
              <a:gd name="connsiteY3" fmla="*/ 489 h 3453903"/>
              <a:gd name="connsiteX4" fmla="*/ 4458946 w 4458946"/>
              <a:gd name="connsiteY4" fmla="*/ 1261118 h 3453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58946" h="3453903">
                <a:moveTo>
                  <a:pt x="144398" y="3453903"/>
                </a:moveTo>
                <a:cubicBezTo>
                  <a:pt x="17891" y="3111372"/>
                  <a:pt x="-108615" y="2768842"/>
                  <a:pt x="153276" y="2424093"/>
                </a:cubicBezTo>
                <a:cubicBezTo>
                  <a:pt x="415167" y="2079344"/>
                  <a:pt x="1366558" y="1789340"/>
                  <a:pt x="1715746" y="1385406"/>
                </a:cubicBezTo>
                <a:cubicBezTo>
                  <a:pt x="2064934" y="981472"/>
                  <a:pt x="1791206" y="21204"/>
                  <a:pt x="2248406" y="489"/>
                </a:cubicBezTo>
                <a:cubicBezTo>
                  <a:pt x="2705606" y="-20226"/>
                  <a:pt x="3582276" y="620446"/>
                  <a:pt x="4458946" y="1261118"/>
                </a:cubicBezTo>
              </a:path>
            </a:pathLst>
          </a:cu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6465240" y="1975432"/>
            <a:ext cx="2470092" cy="3781976"/>
          </a:xfrm>
          <a:custGeom>
            <a:avLst/>
            <a:gdLst>
              <a:gd name="connsiteX0" fmla="*/ 414238 w 2470092"/>
              <a:gd name="connsiteY0" fmla="*/ 1349495 h 3781976"/>
              <a:gd name="connsiteX1" fmla="*/ 751589 w 2470092"/>
              <a:gd name="connsiteY1" fmla="*/ 1376128 h 3781976"/>
              <a:gd name="connsiteX2" fmla="*/ 41375 w 2470092"/>
              <a:gd name="connsiteY2" fmla="*/ 89 h 3781976"/>
              <a:gd name="connsiteX3" fmla="*/ 2198649 w 2470092"/>
              <a:gd name="connsiteY3" fmla="*/ 1447149 h 3781976"/>
              <a:gd name="connsiteX4" fmla="*/ 2367325 w 2470092"/>
              <a:gd name="connsiteY4" fmla="*/ 3781976 h 3781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0092" h="3781976">
                <a:moveTo>
                  <a:pt x="414238" y="1349495"/>
                </a:moveTo>
                <a:cubicBezTo>
                  <a:pt x="613985" y="1475262"/>
                  <a:pt x="813733" y="1601029"/>
                  <a:pt x="751589" y="1376128"/>
                </a:cubicBezTo>
                <a:cubicBezTo>
                  <a:pt x="689445" y="1151227"/>
                  <a:pt x="-199802" y="-11748"/>
                  <a:pt x="41375" y="89"/>
                </a:cubicBezTo>
                <a:cubicBezTo>
                  <a:pt x="282552" y="11926"/>
                  <a:pt x="1810991" y="816834"/>
                  <a:pt x="2198649" y="1447149"/>
                </a:cubicBezTo>
                <a:cubicBezTo>
                  <a:pt x="2586307" y="2077464"/>
                  <a:pt x="2476816" y="2929720"/>
                  <a:pt x="2367325" y="3781976"/>
                </a:cubicBezTo>
              </a:path>
            </a:pathLst>
          </a:custGeom>
          <a:noFill/>
          <a:ln w="57150">
            <a:solidFill>
              <a:srgbClr val="00B05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2124521" y="1956569"/>
            <a:ext cx="2717003" cy="3542192"/>
          </a:xfrm>
          <a:custGeom>
            <a:avLst/>
            <a:gdLst>
              <a:gd name="connsiteX0" fmla="*/ 1787048 w 2717003"/>
              <a:gd name="connsiteY0" fmla="*/ 1526961 h 3542192"/>
              <a:gd name="connsiteX1" fmla="*/ 1520718 w 2717003"/>
              <a:gd name="connsiteY1" fmla="*/ 1340530 h 3542192"/>
              <a:gd name="connsiteX2" fmla="*/ 2683693 w 2717003"/>
              <a:gd name="connsiteY2" fmla="*/ 1 h 3542192"/>
              <a:gd name="connsiteX3" fmla="*/ 2637 w 2717003"/>
              <a:gd name="connsiteY3" fmla="*/ 1331652 h 3542192"/>
              <a:gd name="connsiteX4" fmla="*/ 2186544 w 2717003"/>
              <a:gd name="connsiteY4" fmla="*/ 2734324 h 3542192"/>
              <a:gd name="connsiteX5" fmla="*/ 2239810 w 2717003"/>
              <a:gd name="connsiteY5" fmla="*/ 3542192 h 3542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17003" h="3542192">
                <a:moveTo>
                  <a:pt x="1787048" y="1526961"/>
                </a:moveTo>
                <a:cubicBezTo>
                  <a:pt x="1579162" y="1560992"/>
                  <a:pt x="1371277" y="1595023"/>
                  <a:pt x="1520718" y="1340530"/>
                </a:cubicBezTo>
                <a:cubicBezTo>
                  <a:pt x="1670159" y="1086037"/>
                  <a:pt x="2936706" y="1481"/>
                  <a:pt x="2683693" y="1"/>
                </a:cubicBezTo>
                <a:cubicBezTo>
                  <a:pt x="2430680" y="-1479"/>
                  <a:pt x="85495" y="875932"/>
                  <a:pt x="2637" y="1331652"/>
                </a:cubicBezTo>
                <a:cubicBezTo>
                  <a:pt x="-80221" y="1787372"/>
                  <a:pt x="1813682" y="2365901"/>
                  <a:pt x="2186544" y="2734324"/>
                </a:cubicBezTo>
                <a:cubicBezTo>
                  <a:pt x="2559406" y="3102747"/>
                  <a:pt x="2399608" y="3322469"/>
                  <a:pt x="2239810" y="3542192"/>
                </a:cubicBezTo>
              </a:path>
            </a:pathLst>
          </a:custGeom>
          <a:noFill/>
          <a:ln w="57150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1" name="Picture 9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2960" y="3987711"/>
            <a:ext cx="459153" cy="465275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0020" y="4152702"/>
            <a:ext cx="459153" cy="465275"/>
          </a:xfrm>
          <a:prstGeom prst="rect">
            <a:avLst/>
          </a:prstGeom>
        </p:spPr>
      </p:pic>
      <p:sp>
        <p:nvSpPr>
          <p:cNvPr id="25" name="Freeform 24"/>
          <p:cNvSpPr/>
          <p:nvPr/>
        </p:nvSpPr>
        <p:spPr>
          <a:xfrm>
            <a:off x="3900668" y="2058571"/>
            <a:ext cx="3276375" cy="3485702"/>
          </a:xfrm>
          <a:custGeom>
            <a:avLst/>
            <a:gdLst>
              <a:gd name="connsiteX0" fmla="*/ 3125165 w 3276375"/>
              <a:gd name="connsiteY0" fmla="*/ 3485702 h 3485702"/>
              <a:gd name="connsiteX1" fmla="*/ 3264061 w 3276375"/>
              <a:gd name="connsiteY1" fmla="*/ 1274938 h 3485702"/>
              <a:gd name="connsiteX2" fmla="*/ 2847373 w 3276375"/>
              <a:gd name="connsiteY2" fmla="*/ 117470 h 3485702"/>
              <a:gd name="connsiteX3" fmla="*/ 1990846 w 3276375"/>
              <a:gd name="connsiteY3" fmla="*/ 186918 h 3485702"/>
              <a:gd name="connsiteX4" fmla="*/ 0 w 3276375"/>
              <a:gd name="connsiteY4" fmla="*/ 1425409 h 3485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76375" h="3485702">
                <a:moveTo>
                  <a:pt x="3125165" y="3485702"/>
                </a:moveTo>
                <a:cubicBezTo>
                  <a:pt x="3217762" y="2661006"/>
                  <a:pt x="3310360" y="1836310"/>
                  <a:pt x="3264061" y="1274938"/>
                </a:cubicBezTo>
                <a:cubicBezTo>
                  <a:pt x="3217762" y="713566"/>
                  <a:pt x="3059575" y="298807"/>
                  <a:pt x="2847373" y="117470"/>
                </a:cubicBezTo>
                <a:cubicBezTo>
                  <a:pt x="2635171" y="-63867"/>
                  <a:pt x="2465408" y="-31072"/>
                  <a:pt x="1990846" y="186918"/>
                </a:cubicBezTo>
                <a:cubicBezTo>
                  <a:pt x="1516284" y="404908"/>
                  <a:pt x="758142" y="915158"/>
                  <a:pt x="0" y="1425409"/>
                </a:cubicBezTo>
              </a:path>
            </a:pathLst>
          </a:cu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334733" y="978696"/>
            <a:ext cx="4459478" cy="3225940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/>
          <p:cNvSpPr txBox="1"/>
          <p:nvPr/>
        </p:nvSpPr>
        <p:spPr>
          <a:xfrm>
            <a:off x="7318622" y="5002032"/>
            <a:ext cx="1019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7030A0"/>
                </a:solidFill>
              </a:rPr>
              <a:t>Flow 2</a:t>
            </a: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1022443" y="4680850"/>
            <a:ext cx="1019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Flow 1</a:t>
            </a:r>
            <a:endParaRPr lang="en-US" sz="2400" b="1" dirty="0">
              <a:solidFill>
                <a:srgbClr val="00B050"/>
              </a:solidFill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2813632" y="3383271"/>
            <a:ext cx="27890" cy="2053686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>
            <a:off x="2791646" y="1919648"/>
            <a:ext cx="1454118" cy="149089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6659090" y="3536689"/>
            <a:ext cx="348012" cy="196207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2915167" y="4921343"/>
            <a:ext cx="1000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Flow 3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 flipH="1" flipV="1">
            <a:off x="4228667" y="1908468"/>
            <a:ext cx="2796931" cy="162822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933701" y="244177"/>
            <a:ext cx="10324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Cyclic </a:t>
            </a:r>
            <a:r>
              <a:rPr lang="en-US" altLang="zh-CN" sz="4000" dirty="0" smtClean="0"/>
              <a:t>Routing Induced Deadlock Case in Clos</a:t>
            </a:r>
            <a:endParaRPr lang="en-US" sz="4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55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Straight Arrow Connector 83"/>
          <p:cNvCxnSpPr/>
          <p:nvPr/>
        </p:nvCxnSpPr>
        <p:spPr>
          <a:xfrm>
            <a:off x="6821033" y="2167355"/>
            <a:ext cx="6950" cy="2565733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7</a:t>
            </a:fld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3096285" y="4707392"/>
            <a:ext cx="3747859" cy="3247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6382637" y="1811434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Core1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 rot="16200000">
            <a:off x="6297848" y="2251315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6953111" y="2704395"/>
            <a:ext cx="169578" cy="4839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3923408" y="1811434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Aggr2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 rot="16200000">
            <a:off x="5067071" y="2171167"/>
            <a:ext cx="166308" cy="5038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6384001" y="3917144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Aggr</a:t>
            </a:r>
            <a:r>
              <a:rPr lang="en-US" sz="20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2" name="Rectangle 51"/>
          <p:cNvSpPr/>
          <p:nvPr/>
        </p:nvSpPr>
        <p:spPr>
          <a:xfrm rot="10800000">
            <a:off x="4493882" y="2830265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 rot="5400000">
            <a:off x="6322682" y="4324252"/>
            <a:ext cx="177517" cy="3890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3923408" y="3917144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Core2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 rot="16200000">
            <a:off x="5151660" y="4357025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 flipV="1">
            <a:off x="4493882" y="3751441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 rot="10800000">
            <a:off x="6953111" y="3758110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4163049" y="2625002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4872939" y="1995374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tx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6380119" y="1975913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7107654" y="3898179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4770482" y="452272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7091815" y="2583451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tx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4164652" y="3898179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x-1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6367841" y="4537306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tx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 rot="16200000">
            <a:off x="3873612" y="4357025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3902244" y="4522726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x-2</a:t>
            </a:r>
            <a:endParaRPr lang="en-US" dirty="0"/>
          </a:p>
        </p:txBody>
      </p:sp>
      <p:cxnSp>
        <p:nvCxnSpPr>
          <p:cNvPr id="74" name="Straight Arrow Connector 73"/>
          <p:cNvCxnSpPr/>
          <p:nvPr/>
        </p:nvCxnSpPr>
        <p:spPr>
          <a:xfrm>
            <a:off x="4263240" y="2578825"/>
            <a:ext cx="4451610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H="1" flipV="1">
            <a:off x="4248314" y="4250636"/>
            <a:ext cx="4356810" cy="11570"/>
          </a:xfrm>
          <a:prstGeom prst="straightConnector1">
            <a:avLst/>
          </a:prstGeom>
          <a:ln w="381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4248314" y="2578825"/>
            <a:ext cx="0" cy="1671811"/>
          </a:xfrm>
          <a:prstGeom prst="straightConnector1">
            <a:avLst/>
          </a:prstGeom>
          <a:ln w="381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 rot="16200000">
            <a:off x="7597457" y="4351635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Arrow Connector 82"/>
          <p:cNvCxnSpPr/>
          <p:nvPr/>
        </p:nvCxnSpPr>
        <p:spPr>
          <a:xfrm flipV="1">
            <a:off x="3423039" y="2160579"/>
            <a:ext cx="3402728" cy="34557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8642522" y="4063215"/>
            <a:ext cx="1000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7030A0"/>
                </a:solidFill>
              </a:rPr>
              <a:t>Flow 2</a:t>
            </a:r>
            <a:endParaRPr lang="en-US" sz="2400" dirty="0">
              <a:solidFill>
                <a:srgbClr val="7030A0"/>
              </a:solidFill>
            </a:endParaRPr>
          </a:p>
        </p:txBody>
      </p:sp>
      <p:cxnSp>
        <p:nvCxnSpPr>
          <p:cNvPr id="86" name="Straight Connector 85"/>
          <p:cNvCxnSpPr>
            <a:stCxn id="59" idx="2"/>
            <a:endCxn id="53" idx="2"/>
          </p:cNvCxnSpPr>
          <p:nvPr/>
        </p:nvCxnSpPr>
        <p:spPr>
          <a:xfrm flipV="1">
            <a:off x="5402151" y="4518759"/>
            <a:ext cx="814784" cy="3968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46" idx="2"/>
            <a:endCxn id="36" idx="0"/>
          </p:cNvCxnSpPr>
          <p:nvPr/>
        </p:nvCxnSpPr>
        <p:spPr>
          <a:xfrm flipV="1">
            <a:off x="5402152" y="2417017"/>
            <a:ext cx="814783" cy="6077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61" idx="2"/>
          </p:cNvCxnSpPr>
          <p:nvPr/>
        </p:nvCxnSpPr>
        <p:spPr>
          <a:xfrm flipV="1">
            <a:off x="7037900" y="3188304"/>
            <a:ext cx="0" cy="569806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60" idx="2"/>
            <a:endCxn id="52" idx="0"/>
          </p:cNvCxnSpPr>
          <p:nvPr/>
        </p:nvCxnSpPr>
        <p:spPr>
          <a:xfrm flipV="1">
            <a:off x="4578671" y="3161669"/>
            <a:ext cx="0" cy="589772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endCxn id="72" idx="0"/>
          </p:cNvCxnSpPr>
          <p:nvPr/>
        </p:nvCxnSpPr>
        <p:spPr>
          <a:xfrm flipV="1">
            <a:off x="3229308" y="4522727"/>
            <a:ext cx="563391" cy="1814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2390834" y="2012757"/>
            <a:ext cx="8665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Flow 1</a:t>
            </a:r>
            <a:endParaRPr lang="en-US" sz="2000" dirty="0">
              <a:solidFill>
                <a:srgbClr val="00B050"/>
              </a:solidFill>
            </a:endParaRPr>
          </a:p>
        </p:txBody>
      </p:sp>
      <p:cxnSp>
        <p:nvCxnSpPr>
          <p:cNvPr id="95" name="Straight Arrow Connector 94"/>
          <p:cNvCxnSpPr/>
          <p:nvPr/>
        </p:nvCxnSpPr>
        <p:spPr>
          <a:xfrm>
            <a:off x="7406729" y="1632539"/>
            <a:ext cx="57551" cy="4237803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7658864" y="1362311"/>
            <a:ext cx="1000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Flow 3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33701" y="244177"/>
            <a:ext cx="10324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Cyclic </a:t>
            </a:r>
            <a:r>
              <a:rPr lang="en-US" altLang="zh-CN" sz="4000" dirty="0" smtClean="0"/>
              <a:t>Routing Induced Deadlock Case in Clos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668768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8</a:t>
            </a:fld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933701" y="244177"/>
            <a:ext cx="10324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Device Bug</a:t>
            </a:r>
            <a:r>
              <a:rPr lang="en-US" altLang="zh-CN" sz="4000" dirty="0" smtClean="0"/>
              <a:t> Induced Deadlock Case</a:t>
            </a:r>
            <a:endParaRPr lang="en-US" sz="4000" dirty="0"/>
          </a:p>
        </p:txBody>
      </p:sp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2938246" y="952063"/>
            <a:ext cx="6315508" cy="391653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97368" y="5141222"/>
            <a:ext cx="111972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In one of our production RDMA data center, A </a:t>
            </a:r>
            <a:r>
              <a:rPr lang="en-US" sz="3200" dirty="0" smtClean="0"/>
              <a:t>deadlock </a:t>
            </a:r>
            <a:r>
              <a:rPr lang="en-US" sz="3200" dirty="0" smtClean="0"/>
              <a:t>is caused </a:t>
            </a:r>
            <a:r>
              <a:rPr lang="en-US" sz="3200" dirty="0" smtClean="0"/>
              <a:t>by packet flooding bug of Arista </a:t>
            </a:r>
            <a:r>
              <a:rPr lang="en-US" sz="3200" dirty="0" smtClean="0"/>
              <a:t>Switch (details are omitted here).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9284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9</a:t>
            </a:fld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537790" y="2693866"/>
            <a:ext cx="111164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/>
              <a:t>Analysis of Loop-Induced </a:t>
            </a:r>
            <a:r>
              <a:rPr lang="en-US" altLang="zh-CN" sz="6000" dirty="0"/>
              <a:t>Deadlock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15560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23BCD4EB967144C83492807E2E7E0D7" ma:contentTypeVersion="1" ma:contentTypeDescription="Create a new document." ma:contentTypeScope="" ma:versionID="99b0471fb66039b4de4d76af81d25683">
  <xsd:schema xmlns:xsd="http://www.w3.org/2001/XMLSchema" xmlns:xs="http://www.w3.org/2001/XMLSchema" xmlns:p="http://schemas.microsoft.com/office/2006/metadata/properties" xmlns:ns3="7583a02e-8979-426b-a930-8d643d5ae2fc" targetNamespace="http://schemas.microsoft.com/office/2006/metadata/properties" ma:root="true" ma:fieldsID="e4e61157db6f3d14b6b7c47fa50d1262" ns3:_="">
    <xsd:import namespace="7583a02e-8979-426b-a930-8d643d5ae2fc"/>
    <xsd:element name="properties">
      <xsd:complexType>
        <xsd:sequence>
          <xsd:element name="documentManagement">
            <xsd:complexType>
              <xsd:all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583a02e-8979-426b-a930-8d643d5ae2f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46699CE-726D-401D-806F-7C8CC6F56A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583a02e-8979-426b-a930-8d643d5ae2f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1B531AF-D6AB-4BE4-8D70-0F4394CCF2B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9FFC48C-9727-405E-B93B-FEB15ACBB0D1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7583a02e-8979-426b-a930-8d643d5ae2fc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9539</TotalTime>
  <Words>2353</Words>
  <Application>Microsoft Office PowerPoint</Application>
  <PresentationFormat>Widescreen</PresentationFormat>
  <Paragraphs>493</Paragraphs>
  <Slides>36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宋体</vt:lpstr>
      <vt:lpstr>Arial</vt:lpstr>
      <vt:lpstr>Calibri</vt:lpstr>
      <vt:lpstr>Calibri Light</vt:lpstr>
      <vt:lpstr>Cambria Math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Jitu Padhye</dc:creator>
  <cp:lastModifiedBy>Shuihai Hu (MSR Student-Person Consulting)</cp:lastModifiedBy>
  <cp:revision>2415</cp:revision>
  <dcterms:created xsi:type="dcterms:W3CDTF">2014-12-15T04:35:59Z</dcterms:created>
  <dcterms:modified xsi:type="dcterms:W3CDTF">2016-01-20T16:47:43Z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0x010100123BCD4EB967144C83492807E2E7E0D7</vt:lpwstr>
  </property>
  <property fmtid="{D5CDD505-2E9C-101B-9397-08002B2CF9AE}" pid="3" name="TaxKeyword">
    <vt:lpwstr/>
  </property>
  <property fmtid="{D5CDD505-2E9C-101B-9397-08002B2CF9AE}" pid="4" name="TaxCatchAll">
    <vt:lpwstr/>
  </property>
  <property fmtid="{D5CDD505-2E9C-101B-9397-08002B2CF9AE}" pid="5" name="TaxKeywordTaxHTField">
    <vt:lpwstr/>
  </property>
  <property fmtid="{D5CDD505-2E9C-101B-9397-08002B2CF9AE}" pid="6" name="IsMyDocuments">
    <vt:bool>true</vt:bool>
  </property>
</Properties>
</file>