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5" r:id="rId5"/>
    <p:sldId id="259" r:id="rId6"/>
    <p:sldId id="264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 varScale="1">
        <p:scale>
          <a:sx n="106" d="100"/>
          <a:sy n="106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0746-A634-4CDE-944D-737211E0CD4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2601" y="5921959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3-switch </a:t>
            </a:r>
            <a:r>
              <a:rPr lang="en-US" sz="2800" dirty="0"/>
              <a:t>3-flow case, each flow traverses 3 switches.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35603" y="2219010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135603" y="4473704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24360" y="2241792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17014" y="4285855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6252" y="1520263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6876" y="18058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498" y="415818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362" y="444799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289012" y="225146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8" idx="0"/>
            <a:endCxn id="22" idx="2"/>
          </p:cNvCxnSpPr>
          <p:nvPr/>
        </p:nvCxnSpPr>
        <p:spPr>
          <a:xfrm flipH="1">
            <a:off x="3674712" y="2408654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19449" y="409579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2510" y="40957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3" idx="2"/>
            <a:endCxn id="20" idx="2"/>
          </p:cNvCxnSpPr>
          <p:nvPr/>
        </p:nvCxnSpPr>
        <p:spPr>
          <a:xfrm>
            <a:off x="6539503" y="2417171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4954553" y="2242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6802517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7518358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4245186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3589923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2"/>
            <a:endCxn id="19" idx="0"/>
          </p:cNvCxnSpPr>
          <p:nvPr/>
        </p:nvCxnSpPr>
        <p:spPr>
          <a:xfrm>
            <a:off x="4495677" y="4701373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2738" y="2264628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5417" y="1532924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3442" y="2248568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64342" y="4926993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5106" y="218063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62540" y="217232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186535" y="110217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8171" y="421716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1850" y="443828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68453" y="2607624"/>
            <a:ext cx="3296685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970838" y="2607624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0311" y="4349718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65138" y="2607624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96076" y="41201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965" y="323508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710349" y="3233462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5389992" y="489804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L3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Deadlock Case - 1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834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13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Pattern of Pause Events</a:t>
            </a:r>
            <a:endParaRPr lang="en-US" sz="4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32695"/>
              </p:ext>
            </p:extLst>
          </p:nvPr>
        </p:nvGraphicFramePr>
        <p:xfrm>
          <a:off x="0" y="721178"/>
          <a:ext cx="2888055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218507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15.98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2.41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23.57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0.10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10.47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0.39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1.01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29.04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0.03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82786"/>
              </p:ext>
            </p:extLst>
          </p:nvPr>
        </p:nvGraphicFramePr>
        <p:xfrm>
          <a:off x="3050189" y="705080"/>
          <a:ext cx="2888055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218507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9.29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1.30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7.05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2.56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9.29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1.30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2.28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66363"/>
              </p:ext>
            </p:extLst>
          </p:nvPr>
        </p:nvGraphicFramePr>
        <p:xfrm>
          <a:off x="6170276" y="699126"/>
          <a:ext cx="2888055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218507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23.53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0.09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2.61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16.43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2.61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23.57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2.61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10.92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0.24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54680"/>
              </p:ext>
            </p:extLst>
          </p:nvPr>
        </p:nvGraphicFramePr>
        <p:xfrm>
          <a:off x="9303945" y="699126"/>
          <a:ext cx="2888055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218507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9.29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1.30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2.28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9.29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1.30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18.04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2.56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77943" y="6396335"/>
            <a:ext cx="730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ratio of pause duration varies without obvious trend.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4057" y="6015333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L4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093968" y="601533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L3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3973881" y="6019921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L2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819578" y="6015334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0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036344"/>
                  </p:ext>
                </p:extLst>
              </p:nvPr>
            </p:nvGraphicFramePr>
            <p:xfrm>
              <a:off x="506363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6.04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28.26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0.21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13.63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16.83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036344"/>
                  </p:ext>
                </p:extLst>
              </p:nvPr>
            </p:nvGraphicFramePr>
            <p:xfrm>
              <a:off x="506363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6.04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28.26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0.21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13.63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16.83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0.81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583" t="-777193" r="-1667" b="-192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Rectangle 38"/>
          <p:cNvSpPr/>
          <p:nvPr/>
        </p:nvSpPr>
        <p:spPr>
          <a:xfrm>
            <a:off x="1549606" y="4813632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627892"/>
                  </p:ext>
                </p:extLst>
              </p:nvPr>
            </p:nvGraphicFramePr>
            <p:xfrm>
              <a:off x="4461219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19.29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0.51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5.84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5.82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1.003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627892"/>
                  </p:ext>
                </p:extLst>
              </p:nvPr>
            </p:nvGraphicFramePr>
            <p:xfrm>
              <a:off x="4461219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19.29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0.51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5.84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5.82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1.003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583" t="-777193" r="-1667" b="-192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Rectangle 40"/>
          <p:cNvSpPr/>
          <p:nvPr/>
        </p:nvSpPr>
        <p:spPr>
          <a:xfrm>
            <a:off x="5504462" y="4813632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116348"/>
                  </p:ext>
                </p:extLst>
              </p:nvPr>
            </p:nvGraphicFramePr>
            <p:xfrm>
              <a:off x="8416075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17.82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11.12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116348"/>
                  </p:ext>
                </p:extLst>
              </p:nvPr>
            </p:nvGraphicFramePr>
            <p:xfrm>
              <a:off x="8416075" y="1543651"/>
              <a:ext cx="3127156" cy="3027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9548"/>
                    <a:gridCol w="1457608"/>
                  </a:tblGrid>
                  <a:tr h="60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17.82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0.01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11.12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0.89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5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4583" t="-777193" r="-1667" b="-192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9459318" y="4813632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267" y="13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Pattern of Pause Events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873267" y="5852150"/>
            <a:ext cx="810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ratio of pause duration increases before deadlock happens.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403023" y="1559842"/>
            <a:ext cx="1" cy="41076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03023" y="115382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76691" y="130326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2 </a:t>
            </a:r>
            <a:r>
              <a:rPr lang="en-US" sz="2400" dirty="0" smtClean="0">
                <a:solidFill>
                  <a:srgbClr val="0070C0"/>
                </a:solidFill>
              </a:rPr>
              <a:t>= 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2680" y="5801828"/>
            <a:ext cx="930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addition to Scenario 4, add one addition flow from S2 to S3.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73860" y="261149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385957" y="334415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5579231" y="3939508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L3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4844129" y="3263611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L4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Deadlock Case - 2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92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598949"/>
                  </p:ext>
                </p:extLst>
              </p:nvPr>
            </p:nvGraphicFramePr>
            <p:xfrm>
              <a:off x="0" y="1050142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23.94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23.77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22.04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19.49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8.04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7.25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598949"/>
                  </p:ext>
                </p:extLst>
              </p:nvPr>
            </p:nvGraphicFramePr>
            <p:xfrm>
              <a:off x="0" y="1050142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23.94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23.77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0.84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22.04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19.49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1.13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8.04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7.25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1.11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22" t="-1391071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Rectangle 38"/>
          <p:cNvSpPr/>
          <p:nvPr/>
        </p:nvSpPr>
        <p:spPr>
          <a:xfrm>
            <a:off x="819578" y="6396334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L1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4059964" y="5310762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L2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263759" y="5310762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L3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214057" y="6396333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581979"/>
                  </p:ext>
                </p:extLst>
              </p:nvPr>
            </p:nvGraphicFramePr>
            <p:xfrm>
              <a:off x="3122691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23.77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0.76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22.04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19.49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7.25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2.76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3581979"/>
                  </p:ext>
                </p:extLst>
              </p:nvPr>
            </p:nvGraphicFramePr>
            <p:xfrm>
              <a:off x="3122691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23.77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0.76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22.04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19.49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1.13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7.25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2.76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352" t="-1089286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786732"/>
                  </p:ext>
                </p:extLst>
              </p:nvPr>
            </p:nvGraphicFramePr>
            <p:xfrm>
              <a:off x="6245382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11.84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24.59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0.48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18.47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0.98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25.84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18.88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786732"/>
                  </p:ext>
                </p:extLst>
              </p:nvPr>
            </p:nvGraphicFramePr>
            <p:xfrm>
              <a:off x="6245382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11.84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24.59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0.48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18.47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0.98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25.84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18.88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1.37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352" t="-1089286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88267"/>
                  </p:ext>
                </p:extLst>
              </p:nvPr>
            </p:nvGraphicFramePr>
            <p:xfrm>
              <a:off x="9276784" y="1050141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0.30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1.50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28.04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2.10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32.04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2.40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688267"/>
                  </p:ext>
                </p:extLst>
              </p:nvPr>
            </p:nvGraphicFramePr>
            <p:xfrm>
              <a:off x="9276784" y="1050141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0.30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1.50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28.04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2.10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32.04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13.37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2.40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25352" t="-1391071" r="-2347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324267" y="13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Pattern of Pause Events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860248" y="6178074"/>
            <a:ext cx="810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ratio of pause duration increases before deadlock happens.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8464" y="6106392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4-switch 4-flow </a:t>
            </a:r>
            <a:r>
              <a:rPr lang="en-US" sz="2800" dirty="0"/>
              <a:t>case, each flow traverses 3 switches.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22149" y="4922035"/>
            <a:ext cx="332478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34304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349515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4778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5075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18738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5668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545549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74349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075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203327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545549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7004778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716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4606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1786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9321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2149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2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6319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9508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925279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3911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70538" y="2704744"/>
            <a:ext cx="44516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74706" y="4365338"/>
            <a:ext cx="33600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4747" y="1769511"/>
            <a:ext cx="0" cy="26016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649124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74706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311741" y="2298740"/>
            <a:ext cx="1" cy="327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737" y="122735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53818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53819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89567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630338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80975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6493" y="2006652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51033" y="1511156"/>
            <a:ext cx="0" cy="342221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70538" y="2687062"/>
            <a:ext cx="0" cy="2989461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33100" y="4705737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6413" y="530094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3860" y="261149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6385957" y="334415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9231" y="3939508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L3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844129" y="3263611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Deadlock Case - 3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5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8959825"/>
                  </p:ext>
                </p:extLst>
              </p:nvPr>
            </p:nvGraphicFramePr>
            <p:xfrm>
              <a:off x="0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6.05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29.90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0.20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3.63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9.09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0.40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17.45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1.37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8959825"/>
                  </p:ext>
                </p:extLst>
              </p:nvPr>
            </p:nvGraphicFramePr>
            <p:xfrm>
              <a:off x="0" y="1050142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6.05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29.90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0.20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3.63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9.09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0.40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23.84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17.45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1.37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22" t="-1089286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Rectangle 38"/>
          <p:cNvSpPr/>
          <p:nvPr/>
        </p:nvSpPr>
        <p:spPr>
          <a:xfrm>
            <a:off x="937273" y="5541597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L1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4059964" y="6085541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L2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7182655" y="425600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L3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214057" y="5541596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L4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259240"/>
                  </p:ext>
                </p:extLst>
              </p:nvPr>
            </p:nvGraphicFramePr>
            <p:xfrm>
              <a:off x="3122691" y="1050142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1.61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0.62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32.3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6.77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24.04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1.02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23.57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259240"/>
                  </p:ext>
                </p:extLst>
              </p:nvPr>
            </p:nvGraphicFramePr>
            <p:xfrm>
              <a:off x="3122691" y="1050142"/>
              <a:ext cx="2915216" cy="5065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1.61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0.12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0.62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32.3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6.77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24.04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1.02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Pause4/Resume4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23.57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352" t="-1391071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452672"/>
                  </p:ext>
                </p:extLst>
              </p:nvPr>
            </p:nvGraphicFramePr>
            <p:xfrm>
              <a:off x="6245382" y="1050142"/>
              <a:ext cx="2915216" cy="3005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15.63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15.81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7.86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2.55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452672"/>
                  </p:ext>
                </p:extLst>
              </p:nvPr>
            </p:nvGraphicFramePr>
            <p:xfrm>
              <a:off x="6245382" y="1050142"/>
              <a:ext cx="2915216" cy="3005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15.63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15.81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20.04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7.86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2.55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352" t="-787500" r="-1878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626828"/>
                  </p:ext>
                </p:extLst>
              </p:nvPr>
            </p:nvGraphicFramePr>
            <p:xfrm>
              <a:off x="9276784" y="1050141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19.90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9.90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21.84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15.41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1.417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626828"/>
                  </p:ext>
                </p:extLst>
              </p:nvPr>
            </p:nvGraphicFramePr>
            <p:xfrm>
              <a:off x="9276784" y="1050141"/>
              <a:ext cx="2915216" cy="403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570"/>
                    <a:gridCol w="1294646"/>
                  </a:tblGrid>
                  <a:tr h="601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 or Resume Event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Duration(us)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3.84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19.90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Pause1/Resume1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Resume2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9.90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Pause2/Resume2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0.99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21.84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15.41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Pause3/Resume3</a:t>
                          </a:r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solidFill>
                                <a:srgbClr val="FF0000"/>
                              </a:solidFill>
                            </a:rPr>
                            <a:t>1.417</a:t>
                          </a:r>
                          <a:endParaRPr lang="en-US" sz="1600" b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4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Deadlock Pause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25352" t="-1089286" r="-2347" b="-196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977943" y="6396335"/>
            <a:ext cx="810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ratio of pause duration increases before deadlock happens.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267" y="13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Pattern of Pause Events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382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473" y="5550271"/>
            <a:ext cx="319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4-switch 2-flow </a:t>
            </a:r>
            <a:r>
              <a:rPr lang="en-US" sz="2800" dirty="0" smtClean="0"/>
              <a:t>case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73860" y="261149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6385957" y="334415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5579231" y="3939508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L3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4844129" y="3263611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L4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Non-Deadlock Case - 1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869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27580"/>
              </p:ext>
            </p:extLst>
          </p:nvPr>
        </p:nvGraphicFramePr>
        <p:xfrm>
          <a:off x="1828169" y="721248"/>
          <a:ext cx="3127156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457608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2871412" y="6111543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</a:t>
            </a:r>
            <a:r>
              <a:rPr lang="en-US" sz="2400" dirty="0" smtClean="0"/>
              <a:t>L2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42428"/>
              </p:ext>
            </p:extLst>
          </p:nvPr>
        </p:nvGraphicFramePr>
        <p:xfrm>
          <a:off x="6941868" y="721248"/>
          <a:ext cx="3127156" cy="54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548"/>
                <a:gridCol w="1457608"/>
              </a:tblGrid>
              <a:tr h="6060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 or Resume Event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Duration(us)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Pause1/Resume1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Pause2/Resume2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Pause3/Resume3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6.04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Pause4/Resume4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93753" y="6111543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 </a:t>
            </a:r>
            <a:r>
              <a:rPr lang="en-US" sz="2400" dirty="0" smtClean="0"/>
              <a:t>L4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4267" y="13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Pattern of Pause Events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7943" y="6396335"/>
            <a:ext cx="716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ratio of pause duration converges into a fixed value.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8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Non-Deadlock Case - 2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497473" y="5550271"/>
            <a:ext cx="319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4-switch </a:t>
            </a:r>
            <a:r>
              <a:rPr lang="en-US" sz="2800" dirty="0" smtClean="0"/>
              <a:t>4-flow case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728" y="16840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404936" y="1209032"/>
            <a:ext cx="5382128" cy="795048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673648" y="1597258"/>
            <a:ext cx="378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3, rate limited at circle link to 1/4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86575" y="1534070"/>
            <a:ext cx="355947" cy="38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013544" y="4894859"/>
            <a:ext cx="5581816" cy="694908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214199" y="4858660"/>
            <a:ext cx="355947" cy="38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8033" y="5456610"/>
            <a:ext cx="378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4, rate limited at circle link to 1/4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73860" y="261149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6385957" y="3344155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5579231" y="3939508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L3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44129" y="3263611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36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810</Words>
  <Application>Microsoft Office PowerPoint</Application>
  <PresentationFormat>Widescreen</PresentationFormat>
  <Paragraphs>556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241</cp:revision>
  <dcterms:created xsi:type="dcterms:W3CDTF">2016-01-13T10:34:17Z</dcterms:created>
  <dcterms:modified xsi:type="dcterms:W3CDTF">2016-01-20T08:45:16Z</dcterms:modified>
</cp:coreProperties>
</file>