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sldIdLst>
    <p:sldId id="406" r:id="rId5"/>
    <p:sldId id="40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39" autoAdjust="0"/>
    <p:restoredTop sz="94875" autoAdjust="0"/>
  </p:normalViewPr>
  <p:slideViewPr>
    <p:cSldViewPr snapToGrid="0">
      <p:cViewPr varScale="1">
        <p:scale>
          <a:sx n="106" d="100"/>
          <a:sy n="106" d="100"/>
        </p:scale>
        <p:origin x="690" y="11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9354A2-2FE4-2846-B328-B3CA5FA995B2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24BC6-FE66-EF4F-B1EE-79E822A21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07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94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62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2751D-043A-485C-8A57-5CE19E31071A}" type="datetime1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90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9C59-CE92-49D8-8DD2-1A1699E7FB63}" type="datetime1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68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3A8D-ADF7-48AC-A8D7-B701057A2734}" type="datetime1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344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606B-01A4-44CF-B46F-D1C74C87BB4D}" type="datetime1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37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47B8-7A15-48FF-88D8-3F840C32A7CD}" type="datetime1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62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A677-5158-4B9D-BDF0-9E85F762982B}" type="datetime1">
              <a:rPr lang="en-US" smtClean="0"/>
              <a:t>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11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8C270-31FA-41B9-BFC7-5E7F70E3AC8D}" type="datetime1">
              <a:rPr lang="en-US" smtClean="0"/>
              <a:t>1/26/2016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099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161B9-6016-4D41-B5C6-B1BAD151BEDA}" type="datetime1">
              <a:rPr lang="en-US" smtClean="0"/>
              <a:t>1/26/2016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41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C2037-25BB-426C-B6BA-44E861D99C7C}" type="datetime1">
              <a:rPr lang="en-US" smtClean="0"/>
              <a:t>1/26/2016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49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E1D11-D38F-4186-82F3-7CC2B699A2E2}" type="datetime1">
              <a:rPr lang="en-US" smtClean="0"/>
              <a:t>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927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A8F3-C9E3-427E-94ED-6B649C291549}" type="datetime1">
              <a:rPr lang="en-US" smtClean="0"/>
              <a:t>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62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C4BF9-9D1C-413F-8651-B8703F9D489D}" type="datetime1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4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/>
          <p:cNvSpPr txBox="1"/>
          <p:nvPr/>
        </p:nvSpPr>
        <p:spPr>
          <a:xfrm>
            <a:off x="752538" y="108863"/>
            <a:ext cx="106869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Model based on Graph Theory</a:t>
            </a:r>
            <a:endParaRPr lang="en-US" altLang="zh-CN" sz="40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1</a:t>
            </a:fld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156094" y="1540660"/>
            <a:ext cx="2710214" cy="0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4857689" y="1540658"/>
            <a:ext cx="1" cy="1762034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581294" y="3302692"/>
            <a:ext cx="328501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239901" y="1274269"/>
            <a:ext cx="922721" cy="8408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S2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 rot="16200000">
            <a:off x="4181035" y="1578040"/>
            <a:ext cx="117733" cy="233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41563" y="1981615"/>
            <a:ext cx="119397" cy="248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508396" y="1274269"/>
            <a:ext cx="922721" cy="8408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S1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 rot="16200000">
            <a:off x="3361894" y="1568996"/>
            <a:ext cx="113635" cy="2616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240862" y="2736204"/>
            <a:ext cx="922721" cy="8408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S3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rot="10800000">
            <a:off x="2910058" y="1981615"/>
            <a:ext cx="119397" cy="2300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5400000">
            <a:off x="4198558" y="3016940"/>
            <a:ext cx="123245" cy="2738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508396" y="2736204"/>
            <a:ext cx="922721" cy="8408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S4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rot="16200000">
            <a:off x="3374022" y="3039976"/>
            <a:ext cx="117733" cy="233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flipV="1">
            <a:off x="2910058" y="2621162"/>
            <a:ext cx="119397" cy="2300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 rot="10800000">
            <a:off x="4641563" y="2625791"/>
            <a:ext cx="119397" cy="2300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989312" y="1878902"/>
            <a:ext cx="520538" cy="276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RX 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066737" y="1401973"/>
            <a:ext cx="293675" cy="256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TX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238128" y="1388462"/>
            <a:ext cx="520538" cy="276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RX 2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750374" y="2723038"/>
            <a:ext cx="520538" cy="276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RX 3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104808" y="3156643"/>
            <a:ext cx="520538" cy="276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RX 4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285801" y="1857436"/>
            <a:ext cx="361956" cy="276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TX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009517" y="2715665"/>
            <a:ext cx="361956" cy="276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TX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229483" y="3166766"/>
            <a:ext cx="293675" cy="256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TX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747666" y="1807047"/>
            <a:ext cx="313431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2737157" y="2967739"/>
            <a:ext cx="3067562" cy="8033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737157" y="1807047"/>
            <a:ext cx="0" cy="1160691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276598" y="3215511"/>
            <a:ext cx="8665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Flow 2</a:t>
            </a:r>
            <a:endParaRPr lang="en-US" sz="2000" dirty="0">
              <a:solidFill>
                <a:srgbClr val="00B050"/>
              </a:solidFill>
            </a:endParaRPr>
          </a:p>
        </p:txBody>
      </p:sp>
      <p:cxnSp>
        <p:nvCxnSpPr>
          <p:cNvPr id="31" name="Straight Connector 30"/>
          <p:cNvCxnSpPr>
            <a:stCxn id="16" idx="2"/>
            <a:endCxn id="14" idx="2"/>
          </p:cNvCxnSpPr>
          <p:nvPr/>
        </p:nvCxnSpPr>
        <p:spPr>
          <a:xfrm flipV="1">
            <a:off x="3549556" y="3153889"/>
            <a:ext cx="573677" cy="2755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1" idx="2"/>
            <a:endCxn id="8" idx="0"/>
          </p:cNvCxnSpPr>
          <p:nvPr/>
        </p:nvCxnSpPr>
        <p:spPr>
          <a:xfrm flipV="1">
            <a:off x="3549556" y="1694708"/>
            <a:ext cx="573678" cy="5132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8" idx="2"/>
          </p:cNvCxnSpPr>
          <p:nvPr/>
        </p:nvCxnSpPr>
        <p:spPr>
          <a:xfrm flipV="1">
            <a:off x="4701262" y="2230191"/>
            <a:ext cx="0" cy="395601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7" idx="2"/>
            <a:endCxn id="13" idx="0"/>
          </p:cNvCxnSpPr>
          <p:nvPr/>
        </p:nvCxnSpPr>
        <p:spPr>
          <a:xfrm flipV="1">
            <a:off x="2969757" y="2211699"/>
            <a:ext cx="0" cy="409462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600424" y="1107839"/>
            <a:ext cx="799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Flow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844828" y="3883089"/>
            <a:ext cx="45568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A lossless </a:t>
            </a:r>
            <a:r>
              <a:rPr lang="en-US" sz="2000" dirty="0" smtClean="0"/>
              <a:t>network </a:t>
            </a:r>
            <a:r>
              <a:rPr lang="en-US" sz="2000" dirty="0" smtClean="0"/>
              <a:t>and </a:t>
            </a:r>
            <a:r>
              <a:rPr lang="en-US" sz="2000" dirty="0" smtClean="0"/>
              <a:t>greedy flows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36" name="Rectangle 35"/>
          <p:cNvSpPr/>
          <p:nvPr/>
        </p:nvSpPr>
        <p:spPr>
          <a:xfrm>
            <a:off x="8675004" y="1218846"/>
            <a:ext cx="956277" cy="832015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</a:rPr>
              <a:t>S2</a:t>
            </a:r>
            <a:endParaRPr lang="en-US" sz="2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 rot="16200000">
            <a:off x="8616758" y="1513942"/>
            <a:ext cx="116492" cy="2418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9091273" y="1918735"/>
            <a:ext cx="123739" cy="24595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880530" y="1218846"/>
            <a:ext cx="956277" cy="832015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</a:rPr>
              <a:t>S1</a:t>
            </a:r>
            <a:endParaRPr lang="en-US" sz="2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 rot="16200000">
            <a:off x="7718603" y="1455199"/>
            <a:ext cx="114246" cy="36765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8675999" y="2665369"/>
            <a:ext cx="956277" cy="832015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</a:rPr>
              <a:t>S3</a:t>
            </a:r>
            <a:endParaRPr lang="en-US" sz="2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 rot="10800000">
            <a:off x="7296799" y="1918735"/>
            <a:ext cx="123739" cy="227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 rot="5400000">
            <a:off x="8635048" y="2936721"/>
            <a:ext cx="121946" cy="28385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880530" y="2665369"/>
            <a:ext cx="956277" cy="832015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</a:rPr>
              <a:t>S4</a:t>
            </a:r>
            <a:endParaRPr lang="en-US" sz="2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 rot="16200000">
            <a:off x="7780397" y="2960465"/>
            <a:ext cx="116492" cy="2418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 flipV="1">
            <a:off x="7296799" y="2551539"/>
            <a:ext cx="123739" cy="22765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 rot="10800000">
            <a:off x="9091273" y="2556120"/>
            <a:ext cx="123739" cy="227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378935" y="1817105"/>
            <a:ext cx="539468" cy="274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RX 1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459175" y="1345204"/>
            <a:ext cx="375120" cy="274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TX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673166" y="1331835"/>
            <a:ext cx="539468" cy="274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RX 2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9204041" y="2652341"/>
            <a:ext cx="539468" cy="274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RX 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498631" y="3081376"/>
            <a:ext cx="539468" cy="274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RX 4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722573" y="1795865"/>
            <a:ext cx="375120" cy="274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TX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399875" y="2645046"/>
            <a:ext cx="375120" cy="274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TX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664207" y="3091392"/>
            <a:ext cx="375120" cy="274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TX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56" name="Straight Connector 55"/>
          <p:cNvCxnSpPr>
            <a:stCxn id="45" idx="2"/>
            <a:endCxn id="43" idx="2"/>
          </p:cNvCxnSpPr>
          <p:nvPr/>
        </p:nvCxnSpPr>
        <p:spPr>
          <a:xfrm flipV="1">
            <a:off x="7959553" y="3078650"/>
            <a:ext cx="594540" cy="272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40" idx="2"/>
            <a:endCxn id="37" idx="0"/>
          </p:cNvCxnSpPr>
          <p:nvPr/>
        </p:nvCxnSpPr>
        <p:spPr>
          <a:xfrm flipV="1">
            <a:off x="7959554" y="1634853"/>
            <a:ext cx="594539" cy="4174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47" idx="2"/>
          </p:cNvCxnSpPr>
          <p:nvPr/>
        </p:nvCxnSpPr>
        <p:spPr>
          <a:xfrm flipV="1">
            <a:off x="9153143" y="2164691"/>
            <a:ext cx="0" cy="39143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46" idx="2"/>
            <a:endCxn id="42" idx="0"/>
          </p:cNvCxnSpPr>
          <p:nvPr/>
        </p:nvCxnSpPr>
        <p:spPr>
          <a:xfrm flipV="1">
            <a:off x="7358669" y="2146394"/>
            <a:ext cx="0" cy="40514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2" idx="2"/>
            <a:endCxn id="37" idx="0"/>
          </p:cNvCxnSpPr>
          <p:nvPr/>
        </p:nvCxnSpPr>
        <p:spPr>
          <a:xfrm flipV="1">
            <a:off x="7358669" y="1634853"/>
            <a:ext cx="1195425" cy="28388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7" idx="2"/>
            <a:endCxn id="47" idx="2"/>
          </p:cNvCxnSpPr>
          <p:nvPr/>
        </p:nvCxnSpPr>
        <p:spPr>
          <a:xfrm>
            <a:off x="8795916" y="1634853"/>
            <a:ext cx="357227" cy="921267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7" idx="0"/>
            <a:endCxn id="45" idx="2"/>
          </p:cNvCxnSpPr>
          <p:nvPr/>
        </p:nvCxnSpPr>
        <p:spPr>
          <a:xfrm flipH="1">
            <a:off x="7959554" y="2783779"/>
            <a:ext cx="1193589" cy="29759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2" idx="0"/>
            <a:endCxn id="42" idx="0"/>
          </p:cNvCxnSpPr>
          <p:nvPr/>
        </p:nvCxnSpPr>
        <p:spPr>
          <a:xfrm flipH="1" flipV="1">
            <a:off x="7358669" y="2146394"/>
            <a:ext cx="409697" cy="93498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002596" y="3899860"/>
            <a:ext cx="44390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</a:t>
            </a:r>
            <a:r>
              <a:rPr lang="en-US" sz="2000" dirty="0" smtClean="0"/>
              <a:t>ependency </a:t>
            </a:r>
            <a:r>
              <a:rPr lang="en-US" sz="2000" dirty="0"/>
              <a:t>G</a:t>
            </a:r>
            <a:r>
              <a:rPr lang="en-US" sz="2000" dirty="0" smtClean="0"/>
              <a:t>raph of Ingress Queue</a:t>
            </a:r>
            <a:r>
              <a:rPr lang="en-US" sz="2000" dirty="0" smtClean="0"/>
              <a:t>.</a:t>
            </a:r>
          </a:p>
        </p:txBody>
      </p:sp>
      <p:sp>
        <p:nvSpPr>
          <p:cNvPr id="66" name="Right Arrow 65"/>
          <p:cNvSpPr/>
          <p:nvPr/>
        </p:nvSpPr>
        <p:spPr>
          <a:xfrm>
            <a:off x="6002596" y="2302478"/>
            <a:ext cx="458338" cy="35814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 rot="16200000">
            <a:off x="6945778" y="1018205"/>
            <a:ext cx="116492" cy="2418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6283269" y="952063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RX 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 rot="16200000">
            <a:off x="9684223" y="3441930"/>
            <a:ext cx="116492" cy="2418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9863380" y="3389513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RX </a:t>
            </a:r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73" name="Straight Arrow Connector 72"/>
          <p:cNvCxnSpPr>
            <a:stCxn id="69" idx="2"/>
            <a:endCxn id="37" idx="0"/>
          </p:cNvCxnSpPr>
          <p:nvPr/>
        </p:nvCxnSpPr>
        <p:spPr>
          <a:xfrm>
            <a:off x="7124935" y="1139116"/>
            <a:ext cx="1429158" cy="495737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1" idx="0"/>
          </p:cNvCxnSpPr>
          <p:nvPr/>
        </p:nvCxnSpPr>
        <p:spPr>
          <a:xfrm flipH="1" flipV="1">
            <a:off x="7988236" y="3116060"/>
            <a:ext cx="1633322" cy="44678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 rot="16200000">
            <a:off x="4140357" y="3076208"/>
            <a:ext cx="117802" cy="16080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 flipV="1">
            <a:off x="2910057" y="2614199"/>
            <a:ext cx="119398" cy="6075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 rot="16200000">
            <a:off x="3398240" y="1617525"/>
            <a:ext cx="117802" cy="16080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 flipV="1">
            <a:off x="4637280" y="2160813"/>
            <a:ext cx="119398" cy="6075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 rot="16200000">
            <a:off x="6988242" y="1057147"/>
            <a:ext cx="109981" cy="16340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 rot="16200000">
            <a:off x="9648272" y="3481135"/>
            <a:ext cx="109981" cy="16340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 rot="16200000">
            <a:off x="7729635" y="3009687"/>
            <a:ext cx="109981" cy="16340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 rot="16200000">
            <a:off x="8578295" y="1554136"/>
            <a:ext cx="109981" cy="16340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 flipV="1">
            <a:off x="7309103" y="1924326"/>
            <a:ext cx="111435" cy="12653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 flipV="1">
            <a:off x="9097688" y="2555460"/>
            <a:ext cx="105938" cy="13930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1104523" y="4634299"/>
            <a:ext cx="9551405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We logically </a:t>
            </a:r>
            <a:r>
              <a:rPr lang="en-US" sz="2400" dirty="0"/>
              <a:t>consider a switch as k ingress queues, and a </a:t>
            </a:r>
            <a:r>
              <a:rPr lang="en-US" sz="2400" dirty="0" smtClean="0"/>
              <a:t>host as </a:t>
            </a:r>
            <a:r>
              <a:rPr lang="en-US" sz="2400" dirty="0"/>
              <a:t>1 ingress </a:t>
            </a:r>
            <a:r>
              <a:rPr lang="en-US" sz="2400" dirty="0" smtClean="0"/>
              <a:t>queue. An ingress queue consists of several virtual output queues to buffer the packets destined for different next-hop ingress queues.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For any flow f, </a:t>
            </a:r>
            <a:r>
              <a:rPr lang="en-US" sz="2400" dirty="0"/>
              <a:t>we add a virtual </a:t>
            </a:r>
            <a:r>
              <a:rPr lang="en-US" sz="2400" dirty="0" smtClean="0"/>
              <a:t>ingress queue as </a:t>
            </a:r>
            <a:r>
              <a:rPr lang="en-US" sz="2400" dirty="0"/>
              <a:t>the traffic </a:t>
            </a:r>
            <a:r>
              <a:rPr lang="en-US" sz="2400" dirty="0" smtClean="0"/>
              <a:t>source (e.g., RX 5 and 6 in the right figure).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295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2</a:t>
            </a:fld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292151" y="1199226"/>
            <a:ext cx="956277" cy="832015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</a:rPr>
              <a:t>S2</a:t>
            </a:r>
            <a:endParaRPr lang="en-US" sz="2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 rot="16200000">
            <a:off x="4233905" y="1494322"/>
            <a:ext cx="116492" cy="2418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708420" y="1899115"/>
            <a:ext cx="123739" cy="24595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497677" y="1199226"/>
            <a:ext cx="956277" cy="832015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</a:rPr>
              <a:t>S1</a:t>
            </a:r>
            <a:endParaRPr lang="en-US" sz="2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 rot="16200000">
            <a:off x="3335750" y="1435579"/>
            <a:ext cx="114246" cy="36765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293146" y="2645749"/>
            <a:ext cx="956277" cy="832015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</a:rPr>
              <a:t>S3</a:t>
            </a:r>
            <a:endParaRPr lang="en-US" sz="2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 rot="10800000">
            <a:off x="2913946" y="1899115"/>
            <a:ext cx="123739" cy="227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 rot="5400000">
            <a:off x="4252195" y="2917101"/>
            <a:ext cx="121946" cy="28385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497677" y="2645749"/>
            <a:ext cx="956277" cy="832015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</a:rPr>
              <a:t>S4</a:t>
            </a:r>
            <a:endParaRPr lang="en-US" sz="2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 rot="16200000">
            <a:off x="3397544" y="2940845"/>
            <a:ext cx="116492" cy="2418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 flipV="1">
            <a:off x="2913946" y="2531919"/>
            <a:ext cx="123739" cy="22765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 rot="10800000">
            <a:off x="4708420" y="2536500"/>
            <a:ext cx="123739" cy="227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2996082" y="1797485"/>
            <a:ext cx="539468" cy="274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RX 1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076322" y="1325584"/>
            <a:ext cx="375120" cy="274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TX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290313" y="1312215"/>
            <a:ext cx="539468" cy="274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RX 2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821188" y="2632721"/>
            <a:ext cx="539468" cy="274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RX 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115778" y="3061756"/>
            <a:ext cx="539468" cy="274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RX 4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4339720" y="1776245"/>
            <a:ext cx="375120" cy="274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TX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017022" y="2625426"/>
            <a:ext cx="375120" cy="274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TX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281354" y="3071772"/>
            <a:ext cx="375120" cy="274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TX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56" name="Straight Connector 55"/>
          <p:cNvCxnSpPr>
            <a:stCxn id="45" idx="2"/>
            <a:endCxn id="43" idx="2"/>
          </p:cNvCxnSpPr>
          <p:nvPr/>
        </p:nvCxnSpPr>
        <p:spPr>
          <a:xfrm flipV="1">
            <a:off x="3576700" y="3059030"/>
            <a:ext cx="594540" cy="272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40" idx="2"/>
            <a:endCxn id="37" idx="0"/>
          </p:cNvCxnSpPr>
          <p:nvPr/>
        </p:nvCxnSpPr>
        <p:spPr>
          <a:xfrm flipV="1">
            <a:off x="3576701" y="1615233"/>
            <a:ext cx="594539" cy="4174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47" idx="2"/>
          </p:cNvCxnSpPr>
          <p:nvPr/>
        </p:nvCxnSpPr>
        <p:spPr>
          <a:xfrm flipV="1">
            <a:off x="4770290" y="2145071"/>
            <a:ext cx="0" cy="39143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46" idx="2"/>
            <a:endCxn id="42" idx="0"/>
          </p:cNvCxnSpPr>
          <p:nvPr/>
        </p:nvCxnSpPr>
        <p:spPr>
          <a:xfrm flipV="1">
            <a:off x="2975816" y="2126774"/>
            <a:ext cx="0" cy="40514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2" idx="2"/>
            <a:endCxn id="37" idx="0"/>
          </p:cNvCxnSpPr>
          <p:nvPr/>
        </p:nvCxnSpPr>
        <p:spPr>
          <a:xfrm flipV="1">
            <a:off x="2975816" y="1615233"/>
            <a:ext cx="1195425" cy="28388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7" idx="2"/>
            <a:endCxn id="47" idx="2"/>
          </p:cNvCxnSpPr>
          <p:nvPr/>
        </p:nvCxnSpPr>
        <p:spPr>
          <a:xfrm>
            <a:off x="4413063" y="1615233"/>
            <a:ext cx="357227" cy="921267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7" idx="0"/>
            <a:endCxn id="45" idx="2"/>
          </p:cNvCxnSpPr>
          <p:nvPr/>
        </p:nvCxnSpPr>
        <p:spPr>
          <a:xfrm flipH="1">
            <a:off x="3576701" y="2764159"/>
            <a:ext cx="1193589" cy="29759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2" idx="0"/>
            <a:endCxn id="42" idx="0"/>
          </p:cNvCxnSpPr>
          <p:nvPr/>
        </p:nvCxnSpPr>
        <p:spPr>
          <a:xfrm flipH="1" flipV="1">
            <a:off x="2975816" y="2126774"/>
            <a:ext cx="409697" cy="93498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1654465" y="3739078"/>
            <a:ext cx="44390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</a:t>
            </a:r>
            <a:r>
              <a:rPr lang="en-US" sz="2000" dirty="0" smtClean="0"/>
              <a:t>ependency </a:t>
            </a:r>
            <a:r>
              <a:rPr lang="en-US" sz="2000" dirty="0"/>
              <a:t>G</a:t>
            </a:r>
            <a:r>
              <a:rPr lang="en-US" sz="2000" dirty="0" smtClean="0"/>
              <a:t>raph of Ingress Queue</a:t>
            </a:r>
            <a:r>
              <a:rPr lang="en-US" sz="2000" dirty="0" smtClean="0"/>
              <a:t>.</a:t>
            </a:r>
          </a:p>
        </p:txBody>
      </p:sp>
      <p:sp>
        <p:nvSpPr>
          <p:cNvPr id="69" name="Rectangle 68"/>
          <p:cNvSpPr/>
          <p:nvPr/>
        </p:nvSpPr>
        <p:spPr>
          <a:xfrm rot="16200000">
            <a:off x="2666704" y="1013236"/>
            <a:ext cx="116492" cy="2418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2004195" y="947094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RX 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 rot="16200000">
            <a:off x="4965577" y="3433089"/>
            <a:ext cx="116492" cy="2418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5144734" y="3390358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RX </a:t>
            </a:r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73" name="Straight Arrow Connector 72"/>
          <p:cNvCxnSpPr>
            <a:stCxn id="69" idx="2"/>
            <a:endCxn id="37" idx="0"/>
          </p:cNvCxnSpPr>
          <p:nvPr/>
        </p:nvCxnSpPr>
        <p:spPr>
          <a:xfrm>
            <a:off x="2845861" y="1134147"/>
            <a:ext cx="1325379" cy="48108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1" idx="0"/>
          </p:cNvCxnSpPr>
          <p:nvPr/>
        </p:nvCxnSpPr>
        <p:spPr>
          <a:xfrm flipH="1" flipV="1">
            <a:off x="3582757" y="3059030"/>
            <a:ext cx="1320155" cy="49497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ight Arrow 78"/>
          <p:cNvSpPr/>
          <p:nvPr/>
        </p:nvSpPr>
        <p:spPr>
          <a:xfrm>
            <a:off x="6261342" y="2677476"/>
            <a:ext cx="458338" cy="35814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 rot="16200000">
            <a:off x="2709168" y="1052178"/>
            <a:ext cx="109981" cy="16340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 rot="16200000">
            <a:off x="4929626" y="3472294"/>
            <a:ext cx="109981" cy="16340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 rot="16200000">
            <a:off x="3346782" y="2990067"/>
            <a:ext cx="109981" cy="16340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 rot="16200000">
            <a:off x="4203866" y="1542916"/>
            <a:ext cx="109981" cy="16340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 flipV="1">
            <a:off x="2926250" y="1904706"/>
            <a:ext cx="111435" cy="12653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 flipV="1">
            <a:off x="4714835" y="2535840"/>
            <a:ext cx="105938" cy="13930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6789839" y="1250099"/>
            <a:ext cx="354494" cy="3337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9804953" y="3310899"/>
            <a:ext cx="354494" cy="3337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8059877" y="2766646"/>
            <a:ext cx="354494" cy="3337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7812947" y="1744012"/>
            <a:ext cx="354494" cy="3337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8942048" y="1567588"/>
            <a:ext cx="354494" cy="3337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9296542" y="2627395"/>
            <a:ext cx="354494" cy="3337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/>
          <p:cNvCxnSpPr>
            <a:stCxn id="96" idx="5"/>
            <a:endCxn id="97" idx="0"/>
          </p:cNvCxnSpPr>
          <p:nvPr/>
        </p:nvCxnSpPr>
        <p:spPr>
          <a:xfrm>
            <a:off x="9244628" y="1852444"/>
            <a:ext cx="229161" cy="77495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7" idx="2"/>
            <a:endCxn id="94" idx="6"/>
          </p:cNvCxnSpPr>
          <p:nvPr/>
        </p:nvCxnSpPr>
        <p:spPr>
          <a:xfrm flipH="1">
            <a:off x="8414371" y="2794260"/>
            <a:ext cx="882171" cy="13925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94" idx="0"/>
            <a:endCxn id="95" idx="4"/>
          </p:cNvCxnSpPr>
          <p:nvPr/>
        </p:nvCxnSpPr>
        <p:spPr>
          <a:xfrm flipH="1" flipV="1">
            <a:off x="7990194" y="2077742"/>
            <a:ext cx="246930" cy="68890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96" idx="2"/>
            <a:endCxn id="95" idx="6"/>
          </p:cNvCxnSpPr>
          <p:nvPr/>
        </p:nvCxnSpPr>
        <p:spPr>
          <a:xfrm flipH="1">
            <a:off x="8167441" y="1734453"/>
            <a:ext cx="774607" cy="17642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92" idx="5"/>
            <a:endCxn id="95" idx="0"/>
          </p:cNvCxnSpPr>
          <p:nvPr/>
        </p:nvCxnSpPr>
        <p:spPr>
          <a:xfrm>
            <a:off x="7092419" y="1534955"/>
            <a:ext cx="897775" cy="209057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93" idx="1"/>
            <a:endCxn id="94" idx="5"/>
          </p:cNvCxnSpPr>
          <p:nvPr/>
        </p:nvCxnSpPr>
        <p:spPr>
          <a:xfrm flipH="1" flipV="1">
            <a:off x="8362457" y="3051502"/>
            <a:ext cx="1494410" cy="30827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7092419" y="1063147"/>
            <a:ext cx="461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5</a:t>
            </a:r>
            <a:endParaRPr lang="en-US" sz="2400" baseline="-25000" dirty="0"/>
          </a:p>
        </p:txBody>
      </p:sp>
      <p:sp>
        <p:nvSpPr>
          <p:cNvPr id="127" name="TextBox 126"/>
          <p:cNvSpPr txBox="1"/>
          <p:nvPr/>
        </p:nvSpPr>
        <p:spPr>
          <a:xfrm>
            <a:off x="10312581" y="3215885"/>
            <a:ext cx="461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6</a:t>
            </a:r>
            <a:endParaRPr lang="en-US" sz="2400" baseline="-25000" dirty="0"/>
          </a:p>
        </p:txBody>
      </p:sp>
      <p:sp>
        <p:nvSpPr>
          <p:cNvPr id="128" name="TextBox 127"/>
          <p:cNvSpPr txBox="1"/>
          <p:nvPr/>
        </p:nvSpPr>
        <p:spPr>
          <a:xfrm>
            <a:off x="7407506" y="1685085"/>
            <a:ext cx="461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1</a:t>
            </a:r>
            <a:endParaRPr lang="en-US" sz="2400" baseline="-25000" dirty="0"/>
          </a:p>
        </p:txBody>
      </p:sp>
      <p:sp>
        <p:nvSpPr>
          <p:cNvPr id="129" name="TextBox 128"/>
          <p:cNvSpPr txBox="1"/>
          <p:nvPr/>
        </p:nvSpPr>
        <p:spPr>
          <a:xfrm>
            <a:off x="9300162" y="1370505"/>
            <a:ext cx="461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2</a:t>
            </a:r>
            <a:endParaRPr lang="en-US" sz="2400" baseline="-25000" dirty="0"/>
          </a:p>
        </p:txBody>
      </p:sp>
      <p:sp>
        <p:nvSpPr>
          <p:cNvPr id="130" name="TextBox 129"/>
          <p:cNvSpPr txBox="1"/>
          <p:nvPr/>
        </p:nvSpPr>
        <p:spPr>
          <a:xfrm>
            <a:off x="9632103" y="2570800"/>
            <a:ext cx="461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3</a:t>
            </a:r>
            <a:endParaRPr lang="en-US" sz="2400" baseline="-25000" dirty="0"/>
          </a:p>
        </p:txBody>
      </p:sp>
      <p:sp>
        <p:nvSpPr>
          <p:cNvPr id="131" name="TextBox 130"/>
          <p:cNvSpPr txBox="1"/>
          <p:nvPr/>
        </p:nvSpPr>
        <p:spPr>
          <a:xfrm>
            <a:off x="7702578" y="2845339"/>
            <a:ext cx="461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4</a:t>
            </a:r>
            <a:endParaRPr lang="en-US" sz="2400" baseline="-25000" dirty="0"/>
          </a:p>
        </p:txBody>
      </p:sp>
      <p:sp>
        <p:nvSpPr>
          <p:cNvPr id="132" name="Rectangle 131"/>
          <p:cNvSpPr/>
          <p:nvPr/>
        </p:nvSpPr>
        <p:spPr>
          <a:xfrm>
            <a:off x="7522009" y="1252946"/>
            <a:ext cx="495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 smtClean="0"/>
              <a:t>5,1</a:t>
            </a:r>
            <a:endParaRPr lang="en-US" baseline="-25000" dirty="0"/>
          </a:p>
        </p:txBody>
      </p:sp>
      <p:sp>
        <p:nvSpPr>
          <p:cNvPr id="133" name="Rectangle 132"/>
          <p:cNvSpPr/>
          <p:nvPr/>
        </p:nvSpPr>
        <p:spPr>
          <a:xfrm>
            <a:off x="7623291" y="2281321"/>
            <a:ext cx="495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 smtClean="0"/>
              <a:t>4,1</a:t>
            </a:r>
            <a:endParaRPr lang="en-US" baseline="-25000" dirty="0"/>
          </a:p>
        </p:txBody>
      </p:sp>
      <p:sp>
        <p:nvSpPr>
          <p:cNvPr id="134" name="Rectangle 133"/>
          <p:cNvSpPr/>
          <p:nvPr/>
        </p:nvSpPr>
        <p:spPr>
          <a:xfrm>
            <a:off x="8423368" y="1745483"/>
            <a:ext cx="495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 smtClean="0"/>
              <a:t>1,2</a:t>
            </a:r>
            <a:endParaRPr lang="en-US" baseline="-25000" dirty="0"/>
          </a:p>
        </p:txBody>
      </p:sp>
      <p:sp>
        <p:nvSpPr>
          <p:cNvPr id="135" name="Rectangle 134"/>
          <p:cNvSpPr/>
          <p:nvPr/>
        </p:nvSpPr>
        <p:spPr>
          <a:xfrm>
            <a:off x="9366999" y="1935642"/>
            <a:ext cx="495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 smtClean="0"/>
              <a:t>2,3</a:t>
            </a:r>
            <a:endParaRPr lang="en-US" baseline="-25000" dirty="0"/>
          </a:p>
        </p:txBody>
      </p:sp>
      <p:sp>
        <p:nvSpPr>
          <p:cNvPr id="136" name="Rectangle 135"/>
          <p:cNvSpPr/>
          <p:nvPr/>
        </p:nvSpPr>
        <p:spPr>
          <a:xfrm>
            <a:off x="8650647" y="2452316"/>
            <a:ext cx="495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 smtClean="0"/>
              <a:t>3,4</a:t>
            </a:r>
            <a:endParaRPr lang="en-US" baseline="-25000" dirty="0"/>
          </a:p>
        </p:txBody>
      </p:sp>
      <p:sp>
        <p:nvSpPr>
          <p:cNvPr id="137" name="Rectangle 136"/>
          <p:cNvSpPr/>
          <p:nvPr/>
        </p:nvSpPr>
        <p:spPr>
          <a:xfrm>
            <a:off x="9048717" y="3169505"/>
            <a:ext cx="495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 smtClean="0"/>
              <a:t>6,4</a:t>
            </a:r>
            <a:endParaRPr lang="en-US" baseline="-25000" dirty="0"/>
          </a:p>
        </p:txBody>
      </p:sp>
      <p:sp>
        <p:nvSpPr>
          <p:cNvPr id="111" name="Rectangle 110"/>
          <p:cNvSpPr/>
          <p:nvPr/>
        </p:nvSpPr>
        <p:spPr>
          <a:xfrm>
            <a:off x="7623291" y="3743381"/>
            <a:ext cx="25582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Directed graph </a:t>
            </a:r>
            <a:r>
              <a:rPr lang="en-US" sz="2000" b="1" dirty="0" smtClean="0"/>
              <a:t>G</a:t>
            </a:r>
            <a:r>
              <a:rPr lang="en-US" sz="2000" dirty="0" smtClean="0"/>
              <a:t>(</a:t>
            </a:r>
            <a:r>
              <a:rPr lang="en-US" sz="2000" b="1" dirty="0" smtClean="0"/>
              <a:t>V</a:t>
            </a:r>
            <a:r>
              <a:rPr lang="en-US" sz="2000" dirty="0" smtClean="0"/>
              <a:t>,</a:t>
            </a:r>
            <a:r>
              <a:rPr lang="en-US" sz="2000" b="1" dirty="0" smtClean="0"/>
              <a:t>E</a:t>
            </a:r>
            <a:r>
              <a:rPr lang="en-US" sz="2000" dirty="0" smtClean="0"/>
              <a:t>).</a:t>
            </a:r>
            <a:endParaRPr lang="en-US" sz="2000" dirty="0" smtClean="0"/>
          </a:p>
        </p:txBody>
      </p:sp>
      <p:sp>
        <p:nvSpPr>
          <p:cNvPr id="118" name="TextBox 117"/>
          <p:cNvSpPr txBox="1"/>
          <p:nvPr/>
        </p:nvSpPr>
        <p:spPr>
          <a:xfrm>
            <a:off x="752538" y="108863"/>
            <a:ext cx="106869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Model based on Graph Theory</a:t>
            </a:r>
            <a:endParaRPr lang="en-US" altLang="zh-CN" sz="40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9" name="Rectangle 98"/>
              <p:cNvSpPr/>
              <p:nvPr/>
            </p:nvSpPr>
            <p:spPr>
              <a:xfrm>
                <a:off x="389356" y="4306932"/>
                <a:ext cx="11408237" cy="24546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 smtClean="0"/>
                  <a:t>Any vertex v</a:t>
                </a:r>
                <a:r>
                  <a:rPr lang="en-US" sz="2400" baseline="-25000" dirty="0" smtClean="0"/>
                  <a:t>i </a:t>
                </a:r>
                <a:r>
                  <a:rPr lang="en-US" sz="2400" dirty="0" smtClean="0"/>
                  <a:t>∈ V represents </a:t>
                </a:r>
                <a:r>
                  <a:rPr lang="en-US" sz="2400" dirty="0"/>
                  <a:t>the </a:t>
                </a:r>
                <a:r>
                  <a:rPr lang="en-US" sz="2400" dirty="0" err="1" smtClean="0"/>
                  <a:t>i-th</a:t>
                </a:r>
                <a:r>
                  <a:rPr lang="en-US" sz="2400" dirty="0" smtClean="0"/>
                  <a:t> ingress </a:t>
                </a:r>
                <a:r>
                  <a:rPr lang="en-US" sz="2400" dirty="0"/>
                  <a:t>queue</a:t>
                </a:r>
                <a:r>
                  <a:rPr lang="en-US" sz="2400" dirty="0" smtClean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/>
                  <a:t>Any arc </a:t>
                </a:r>
                <a:r>
                  <a:rPr lang="en-US" sz="2400" dirty="0" err="1" smtClean="0"/>
                  <a:t>e</a:t>
                </a:r>
                <a:r>
                  <a:rPr lang="en-US" sz="2400" baseline="-25000" dirty="0" err="1" smtClean="0"/>
                  <a:t>i,j</a:t>
                </a:r>
                <a:r>
                  <a:rPr lang="en-US" sz="2400" baseline="-25000" dirty="0" smtClean="0"/>
                  <a:t> </a:t>
                </a:r>
                <a:r>
                  <a:rPr lang="en-US" sz="2400" dirty="0" smtClean="0"/>
                  <a:t>∈ E means there </a:t>
                </a:r>
                <a:r>
                  <a:rPr lang="en-US" sz="2400" dirty="0"/>
                  <a:t>exists a flow traversing ingress queues </a:t>
                </a:r>
                <a:r>
                  <a:rPr lang="en-US" sz="2400" dirty="0" err="1"/>
                  <a:t>i</a:t>
                </a:r>
                <a:r>
                  <a:rPr lang="en-US" sz="2400" dirty="0"/>
                  <a:t> and j </a:t>
                </a:r>
                <a:r>
                  <a:rPr lang="en-US" sz="2400" dirty="0" smtClean="0"/>
                  <a:t>in sequence.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/>
                  <a:t>Any arc </a:t>
                </a:r>
                <a:r>
                  <a:rPr lang="en-US" sz="2400" dirty="0" err="1" smtClean="0"/>
                  <a:t>e</a:t>
                </a:r>
                <a:r>
                  <a:rPr lang="en-US" sz="2400" baseline="-25000" dirty="0" err="1" smtClean="0"/>
                  <a:t>i,j</a:t>
                </a:r>
                <a:r>
                  <a:rPr lang="en-US" sz="2400" baseline="-25000" dirty="0" smtClean="0"/>
                  <a:t> </a:t>
                </a:r>
                <a:r>
                  <a:rPr lang="en-US" sz="2400" dirty="0" smtClean="0"/>
                  <a:t>∈ E </a:t>
                </a:r>
                <a:r>
                  <a:rPr lang="en-US" sz="2400" dirty="0"/>
                  <a:t>has a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400" baseline="-25000" dirty="0" smtClean="0"/>
                  <a:t> </a:t>
                </a:r>
                <a:r>
                  <a:rPr lang="en-US" sz="2400" dirty="0" smtClean="0"/>
                  <a:t>(&gt;=</a:t>
                </a:r>
                <a:r>
                  <a:rPr lang="en-US" sz="2400" dirty="0"/>
                  <a:t>0), </a:t>
                </a:r>
                <a:r>
                  <a:rPr lang="en-US" sz="2400" dirty="0" smtClean="0"/>
                  <a:t>which represents </a:t>
                </a:r>
                <a:r>
                  <a:rPr lang="en-US" sz="2400" dirty="0"/>
                  <a:t>the queue length of the j-</a:t>
                </a:r>
                <a:r>
                  <a:rPr lang="en-US" sz="2400" dirty="0" err="1"/>
                  <a:t>th</a:t>
                </a:r>
                <a:r>
                  <a:rPr lang="en-US" sz="2400" dirty="0"/>
                  <a:t> virtual </a:t>
                </a:r>
                <a:r>
                  <a:rPr lang="en-US" sz="2400" dirty="0" smtClean="0"/>
                  <a:t>output queue </a:t>
                </a:r>
                <a:r>
                  <a:rPr lang="en-US" sz="2400" dirty="0"/>
                  <a:t>of ingress queue </a:t>
                </a:r>
                <a:r>
                  <a:rPr lang="en-US" sz="2400" dirty="0" err="1"/>
                  <a:t>i</a:t>
                </a:r>
                <a:r>
                  <a:rPr lang="en-US" sz="2400" dirty="0" smtClean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/>
                  <a:t>∀</a:t>
                </a:r>
                <a:r>
                  <a:rPr lang="en-US" sz="2400" dirty="0" smtClean="0"/>
                  <a:t>v</a:t>
                </a:r>
                <a:r>
                  <a:rPr lang="en-US" sz="2400" baseline="-25000" dirty="0" smtClean="0"/>
                  <a:t>i </a:t>
                </a:r>
                <a:r>
                  <a:rPr lang="en-US" sz="2400" dirty="0" smtClean="0"/>
                  <a:t>∈ V</a:t>
                </a:r>
                <a:r>
                  <a:rPr lang="en-US" sz="2400" dirty="0"/>
                  <a:t>, we </a:t>
                </a:r>
                <a:r>
                  <a:rPr lang="en-US" sz="2400" dirty="0" smtClean="0"/>
                  <a:t>have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</m:e>
                    </m:nary>
                  </m:oMath>
                </a14:m>
                <a:r>
                  <a:rPr lang="en-US" sz="2400" dirty="0" smtClean="0"/>
                  <a:t>&lt;= </a:t>
                </a:r>
                <a:r>
                  <a:rPr lang="en-US" sz="2400" dirty="0" err="1"/>
                  <a:t>m</a:t>
                </a:r>
                <a:r>
                  <a:rPr lang="en-US" sz="2400" baseline="-25000" dirty="0" err="1"/>
                  <a:t>θ</a:t>
                </a:r>
                <a:r>
                  <a:rPr lang="en-US" sz="2400" dirty="0"/>
                  <a:t>, where </a:t>
                </a:r>
                <a:r>
                  <a:rPr lang="en-US" sz="2400" dirty="0" err="1" smtClean="0"/>
                  <a:t>m</a:t>
                </a:r>
                <a:r>
                  <a:rPr lang="en-US" sz="2400" baseline="-25000" dirty="0" err="1" smtClean="0"/>
                  <a:t>θ</a:t>
                </a:r>
                <a:r>
                  <a:rPr lang="en-US" sz="2400" dirty="0" smtClean="0"/>
                  <a:t> is a constant, used to represent PFC threshold. </a:t>
                </a:r>
                <a:endParaRPr lang="en-US" sz="2400" dirty="0"/>
              </a:p>
            </p:txBody>
          </p:sp>
        </mc:Choice>
        <mc:Fallback>
          <p:sp>
            <p:nvSpPr>
              <p:cNvPr id="99" name="Rectangle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356" y="4306932"/>
                <a:ext cx="11408237" cy="2454646"/>
              </a:xfrm>
              <a:prstGeom prst="rect">
                <a:avLst/>
              </a:prstGeom>
              <a:blipFill rotWithShape="0">
                <a:blip r:embed="rId3"/>
                <a:stretch>
                  <a:fillRect l="-855" t="-2488" b="-186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8782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23BCD4EB967144C83492807E2E7E0D7" ma:contentTypeVersion="1" ma:contentTypeDescription="Create a new document." ma:contentTypeScope="" ma:versionID="99b0471fb66039b4de4d76af81d25683">
  <xsd:schema xmlns:xsd="http://www.w3.org/2001/XMLSchema" xmlns:xs="http://www.w3.org/2001/XMLSchema" xmlns:p="http://schemas.microsoft.com/office/2006/metadata/properties" xmlns:ns3="7583a02e-8979-426b-a930-8d643d5ae2fc" targetNamespace="http://schemas.microsoft.com/office/2006/metadata/properties" ma:root="true" ma:fieldsID="e4e61157db6f3d14b6b7c47fa50d1262" ns3:_="">
    <xsd:import namespace="7583a02e-8979-426b-a930-8d643d5ae2fc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83a02e-8979-426b-a930-8d643d5ae2f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46699CE-726D-401D-806F-7C8CC6F56A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583a02e-8979-426b-a930-8d643d5ae2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1B531AF-D6AB-4BE4-8D70-0F4394CCF2B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9FFC48C-9727-405E-B93B-FEB15ACBB0D1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7583a02e-8979-426b-a930-8d643d5ae2fc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9583</TotalTime>
  <Words>212</Words>
  <Application>Microsoft Office PowerPoint</Application>
  <PresentationFormat>Widescreen</PresentationFormat>
  <Paragraphs>70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Jitu Padhye</dc:creator>
  <cp:lastModifiedBy>Shuihai Hu (MSR Student-Person Consulting)</cp:lastModifiedBy>
  <cp:revision>2445</cp:revision>
  <dcterms:created xsi:type="dcterms:W3CDTF">2014-12-15T04:35:59Z</dcterms:created>
  <dcterms:modified xsi:type="dcterms:W3CDTF">2016-01-25T20:33:41Z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0x010100123BCD4EB967144C83492807E2E7E0D7</vt:lpwstr>
  </property>
  <property fmtid="{D5CDD505-2E9C-101B-9397-08002B2CF9AE}" pid="3" name="TaxKeyword">
    <vt:lpwstr/>
  </property>
  <property fmtid="{D5CDD505-2E9C-101B-9397-08002B2CF9AE}" pid="4" name="TaxCatchAll">
    <vt:lpwstr/>
  </property>
  <property fmtid="{D5CDD505-2E9C-101B-9397-08002B2CF9AE}" pid="5" name="TaxKeywordTaxHTField">
    <vt:lpwstr/>
  </property>
  <property fmtid="{D5CDD505-2E9C-101B-9397-08002B2CF9AE}" pid="6" name="IsMyDocuments">
    <vt:bool>true</vt:bool>
  </property>
</Properties>
</file>