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3015-CA9A-4DFE-9ECF-BBC96EC88052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3F23-9658-42FB-953E-77F250A65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43F23-9658-42FB-953E-77F250A659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4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D43F23-9658-42FB-953E-77F250A659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42D6-4FAB-4D8C-B0A0-CA8077ED77A4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E377-888A-4399-B546-2ED19C2A3221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97A1-2BE1-45D8-B625-387E6C1A3217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B5BD-A673-44C8-99B2-82C6E84380D0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5E4B-FE55-4E58-97D4-4A9FE9F04C4A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0792-1DD4-467D-8D49-7D5F08A90277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8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00B3-D841-459C-B2E5-C8F27AB8D41D}" type="datetime1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AC8D-94F2-4A20-B5D2-5FA6AE2D7C6D}" type="datetime1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46DA-EC18-4D54-9BED-DD566DB4F470}" type="datetime1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6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D072-31C5-4389-8690-72A6A659E152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287-E22F-47BD-AE2F-FCB22C44C7AA}" type="datetime1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EDBA-CA31-407B-9AEB-E4FBD630A715}" type="datetime1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3878-9771-4EB5-A7FA-10246C9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755" y="1633471"/>
            <a:ext cx="374749" cy="37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535780" y="3550401"/>
            <a:ext cx="1223645" cy="801370"/>
          </a:xfrm>
          <a:prstGeom prst="rect">
            <a:avLst/>
          </a:prstGeom>
        </p:spPr>
      </p:pic>
      <p:pic>
        <p:nvPicPr>
          <p:cNvPr id="5" name="Picture 4" descr="SimpleExample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0" t="33164" r="72803" b="63137"/>
          <a:stretch/>
        </p:blipFill>
        <p:spPr>
          <a:xfrm>
            <a:off x="5535780" y="1783697"/>
            <a:ext cx="1223645" cy="801370"/>
          </a:xfrm>
          <a:prstGeom prst="rect">
            <a:avLst/>
          </a:prstGeom>
        </p:spPr>
      </p:pic>
      <p:pic>
        <p:nvPicPr>
          <p:cNvPr id="6" name="Picture 5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4737026" y="5088330"/>
            <a:ext cx="503555" cy="927735"/>
          </a:xfrm>
          <a:prstGeom prst="rect">
            <a:avLst/>
          </a:prstGeom>
        </p:spPr>
      </p:pic>
      <p:pic>
        <p:nvPicPr>
          <p:cNvPr id="7" name="Picture 6" descr="SimpleExample.png"/>
          <p:cNvPicPr/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0" t="39687" r="74439" b="54764"/>
          <a:stretch/>
        </p:blipFill>
        <p:spPr>
          <a:xfrm>
            <a:off x="7147885" y="5088330"/>
            <a:ext cx="503555" cy="92773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142670" y="2313544"/>
            <a:ext cx="4932" cy="13918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988803" y="4087260"/>
            <a:ext cx="847957" cy="1145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3737" y="4087260"/>
            <a:ext cx="1015925" cy="1145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4726235" y="1366093"/>
            <a:ext cx="1319470" cy="3877937"/>
          </a:xfrm>
          <a:custGeom>
            <a:avLst/>
            <a:gdLst>
              <a:gd name="connsiteX0" fmla="*/ 0 w 1319470"/>
              <a:gd name="connsiteY0" fmla="*/ 0 h 3877937"/>
              <a:gd name="connsiteX1" fmla="*/ 1145755 w 1319470"/>
              <a:gd name="connsiteY1" fmla="*/ 616945 h 3877937"/>
              <a:gd name="connsiteX2" fmla="*/ 1233890 w 1319470"/>
              <a:gd name="connsiteY2" fmla="*/ 2401677 h 3877937"/>
              <a:gd name="connsiteX3" fmla="*/ 352540 w 1319470"/>
              <a:gd name="connsiteY3" fmla="*/ 3877937 h 387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470" h="3877937">
                <a:moveTo>
                  <a:pt x="0" y="0"/>
                </a:moveTo>
                <a:cubicBezTo>
                  <a:pt x="470053" y="108333"/>
                  <a:pt x="940107" y="216666"/>
                  <a:pt x="1145755" y="616945"/>
                </a:cubicBezTo>
                <a:cubicBezTo>
                  <a:pt x="1351403" y="1017224"/>
                  <a:pt x="1366093" y="1858178"/>
                  <a:pt x="1233890" y="2401677"/>
                </a:cubicBezTo>
                <a:cubicBezTo>
                  <a:pt x="1101688" y="2945176"/>
                  <a:pt x="727114" y="3411556"/>
                  <a:pt x="352540" y="3877937"/>
                </a:cubicBezTo>
              </a:path>
            </a:pathLst>
          </a:custGeom>
          <a:noFill/>
          <a:ln w="50800"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262913" y="1311009"/>
            <a:ext cx="1470929" cy="3933021"/>
          </a:xfrm>
          <a:custGeom>
            <a:avLst/>
            <a:gdLst>
              <a:gd name="connsiteX0" fmla="*/ 1470929 w 1470929"/>
              <a:gd name="connsiteY0" fmla="*/ 0 h 3933021"/>
              <a:gd name="connsiteX1" fmla="*/ 192972 w 1470929"/>
              <a:gd name="connsiteY1" fmla="*/ 661012 h 3933021"/>
              <a:gd name="connsiteX2" fmla="*/ 104837 w 1470929"/>
              <a:gd name="connsiteY2" fmla="*/ 2655065 h 3933021"/>
              <a:gd name="connsiteX3" fmla="*/ 1162457 w 1470929"/>
              <a:gd name="connsiteY3" fmla="*/ 3933021 h 393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0929" h="3933021">
                <a:moveTo>
                  <a:pt x="1470929" y="0"/>
                </a:moveTo>
                <a:cubicBezTo>
                  <a:pt x="945791" y="109250"/>
                  <a:pt x="420654" y="218501"/>
                  <a:pt x="192972" y="661012"/>
                </a:cubicBezTo>
                <a:cubicBezTo>
                  <a:pt x="-34710" y="1103523"/>
                  <a:pt x="-56744" y="2109730"/>
                  <a:pt x="104837" y="2655065"/>
                </a:cubicBezTo>
                <a:cubicBezTo>
                  <a:pt x="266418" y="3200400"/>
                  <a:pt x="714437" y="3566710"/>
                  <a:pt x="1162457" y="3933021"/>
                </a:cubicBezTo>
              </a:path>
            </a:pathLst>
          </a:custGeom>
          <a:noFill/>
          <a:ln w="50800">
            <a:solidFill>
              <a:schemeClr val="accent6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41212" y="6045045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H1: 10.10.0.10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84271" y="6045045"/>
            <a:ext cx="20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H2: 10.10.0.11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3177244" y="3386082"/>
            <a:ext cx="2250791" cy="1035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66952" y="3386083"/>
            <a:ext cx="241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10.10.0.10 -&gt; H1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177245" y="3680693"/>
            <a:ext cx="241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10.10.0.11 -&gt; H2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175569" y="3966555"/>
            <a:ext cx="241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Default -&gt; Leaf</a:t>
            </a:r>
            <a:endParaRPr lang="en-US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3203231" y="1692156"/>
            <a:ext cx="2250791" cy="7261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92939" y="1692156"/>
            <a:ext cx="241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10.10.0.0/24 -&gt; </a:t>
            </a:r>
            <a:r>
              <a:rPr lang="en-US" sz="2000" dirty="0" err="1" smtClean="0"/>
              <a:t>ToR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201556" y="2008220"/>
            <a:ext cx="241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Default -&gt; Spine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4483866" y="1322024"/>
            <a:ext cx="1644799" cy="2570109"/>
          </a:xfrm>
          <a:custGeom>
            <a:avLst/>
            <a:gdLst>
              <a:gd name="connsiteX0" fmla="*/ 0 w 1303276"/>
              <a:gd name="connsiteY0" fmla="*/ 0 h 2570109"/>
              <a:gd name="connsiteX1" fmla="*/ 1211855 w 1303276"/>
              <a:gd name="connsiteY1" fmla="*/ 572877 h 2570109"/>
              <a:gd name="connsiteX2" fmla="*/ 1211855 w 1303276"/>
              <a:gd name="connsiteY2" fmla="*/ 2566930 h 2570109"/>
              <a:gd name="connsiteX3" fmla="*/ 1167788 w 1303276"/>
              <a:gd name="connsiteY3" fmla="*/ 1068637 h 2570109"/>
              <a:gd name="connsiteX4" fmla="*/ 1024568 w 1303276"/>
              <a:gd name="connsiteY4" fmla="*/ 2412694 h 257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276" h="2570109">
                <a:moveTo>
                  <a:pt x="0" y="0"/>
                </a:moveTo>
                <a:cubicBezTo>
                  <a:pt x="504939" y="72527"/>
                  <a:pt x="1009879" y="145055"/>
                  <a:pt x="1211855" y="572877"/>
                </a:cubicBezTo>
                <a:cubicBezTo>
                  <a:pt x="1413831" y="1000699"/>
                  <a:pt x="1219200" y="2484303"/>
                  <a:pt x="1211855" y="2566930"/>
                </a:cubicBezTo>
                <a:cubicBezTo>
                  <a:pt x="1204510" y="2649557"/>
                  <a:pt x="1199002" y="1094343"/>
                  <a:pt x="1167788" y="1068637"/>
                </a:cubicBezTo>
                <a:cubicBezTo>
                  <a:pt x="1136574" y="1042931"/>
                  <a:pt x="1080571" y="1727812"/>
                  <a:pt x="1024568" y="2412694"/>
                </a:cubicBezTo>
              </a:path>
            </a:pathLst>
          </a:custGeom>
          <a:noFill/>
          <a:ln w="50800"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02486" y="3286245"/>
            <a:ext cx="501928" cy="267462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4703053" y="5198112"/>
            <a:ext cx="571500" cy="681055"/>
          </a:xfrm>
          <a:prstGeom prst="mathMultiply">
            <a:avLst>
              <a:gd name="adj1" fmla="val 90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4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29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13" y="1299209"/>
            <a:ext cx="5133975" cy="3324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8275" y="400590"/>
            <a:ext cx="679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One possible deadlock scenario (1) 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1370" y="4879525"/>
            <a:ext cx="55092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1) Link S1-L3 fails when server s1 are sending data to server s6. In this case, the packets are possible to be rerouted back to switch L1 by BGP protocol.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1299209"/>
            <a:ext cx="4095750" cy="325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8275" y="400590"/>
            <a:ext cx="679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One possible deadlock scenario (2) 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3407600" y="4879525"/>
            <a:ext cx="53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2) As more packets are injected into the loop, both queues become full and start to pause each other. This deadlock will not break even after link S1-L3 recovers.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6710" y="400590"/>
            <a:ext cx="909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Preliminary solution for breaking deadlock (1)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4589868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Definition of two types of queues: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1) </a:t>
            </a:r>
            <a:r>
              <a:rPr lang="en-US" b="1" dirty="0"/>
              <a:t>Blocked Queue</a:t>
            </a:r>
            <a:r>
              <a:rPr lang="en-US" dirty="0"/>
              <a:t> is a priority queue permanently blocked by </a:t>
            </a:r>
            <a:r>
              <a:rPr lang="en-US" dirty="0" smtClean="0"/>
              <a:t>deadlock or mad NIC.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2) </a:t>
            </a:r>
            <a:r>
              <a:rPr lang="en-US" b="1" dirty="0"/>
              <a:t>Spare Queue</a:t>
            </a:r>
            <a:r>
              <a:rPr lang="en-US" dirty="0"/>
              <a:t> is another priority queue used for saving the Blocked Queue.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1916811"/>
            <a:ext cx="4476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1916811"/>
            <a:ext cx="4476750" cy="2314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6710" y="400590"/>
            <a:ext cx="909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Preliminary solution for breaking deadlock (2)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501265" y="4399611"/>
            <a:ext cx="7189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</a:t>
            </a:r>
            <a:r>
              <a:rPr lang="en-US" b="1" dirty="0" smtClean="0"/>
              <a:t>etection of </a:t>
            </a:r>
            <a:r>
              <a:rPr lang="en-US" b="1" dirty="0"/>
              <a:t>the Blocked </a:t>
            </a:r>
            <a:r>
              <a:rPr lang="en-US" b="1" dirty="0" smtClean="0"/>
              <a:t>Queue</a:t>
            </a:r>
            <a:r>
              <a:rPr lang="en-US" dirty="0" smtClean="0"/>
              <a:t>: If a queue receives </a:t>
            </a:r>
            <a:r>
              <a:rPr lang="en-US" dirty="0"/>
              <a:t>continuous Pause </a:t>
            </a:r>
            <a:r>
              <a:rPr lang="en-US" dirty="0" smtClean="0"/>
              <a:t>Frames and cannot drain, the switch will mark it as a Blocked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Local reaction when Blocked Queue is detected</a:t>
            </a:r>
            <a:r>
              <a:rPr lang="en-US" dirty="0" smtClean="0"/>
              <a:t>: Once a queue is detected as Blocked Queue, the switch will map the new incoming packets </a:t>
            </a:r>
            <a:r>
              <a:rPr lang="en-US" dirty="0"/>
              <a:t>to the Spare </a:t>
            </a:r>
            <a:r>
              <a:rPr lang="en-US" dirty="0" smtClean="0"/>
              <a:t>Queue.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6710" y="400590"/>
            <a:ext cx="909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Preliminary solution for breaking deadlock (3)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2501265" y="4363394"/>
            <a:ext cx="7189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b="1" dirty="0" smtClean="0"/>
              <a:t>mpty the Blocked Queues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Drop the first packet in each Blocked Queue.</a:t>
            </a:r>
            <a:r>
              <a:rPr lang="en-US" b="1" dirty="0" smtClean="0"/>
              <a:t> </a:t>
            </a:r>
            <a:r>
              <a:rPr lang="en-US" dirty="0" smtClean="0"/>
              <a:t>This drop action can make the Blocked Queues to drain as no Pause Frames will be generated after the current Pause Frame expires.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Recover to normal state</a:t>
            </a:r>
            <a:r>
              <a:rPr lang="en-US" dirty="0" smtClean="0"/>
              <a:t>: Stop mapping when a Blocked Queue becomes empty.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1916811"/>
            <a:ext cx="4476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6710" y="400590"/>
            <a:ext cx="909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 Preliminary solution for breaking deadlock (4)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70" y="1340131"/>
            <a:ext cx="7926060" cy="43345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2561" y="5893809"/>
            <a:ext cx="3410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 example of 4-hop deadlock.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3878-9771-4EB5-A7FA-10246C975F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299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Shuihai Hu (MSR Student-Person Consulting)</dc:creator>
  <cp:lastModifiedBy>Shuihai Hu (MSR Student-Person Consulting)</cp:lastModifiedBy>
  <cp:revision>155</cp:revision>
  <dcterms:created xsi:type="dcterms:W3CDTF">2015-09-07T06:14:56Z</dcterms:created>
  <dcterms:modified xsi:type="dcterms:W3CDTF">2015-09-16T01:34:42Z</dcterms:modified>
</cp:coreProperties>
</file>