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2" r:id="rId2"/>
    <p:sldId id="273" r:id="rId3"/>
    <p:sldId id="276" r:id="rId4"/>
    <p:sldId id="277" r:id="rId5"/>
    <p:sldId id="278" r:id="rId6"/>
    <p:sldId id="279" r:id="rId7"/>
    <p:sldId id="265"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3015-CA9A-4DFE-9ECF-BBC96EC88052}" type="datetimeFigureOut">
              <a:rPr lang="en-US" smtClean="0"/>
              <a:t>9/23/2015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43F23-9658-42FB-953E-77F250A659CE}" type="slidenum">
              <a:rPr lang="en-US" smtClean="0"/>
              <a:t>‹#›</a:t>
            </a:fld>
            <a:endParaRPr lang="en-US"/>
          </a:p>
        </p:txBody>
      </p:sp>
    </p:spTree>
    <p:extLst>
      <p:ext uri="{BB962C8B-B14F-4D97-AF65-F5344CB8AC3E}">
        <p14:creationId xmlns:p14="http://schemas.microsoft.com/office/powerpoint/2010/main" val="3885607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43F23-9658-42FB-953E-77F250A659CE}" type="slidenum">
              <a:rPr lang="en-US" smtClean="0"/>
              <a:t>7</a:t>
            </a:fld>
            <a:endParaRPr lang="en-US"/>
          </a:p>
        </p:txBody>
      </p:sp>
    </p:spTree>
    <p:extLst>
      <p:ext uri="{BB962C8B-B14F-4D97-AF65-F5344CB8AC3E}">
        <p14:creationId xmlns:p14="http://schemas.microsoft.com/office/powerpoint/2010/main" val="159196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43F23-9658-42FB-953E-77F250A659CE}" type="slidenum">
              <a:rPr lang="en-US" smtClean="0"/>
              <a:t>8</a:t>
            </a:fld>
            <a:endParaRPr lang="en-US"/>
          </a:p>
        </p:txBody>
      </p:sp>
    </p:spTree>
    <p:extLst>
      <p:ext uri="{BB962C8B-B14F-4D97-AF65-F5344CB8AC3E}">
        <p14:creationId xmlns:p14="http://schemas.microsoft.com/office/powerpoint/2010/main" val="285909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43F23-9658-42FB-953E-77F250A659CE}" type="slidenum">
              <a:rPr lang="en-US" smtClean="0"/>
              <a:t>9</a:t>
            </a:fld>
            <a:endParaRPr lang="en-US"/>
          </a:p>
        </p:txBody>
      </p:sp>
    </p:spTree>
    <p:extLst>
      <p:ext uri="{BB962C8B-B14F-4D97-AF65-F5344CB8AC3E}">
        <p14:creationId xmlns:p14="http://schemas.microsoft.com/office/powerpoint/2010/main" val="1966716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43F23-9658-42FB-953E-77F250A659CE}" type="slidenum">
              <a:rPr lang="en-US" smtClean="0"/>
              <a:t>10</a:t>
            </a:fld>
            <a:endParaRPr lang="en-US"/>
          </a:p>
        </p:txBody>
      </p:sp>
    </p:spTree>
    <p:extLst>
      <p:ext uri="{BB962C8B-B14F-4D97-AF65-F5344CB8AC3E}">
        <p14:creationId xmlns:p14="http://schemas.microsoft.com/office/powerpoint/2010/main" val="3207331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43F23-9658-42FB-953E-77F250A659CE}" type="slidenum">
              <a:rPr lang="en-US" smtClean="0"/>
              <a:t>11</a:t>
            </a:fld>
            <a:endParaRPr lang="en-US"/>
          </a:p>
        </p:txBody>
      </p:sp>
    </p:spTree>
    <p:extLst>
      <p:ext uri="{BB962C8B-B14F-4D97-AF65-F5344CB8AC3E}">
        <p14:creationId xmlns:p14="http://schemas.microsoft.com/office/powerpoint/2010/main" val="24842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7942D6-4FAB-4D8C-B0A0-CA8077ED77A4}" type="datetime1">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225633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8E377-888A-4399-B546-2ED19C2A3221}" type="datetime1">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331317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AD97A1-2BE1-45D8-B625-387E6C1A3217}" type="datetime1">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295755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FB5BD-A673-44C8-99B2-82C6E84380D0}" type="datetime1">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429451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B35E4B-FE55-4E58-97D4-4A9FE9F04C4A}" type="datetime1">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209639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2E0792-1DD4-467D-8D49-7D5F08A90277}" type="datetime1">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238118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FA00B3-D841-459C-B2E5-C8F27AB8D41D}" type="datetime1">
              <a:rPr lang="en-US" smtClean="0"/>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203905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B6AC8D-94F2-4A20-B5D2-5FA6AE2D7C6D}" type="datetime1">
              <a:rPr lang="en-US" smtClean="0"/>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422839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46DA-EC18-4D54-9BED-DD566DB4F470}" type="datetime1">
              <a:rPr lang="en-US" smtClean="0"/>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271236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ED072-31C5-4389-8690-72A6A659E152}" type="datetime1">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20534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D7287-E22F-47BD-AE2F-FCB22C44C7AA}" type="datetime1">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C3878-9771-4EB5-A7FA-10246C975FA0}" type="slidenum">
              <a:rPr lang="en-US" smtClean="0"/>
              <a:t>‹#›</a:t>
            </a:fld>
            <a:endParaRPr lang="en-US"/>
          </a:p>
        </p:txBody>
      </p:sp>
    </p:spTree>
    <p:extLst>
      <p:ext uri="{BB962C8B-B14F-4D97-AF65-F5344CB8AC3E}">
        <p14:creationId xmlns:p14="http://schemas.microsoft.com/office/powerpoint/2010/main" val="259876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5EDBA-CA31-407B-9AEB-E4FBD630A715}" type="datetime1">
              <a:rPr lang="en-US" smtClean="0"/>
              <a:t>9/23/2015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C3878-9771-4EB5-A7FA-10246C975FA0}" type="slidenum">
              <a:rPr lang="en-US" smtClean="0"/>
              <a:t>‹#›</a:t>
            </a:fld>
            <a:endParaRPr lang="en-US"/>
          </a:p>
        </p:txBody>
      </p:sp>
    </p:spTree>
    <p:extLst>
      <p:ext uri="{BB962C8B-B14F-4D97-AF65-F5344CB8AC3E}">
        <p14:creationId xmlns:p14="http://schemas.microsoft.com/office/powerpoint/2010/main" val="208563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528742" y="400590"/>
            <a:ext cx="6179577" cy="646331"/>
          </a:xfrm>
          <a:prstGeom prst="rect">
            <a:avLst/>
          </a:prstGeom>
          <a:noFill/>
        </p:spPr>
        <p:txBody>
          <a:bodyPr wrap="none" rtlCol="0">
            <a:spAutoFit/>
          </a:bodyPr>
          <a:lstStyle/>
          <a:p>
            <a:r>
              <a:rPr lang="en-US" sz="3600" dirty="0"/>
              <a:t>D</a:t>
            </a:r>
            <a:r>
              <a:rPr lang="en-US" sz="3600" dirty="0" smtClean="0"/>
              <a:t>eadlock caused by device bugs</a:t>
            </a:r>
            <a:endParaRPr lang="en-US" sz="3600" dirty="0"/>
          </a:p>
        </p:txBody>
      </p:sp>
      <p:sp>
        <p:nvSpPr>
          <p:cNvPr id="32" name="TextBox 31"/>
          <p:cNvSpPr txBox="1"/>
          <p:nvPr/>
        </p:nvSpPr>
        <p:spPr>
          <a:xfrm>
            <a:off x="2464852" y="4399827"/>
            <a:ext cx="7262296" cy="1200329"/>
          </a:xfrm>
          <a:prstGeom prst="rect">
            <a:avLst/>
          </a:prstGeom>
          <a:noFill/>
        </p:spPr>
        <p:txBody>
          <a:bodyPr wrap="square" rtlCol="0">
            <a:spAutoFit/>
          </a:bodyPr>
          <a:lstStyle/>
          <a:p>
            <a:r>
              <a:rPr lang="en-US" b="1" dirty="0"/>
              <a:t>Arista-7050QX32 </a:t>
            </a:r>
            <a:r>
              <a:rPr lang="en-US" b="1" dirty="0" smtClean="0"/>
              <a:t>bug</a:t>
            </a:r>
            <a:r>
              <a:rPr lang="zh-CN" altLang="en-US" b="1" dirty="0" smtClean="0"/>
              <a:t>：</a:t>
            </a:r>
            <a:r>
              <a:rPr lang="en-US" altLang="zh-CN" dirty="0" smtClean="0"/>
              <a:t>When</a:t>
            </a:r>
            <a:r>
              <a:rPr lang="en-US" altLang="zh-CN" b="1" dirty="0" smtClean="0"/>
              <a:t> </a:t>
            </a:r>
            <a:r>
              <a:rPr lang="en-US" altLang="zh-CN" dirty="0"/>
              <a:t>t</a:t>
            </a:r>
            <a:r>
              <a:rPr lang="en-US" dirty="0" smtClean="0"/>
              <a:t>he </a:t>
            </a:r>
            <a:r>
              <a:rPr lang="en-US" dirty="0"/>
              <a:t>Arp table becomes incomplete because the corresponding MAC entry in the MAC table is wiped out (e.g., due to MAC table timeout</a:t>
            </a:r>
            <a:r>
              <a:rPr lang="en-US" dirty="0" smtClean="0"/>
              <a:t>), </a:t>
            </a:r>
            <a:r>
              <a:rPr lang="en-US" dirty="0"/>
              <a:t>instead of handling the packets to the CPU or drop the packet, the switch broadcasts the packet to all the ports including itself. </a:t>
            </a:r>
            <a:endParaRPr lang="en-US" dirty="0"/>
          </a:p>
        </p:txBody>
      </p:sp>
      <p:pic>
        <p:nvPicPr>
          <p:cNvPr id="5" name="Picture 4"/>
          <p:cNvPicPr/>
          <p:nvPr/>
        </p:nvPicPr>
        <p:blipFill>
          <a:blip r:embed="rId2"/>
          <a:stretch>
            <a:fillRect/>
          </a:stretch>
        </p:blipFill>
        <p:spPr>
          <a:xfrm>
            <a:off x="3135518" y="1276538"/>
            <a:ext cx="5920965" cy="3051017"/>
          </a:xfrm>
          <a:prstGeom prst="rect">
            <a:avLst/>
          </a:prstGeom>
        </p:spPr>
      </p:pic>
    </p:spTree>
    <p:extLst>
      <p:ext uri="{BB962C8B-B14F-4D97-AF65-F5344CB8AC3E}">
        <p14:creationId xmlns:p14="http://schemas.microsoft.com/office/powerpoint/2010/main" val="309774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91969" y="400590"/>
            <a:ext cx="7208063" cy="646331"/>
          </a:xfrm>
          <a:prstGeom prst="rect">
            <a:avLst/>
          </a:prstGeom>
          <a:noFill/>
        </p:spPr>
        <p:txBody>
          <a:bodyPr wrap="none" rtlCol="0">
            <a:spAutoFit/>
          </a:bodyPr>
          <a:lstStyle/>
          <a:p>
            <a:r>
              <a:rPr lang="en-US" sz="3600" dirty="0" smtClean="0"/>
              <a:t>A finite state machine based solution </a:t>
            </a:r>
            <a:endParaRPr lang="en-US" sz="3600" dirty="0"/>
          </a:p>
        </p:txBody>
      </p:sp>
      <p:sp>
        <p:nvSpPr>
          <p:cNvPr id="2" name="Slide Number Placeholder 1"/>
          <p:cNvSpPr>
            <a:spLocks noGrp="1"/>
          </p:cNvSpPr>
          <p:nvPr>
            <p:ph type="sldNum" sz="quarter" idx="12"/>
          </p:nvPr>
        </p:nvSpPr>
        <p:spPr/>
        <p:txBody>
          <a:bodyPr/>
          <a:lstStyle/>
          <a:p>
            <a:fld id="{DC6C3878-9771-4EB5-A7FA-10246C975FA0}" type="slidenum">
              <a:rPr lang="en-US" smtClean="0"/>
              <a:t>10</a:t>
            </a:fld>
            <a:endParaRPr lang="en-US"/>
          </a:p>
        </p:txBody>
      </p:sp>
      <p:grpSp>
        <p:nvGrpSpPr>
          <p:cNvPr id="24" name="Group 23"/>
          <p:cNvGrpSpPr/>
          <p:nvPr/>
        </p:nvGrpSpPr>
        <p:grpSpPr>
          <a:xfrm>
            <a:off x="2694214" y="1810184"/>
            <a:ext cx="6803572" cy="2219619"/>
            <a:chOff x="2090056" y="1962583"/>
            <a:chExt cx="6803572" cy="2219619"/>
          </a:xfrm>
        </p:grpSpPr>
        <p:sp>
          <p:nvSpPr>
            <p:cNvPr id="3" name="Rectangle 2"/>
            <p:cNvSpPr/>
            <p:nvPr/>
          </p:nvSpPr>
          <p:spPr>
            <a:xfrm>
              <a:off x="2090056" y="3345687"/>
              <a:ext cx="2843112" cy="651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Controller</a:t>
              </a:r>
            </a:p>
            <a:p>
              <a:pPr algn="ctr"/>
              <a:r>
                <a:rPr lang="en-US" dirty="0" smtClean="0">
                  <a:solidFill>
                    <a:schemeClr val="tx1"/>
                  </a:solidFill>
                </a:rPr>
                <a:t>&lt;pattern set, reaction set&gt;</a:t>
              </a:r>
            </a:p>
          </p:txBody>
        </p:sp>
        <p:sp>
          <p:nvSpPr>
            <p:cNvPr id="7" name="Rectangle 6"/>
            <p:cNvSpPr/>
            <p:nvPr/>
          </p:nvSpPr>
          <p:spPr>
            <a:xfrm>
              <a:off x="6660869" y="3345687"/>
              <a:ext cx="2232759" cy="651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Network Device</a:t>
              </a:r>
            </a:p>
            <a:p>
              <a:pPr algn="ctr"/>
              <a:r>
                <a:rPr lang="en-US" dirty="0" smtClean="0">
                  <a:solidFill>
                    <a:schemeClr val="tx1"/>
                  </a:solidFill>
                </a:rPr>
                <a:t>&lt;state, action set&gt; </a:t>
              </a:r>
              <a:endParaRPr lang="en-US" dirty="0">
                <a:solidFill>
                  <a:schemeClr val="tx1"/>
                </a:solidFill>
              </a:endParaRPr>
            </a:p>
          </p:txBody>
        </p:sp>
        <p:cxnSp>
          <p:nvCxnSpPr>
            <p:cNvPr id="8" name="Straight Arrow Connector 7"/>
            <p:cNvCxnSpPr/>
            <p:nvPr/>
          </p:nvCxnSpPr>
          <p:spPr>
            <a:xfrm flipH="1">
              <a:off x="4933168" y="3530095"/>
              <a:ext cx="1727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33168" y="3813123"/>
              <a:ext cx="1727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24784" y="1962583"/>
              <a:ext cx="1973656" cy="651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Application</a:t>
              </a:r>
            </a:p>
          </p:txBody>
        </p:sp>
        <p:cxnSp>
          <p:nvCxnSpPr>
            <p:cNvPr id="15" name="Straight Arrow Connector 14"/>
            <p:cNvCxnSpPr/>
            <p:nvPr/>
          </p:nvCxnSpPr>
          <p:spPr>
            <a:xfrm>
              <a:off x="3075591" y="2647094"/>
              <a:ext cx="0" cy="68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979106" y="2647093"/>
              <a:ext cx="0" cy="68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07757" y="3140871"/>
              <a:ext cx="1261556" cy="369332"/>
            </a:xfrm>
            <a:prstGeom prst="rect">
              <a:avLst/>
            </a:prstGeom>
            <a:noFill/>
          </p:spPr>
          <p:txBody>
            <a:bodyPr wrap="square" rtlCol="0">
              <a:spAutoFit/>
            </a:bodyPr>
            <a:lstStyle/>
            <a:p>
              <a:r>
                <a:rPr lang="en-US" dirty="0" smtClean="0"/>
                <a:t>Feedback</a:t>
              </a:r>
            </a:p>
          </p:txBody>
        </p:sp>
        <p:sp>
          <p:nvSpPr>
            <p:cNvPr id="21" name="TextBox 20"/>
            <p:cNvSpPr txBox="1"/>
            <p:nvPr/>
          </p:nvSpPr>
          <p:spPr>
            <a:xfrm>
              <a:off x="5307757" y="3812870"/>
              <a:ext cx="875329" cy="369332"/>
            </a:xfrm>
            <a:prstGeom prst="rect">
              <a:avLst/>
            </a:prstGeom>
            <a:noFill/>
          </p:spPr>
          <p:txBody>
            <a:bodyPr wrap="square" rtlCol="0">
              <a:spAutoFit/>
            </a:bodyPr>
            <a:lstStyle/>
            <a:p>
              <a:r>
                <a:rPr lang="en-US" dirty="0" smtClean="0"/>
                <a:t>Update</a:t>
              </a:r>
            </a:p>
          </p:txBody>
        </p:sp>
        <p:sp>
          <p:nvSpPr>
            <p:cNvPr id="22" name="TextBox 21"/>
            <p:cNvSpPr txBox="1"/>
            <p:nvPr/>
          </p:nvSpPr>
          <p:spPr>
            <a:xfrm>
              <a:off x="2265793" y="2754075"/>
              <a:ext cx="956378" cy="369332"/>
            </a:xfrm>
            <a:prstGeom prst="rect">
              <a:avLst/>
            </a:prstGeom>
            <a:noFill/>
          </p:spPr>
          <p:txBody>
            <a:bodyPr wrap="square" rtlCol="0">
              <a:spAutoFit/>
            </a:bodyPr>
            <a:lstStyle/>
            <a:p>
              <a:r>
                <a:rPr lang="en-US" dirty="0" smtClean="0"/>
                <a:t>Update</a:t>
              </a:r>
            </a:p>
          </p:txBody>
        </p:sp>
        <p:sp>
          <p:nvSpPr>
            <p:cNvPr id="23" name="TextBox 22"/>
            <p:cNvSpPr txBox="1"/>
            <p:nvPr/>
          </p:nvSpPr>
          <p:spPr>
            <a:xfrm>
              <a:off x="3976790" y="2754075"/>
              <a:ext cx="956378" cy="369332"/>
            </a:xfrm>
            <a:prstGeom prst="rect">
              <a:avLst/>
            </a:prstGeom>
            <a:noFill/>
          </p:spPr>
          <p:txBody>
            <a:bodyPr wrap="square" rtlCol="0">
              <a:spAutoFit/>
            </a:bodyPr>
            <a:lstStyle/>
            <a:p>
              <a:r>
                <a:rPr lang="en-US" dirty="0" smtClean="0"/>
                <a:t>Report</a:t>
              </a:r>
            </a:p>
          </p:txBody>
        </p:sp>
      </p:grpSp>
      <p:sp>
        <p:nvSpPr>
          <p:cNvPr id="25" name="TextBox 24"/>
          <p:cNvSpPr txBox="1"/>
          <p:nvPr/>
        </p:nvSpPr>
        <p:spPr>
          <a:xfrm>
            <a:off x="1436915" y="4306785"/>
            <a:ext cx="9318171" cy="1938992"/>
          </a:xfrm>
          <a:prstGeom prst="rect">
            <a:avLst/>
          </a:prstGeom>
          <a:noFill/>
        </p:spPr>
        <p:txBody>
          <a:bodyPr wrap="square" rtlCol="0">
            <a:spAutoFit/>
          </a:bodyPr>
          <a:lstStyle/>
          <a:p>
            <a:r>
              <a:rPr lang="en-US" sz="2400" dirty="0" smtClean="0"/>
              <a:t>The </a:t>
            </a:r>
            <a:r>
              <a:rPr lang="en-US" sz="2400" b="1" dirty="0" smtClean="0"/>
              <a:t>Controller</a:t>
            </a:r>
            <a:r>
              <a:rPr lang="en-US" sz="2400" dirty="0" smtClean="0"/>
              <a:t> will match the patterns with the feedback messages from the network devices and react accordingly:</a:t>
            </a:r>
          </a:p>
          <a:p>
            <a:pPr marL="800100" lvl="1" indent="-342900">
              <a:buFont typeface="Wingdings" panose="05000000000000000000" pitchFamily="2" charset="2"/>
              <a:buChar char="Ø"/>
            </a:pPr>
            <a:r>
              <a:rPr lang="en-US" sz="2400" b="1" dirty="0" smtClean="0"/>
              <a:t>Pattern</a:t>
            </a:r>
            <a:r>
              <a:rPr lang="en-US" sz="2400" dirty="0" smtClean="0"/>
              <a:t>: device failure &amp;&amp; routing loop &amp;&amp; PFC deadlock;</a:t>
            </a:r>
          </a:p>
          <a:p>
            <a:pPr marL="800100" lvl="1" indent="-342900">
              <a:buFont typeface="Wingdings" panose="05000000000000000000" pitchFamily="2" charset="2"/>
              <a:buChar char="Ø"/>
            </a:pPr>
            <a:r>
              <a:rPr lang="en-US" sz="2400" b="1" dirty="0" smtClean="0"/>
              <a:t>Reaction</a:t>
            </a:r>
            <a:r>
              <a:rPr lang="en-US" sz="2400" dirty="0" smtClean="0"/>
              <a:t>: update the states and action sets of all the related devices &amp;&amp; report device failure.</a:t>
            </a:r>
          </a:p>
        </p:txBody>
      </p:sp>
    </p:spTree>
    <p:extLst>
      <p:ext uri="{BB962C8B-B14F-4D97-AF65-F5344CB8AC3E}">
        <p14:creationId xmlns:p14="http://schemas.microsoft.com/office/powerpoint/2010/main" val="3566762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91969" y="400590"/>
            <a:ext cx="7208063" cy="646331"/>
          </a:xfrm>
          <a:prstGeom prst="rect">
            <a:avLst/>
          </a:prstGeom>
          <a:noFill/>
        </p:spPr>
        <p:txBody>
          <a:bodyPr wrap="none" rtlCol="0">
            <a:spAutoFit/>
          </a:bodyPr>
          <a:lstStyle/>
          <a:p>
            <a:r>
              <a:rPr lang="en-US" sz="3600" dirty="0" smtClean="0"/>
              <a:t>A finite state machine based solution </a:t>
            </a:r>
            <a:endParaRPr lang="en-US" sz="3600" dirty="0"/>
          </a:p>
        </p:txBody>
      </p:sp>
      <p:sp>
        <p:nvSpPr>
          <p:cNvPr id="2" name="Slide Number Placeholder 1"/>
          <p:cNvSpPr>
            <a:spLocks noGrp="1"/>
          </p:cNvSpPr>
          <p:nvPr>
            <p:ph type="sldNum" sz="quarter" idx="12"/>
          </p:nvPr>
        </p:nvSpPr>
        <p:spPr/>
        <p:txBody>
          <a:bodyPr/>
          <a:lstStyle/>
          <a:p>
            <a:fld id="{DC6C3878-9771-4EB5-A7FA-10246C975FA0}" type="slidenum">
              <a:rPr lang="en-US" smtClean="0"/>
              <a:t>11</a:t>
            </a:fld>
            <a:endParaRPr lang="en-US"/>
          </a:p>
        </p:txBody>
      </p:sp>
      <p:sp>
        <p:nvSpPr>
          <p:cNvPr id="4" name="Oval 3"/>
          <p:cNvSpPr/>
          <p:nvPr/>
        </p:nvSpPr>
        <p:spPr>
          <a:xfrm>
            <a:off x="5477346" y="3720975"/>
            <a:ext cx="497941" cy="40740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t>
            </a:r>
            <a:r>
              <a:rPr lang="en-US" sz="1600" baseline="-25000" dirty="0" smtClean="0">
                <a:solidFill>
                  <a:schemeClr val="tx1"/>
                </a:solidFill>
              </a:rPr>
              <a:t>0</a:t>
            </a:r>
            <a:endParaRPr lang="en-US" sz="1600" baseline="-25000" dirty="0">
              <a:solidFill>
                <a:schemeClr val="tx1"/>
              </a:solidFill>
            </a:endParaRPr>
          </a:p>
        </p:txBody>
      </p:sp>
      <p:sp>
        <p:nvSpPr>
          <p:cNvPr id="18" name="Oval 17"/>
          <p:cNvSpPr/>
          <p:nvPr/>
        </p:nvSpPr>
        <p:spPr>
          <a:xfrm>
            <a:off x="4399986" y="2777906"/>
            <a:ext cx="497941" cy="407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t>
            </a:r>
            <a:r>
              <a:rPr lang="en-US" sz="1600" baseline="-25000" dirty="0">
                <a:solidFill>
                  <a:schemeClr val="tx1"/>
                </a:solidFill>
              </a:rPr>
              <a:t>1</a:t>
            </a:r>
          </a:p>
        </p:txBody>
      </p:sp>
      <p:sp>
        <p:nvSpPr>
          <p:cNvPr id="26" name="Oval 25"/>
          <p:cNvSpPr/>
          <p:nvPr/>
        </p:nvSpPr>
        <p:spPr>
          <a:xfrm>
            <a:off x="5477346" y="1774483"/>
            <a:ext cx="497941" cy="40740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t>
            </a:r>
            <a:r>
              <a:rPr lang="en-US" sz="1600" baseline="-25000" dirty="0" smtClean="0">
                <a:solidFill>
                  <a:schemeClr val="tx1"/>
                </a:solidFill>
              </a:rPr>
              <a:t>2</a:t>
            </a:r>
            <a:endParaRPr lang="en-US" sz="1600" baseline="-25000" dirty="0">
              <a:solidFill>
                <a:schemeClr val="tx1"/>
              </a:solidFill>
            </a:endParaRPr>
          </a:p>
        </p:txBody>
      </p:sp>
      <p:sp>
        <p:nvSpPr>
          <p:cNvPr id="27" name="Oval 26"/>
          <p:cNvSpPr/>
          <p:nvPr/>
        </p:nvSpPr>
        <p:spPr>
          <a:xfrm>
            <a:off x="6607523" y="2777905"/>
            <a:ext cx="497941" cy="4074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t>
            </a:r>
            <a:r>
              <a:rPr lang="en-US" sz="1600" baseline="-25000" dirty="0" smtClean="0">
                <a:solidFill>
                  <a:schemeClr val="tx1"/>
                </a:solidFill>
              </a:rPr>
              <a:t>3</a:t>
            </a:r>
            <a:endParaRPr lang="en-US" sz="1600" baseline="-25000" dirty="0">
              <a:solidFill>
                <a:schemeClr val="tx1"/>
              </a:solidFill>
            </a:endParaRPr>
          </a:p>
        </p:txBody>
      </p:sp>
      <p:cxnSp>
        <p:nvCxnSpPr>
          <p:cNvPr id="11" name="Straight Arrow Connector 10"/>
          <p:cNvCxnSpPr>
            <a:stCxn id="4" idx="1"/>
            <a:endCxn id="18" idx="5"/>
          </p:cNvCxnSpPr>
          <p:nvPr/>
        </p:nvCxnSpPr>
        <p:spPr>
          <a:xfrm flipH="1" flipV="1">
            <a:off x="4825005" y="3125648"/>
            <a:ext cx="725263" cy="654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7"/>
            <a:endCxn id="26" idx="3"/>
          </p:cNvCxnSpPr>
          <p:nvPr/>
        </p:nvCxnSpPr>
        <p:spPr>
          <a:xfrm flipV="1">
            <a:off x="4825005" y="2122225"/>
            <a:ext cx="725263" cy="71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5"/>
            <a:endCxn id="27" idx="1"/>
          </p:cNvCxnSpPr>
          <p:nvPr/>
        </p:nvCxnSpPr>
        <p:spPr>
          <a:xfrm>
            <a:off x="5902365" y="2122225"/>
            <a:ext cx="778080" cy="71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3"/>
            <a:endCxn id="4" idx="7"/>
          </p:cNvCxnSpPr>
          <p:nvPr/>
        </p:nvCxnSpPr>
        <p:spPr>
          <a:xfrm flipH="1">
            <a:off x="5902365" y="3125647"/>
            <a:ext cx="778080" cy="654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607522" y="4675942"/>
            <a:ext cx="497941" cy="407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t>
            </a:r>
            <a:r>
              <a:rPr lang="en-US" sz="1600" baseline="-25000" dirty="0">
                <a:solidFill>
                  <a:schemeClr val="tx1"/>
                </a:solidFill>
              </a:rPr>
              <a:t>1</a:t>
            </a:r>
          </a:p>
        </p:txBody>
      </p:sp>
      <p:sp>
        <p:nvSpPr>
          <p:cNvPr id="33" name="Oval 32"/>
          <p:cNvSpPr/>
          <p:nvPr/>
        </p:nvSpPr>
        <p:spPr>
          <a:xfrm>
            <a:off x="5550268" y="5667467"/>
            <a:ext cx="497941" cy="40740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t>
            </a:r>
            <a:r>
              <a:rPr lang="en-US" sz="1600" baseline="-25000" dirty="0" smtClean="0">
                <a:solidFill>
                  <a:schemeClr val="tx1"/>
                </a:solidFill>
              </a:rPr>
              <a:t>2</a:t>
            </a:r>
            <a:endParaRPr lang="en-US" sz="1600" baseline="-25000" dirty="0">
              <a:solidFill>
                <a:schemeClr val="tx1"/>
              </a:solidFill>
            </a:endParaRPr>
          </a:p>
        </p:txBody>
      </p:sp>
      <p:sp>
        <p:nvSpPr>
          <p:cNvPr id="34" name="Oval 33"/>
          <p:cNvSpPr/>
          <p:nvPr/>
        </p:nvSpPr>
        <p:spPr>
          <a:xfrm>
            <a:off x="4363276" y="4675942"/>
            <a:ext cx="497941" cy="4074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t>
            </a:r>
            <a:r>
              <a:rPr lang="en-US" sz="1600" baseline="-25000" dirty="0" smtClean="0">
                <a:solidFill>
                  <a:schemeClr val="tx1"/>
                </a:solidFill>
              </a:rPr>
              <a:t>3</a:t>
            </a:r>
            <a:endParaRPr lang="en-US" sz="1600" baseline="-25000" dirty="0">
              <a:solidFill>
                <a:schemeClr val="tx1"/>
              </a:solidFill>
            </a:endParaRPr>
          </a:p>
        </p:txBody>
      </p:sp>
      <p:cxnSp>
        <p:nvCxnSpPr>
          <p:cNvPr id="35" name="Straight Arrow Connector 34"/>
          <p:cNvCxnSpPr/>
          <p:nvPr/>
        </p:nvCxnSpPr>
        <p:spPr>
          <a:xfrm>
            <a:off x="5902365" y="4018293"/>
            <a:ext cx="778080" cy="71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902365" y="5012476"/>
            <a:ext cx="778080" cy="654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1"/>
            <a:endCxn id="34" idx="5"/>
          </p:cNvCxnSpPr>
          <p:nvPr/>
        </p:nvCxnSpPr>
        <p:spPr>
          <a:xfrm flipH="1" flipV="1">
            <a:off x="4788295" y="5023684"/>
            <a:ext cx="834895" cy="70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7"/>
          </p:cNvCxnSpPr>
          <p:nvPr/>
        </p:nvCxnSpPr>
        <p:spPr>
          <a:xfrm flipV="1">
            <a:off x="4788295" y="4032159"/>
            <a:ext cx="787899" cy="70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22038" y="4191407"/>
            <a:ext cx="1131437" cy="338554"/>
          </a:xfrm>
          <a:prstGeom prst="rect">
            <a:avLst/>
          </a:prstGeom>
          <a:noFill/>
        </p:spPr>
        <p:txBody>
          <a:bodyPr wrap="square" rtlCol="0">
            <a:spAutoFit/>
          </a:bodyPr>
          <a:lstStyle/>
          <a:p>
            <a:r>
              <a:rPr lang="en-US" sz="1600" dirty="0" smtClean="0"/>
              <a:t>Mad NIC</a:t>
            </a:r>
          </a:p>
        </p:txBody>
      </p:sp>
      <p:sp>
        <p:nvSpPr>
          <p:cNvPr id="43" name="TextBox 42"/>
          <p:cNvSpPr txBox="1"/>
          <p:nvPr/>
        </p:nvSpPr>
        <p:spPr>
          <a:xfrm>
            <a:off x="5883246" y="5170695"/>
            <a:ext cx="1222217" cy="338554"/>
          </a:xfrm>
          <a:prstGeom prst="rect">
            <a:avLst/>
          </a:prstGeom>
          <a:noFill/>
        </p:spPr>
        <p:txBody>
          <a:bodyPr wrap="square" rtlCol="0">
            <a:spAutoFit/>
          </a:bodyPr>
          <a:lstStyle/>
          <a:p>
            <a:r>
              <a:rPr lang="en-US" sz="1600" dirty="0" smtClean="0"/>
              <a:t>Action set 1</a:t>
            </a:r>
          </a:p>
        </p:txBody>
      </p:sp>
      <p:sp>
        <p:nvSpPr>
          <p:cNvPr id="44" name="TextBox 43"/>
          <p:cNvSpPr txBox="1"/>
          <p:nvPr/>
        </p:nvSpPr>
        <p:spPr>
          <a:xfrm>
            <a:off x="5883245" y="2345390"/>
            <a:ext cx="1222217" cy="338554"/>
          </a:xfrm>
          <a:prstGeom prst="rect">
            <a:avLst/>
          </a:prstGeom>
          <a:noFill/>
        </p:spPr>
        <p:txBody>
          <a:bodyPr wrap="square" rtlCol="0">
            <a:spAutoFit/>
          </a:bodyPr>
          <a:lstStyle/>
          <a:p>
            <a:r>
              <a:rPr lang="en-US" sz="1600" dirty="0" smtClean="0"/>
              <a:t>Action set 2</a:t>
            </a:r>
          </a:p>
        </p:txBody>
      </p:sp>
      <p:sp>
        <p:nvSpPr>
          <p:cNvPr id="45" name="TextBox 44"/>
          <p:cNvSpPr txBox="1"/>
          <p:nvPr/>
        </p:nvSpPr>
        <p:spPr>
          <a:xfrm>
            <a:off x="4388438" y="4206687"/>
            <a:ext cx="1222217" cy="338554"/>
          </a:xfrm>
          <a:prstGeom prst="rect">
            <a:avLst/>
          </a:prstGeom>
          <a:noFill/>
        </p:spPr>
        <p:txBody>
          <a:bodyPr wrap="square" rtlCol="0">
            <a:spAutoFit/>
          </a:bodyPr>
          <a:lstStyle/>
          <a:p>
            <a:r>
              <a:rPr lang="en-US" sz="1600" dirty="0" smtClean="0"/>
              <a:t>Action set 3</a:t>
            </a:r>
          </a:p>
        </p:txBody>
      </p:sp>
      <p:sp>
        <p:nvSpPr>
          <p:cNvPr id="46" name="TextBox 45"/>
          <p:cNvSpPr txBox="1"/>
          <p:nvPr/>
        </p:nvSpPr>
        <p:spPr>
          <a:xfrm>
            <a:off x="4670723" y="3254034"/>
            <a:ext cx="1023042" cy="338554"/>
          </a:xfrm>
          <a:prstGeom prst="rect">
            <a:avLst/>
          </a:prstGeom>
          <a:noFill/>
        </p:spPr>
        <p:txBody>
          <a:bodyPr wrap="square" rtlCol="0">
            <a:spAutoFit/>
          </a:bodyPr>
          <a:lstStyle/>
          <a:p>
            <a:r>
              <a:rPr lang="en-US" sz="1600" dirty="0" smtClean="0"/>
              <a:t>Deadlock</a:t>
            </a:r>
          </a:p>
        </p:txBody>
      </p:sp>
      <p:sp>
        <p:nvSpPr>
          <p:cNvPr id="47" name="TextBox 46"/>
          <p:cNvSpPr txBox="1"/>
          <p:nvPr/>
        </p:nvSpPr>
        <p:spPr>
          <a:xfrm>
            <a:off x="4471548" y="2304500"/>
            <a:ext cx="1222217" cy="338554"/>
          </a:xfrm>
          <a:prstGeom prst="rect">
            <a:avLst/>
          </a:prstGeom>
          <a:noFill/>
        </p:spPr>
        <p:txBody>
          <a:bodyPr wrap="square" rtlCol="0">
            <a:spAutoFit/>
          </a:bodyPr>
          <a:lstStyle/>
          <a:p>
            <a:r>
              <a:rPr lang="en-US" sz="1600" dirty="0" smtClean="0"/>
              <a:t>Action set 1</a:t>
            </a:r>
          </a:p>
        </p:txBody>
      </p:sp>
      <p:sp>
        <p:nvSpPr>
          <p:cNvPr id="48" name="TextBox 47"/>
          <p:cNvSpPr txBox="1"/>
          <p:nvPr/>
        </p:nvSpPr>
        <p:spPr>
          <a:xfrm>
            <a:off x="4540838" y="5323094"/>
            <a:ext cx="1222217" cy="338554"/>
          </a:xfrm>
          <a:prstGeom prst="rect">
            <a:avLst/>
          </a:prstGeom>
          <a:noFill/>
        </p:spPr>
        <p:txBody>
          <a:bodyPr wrap="square" rtlCol="0">
            <a:spAutoFit/>
          </a:bodyPr>
          <a:lstStyle/>
          <a:p>
            <a:r>
              <a:rPr lang="en-US" sz="1600" dirty="0" smtClean="0"/>
              <a:t>Action set 2</a:t>
            </a:r>
          </a:p>
        </p:txBody>
      </p:sp>
      <p:sp>
        <p:nvSpPr>
          <p:cNvPr id="49" name="TextBox 48"/>
          <p:cNvSpPr txBox="1"/>
          <p:nvPr/>
        </p:nvSpPr>
        <p:spPr>
          <a:xfrm>
            <a:off x="5848047" y="3291933"/>
            <a:ext cx="1222217" cy="338554"/>
          </a:xfrm>
          <a:prstGeom prst="rect">
            <a:avLst/>
          </a:prstGeom>
          <a:noFill/>
        </p:spPr>
        <p:txBody>
          <a:bodyPr wrap="square" rtlCol="0">
            <a:spAutoFit/>
          </a:bodyPr>
          <a:lstStyle/>
          <a:p>
            <a:r>
              <a:rPr lang="en-US" sz="1600" dirty="0" smtClean="0"/>
              <a:t>Action set 3</a:t>
            </a:r>
          </a:p>
        </p:txBody>
      </p:sp>
    </p:spTree>
    <p:extLst>
      <p:ext uri="{BB962C8B-B14F-4D97-AF65-F5344CB8AC3E}">
        <p14:creationId xmlns:p14="http://schemas.microsoft.com/office/powerpoint/2010/main" val="483875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528742" y="400590"/>
            <a:ext cx="6179577" cy="646331"/>
          </a:xfrm>
          <a:prstGeom prst="rect">
            <a:avLst/>
          </a:prstGeom>
          <a:noFill/>
        </p:spPr>
        <p:txBody>
          <a:bodyPr wrap="none" rtlCol="0">
            <a:spAutoFit/>
          </a:bodyPr>
          <a:lstStyle/>
          <a:p>
            <a:r>
              <a:rPr lang="en-US" sz="3600" dirty="0"/>
              <a:t>D</a:t>
            </a:r>
            <a:r>
              <a:rPr lang="en-US" sz="3600" dirty="0" smtClean="0"/>
              <a:t>eadlock caused by device bugs</a:t>
            </a:r>
            <a:endParaRPr lang="en-US" sz="3600" dirty="0"/>
          </a:p>
        </p:txBody>
      </p:sp>
      <p:pic>
        <p:nvPicPr>
          <p:cNvPr id="6" name="Picture 5"/>
          <p:cNvPicPr/>
          <p:nvPr/>
        </p:nvPicPr>
        <p:blipFill>
          <a:blip r:embed="rId2"/>
          <a:stretch>
            <a:fillRect/>
          </a:stretch>
        </p:blipFill>
        <p:spPr>
          <a:xfrm>
            <a:off x="3567062" y="1330864"/>
            <a:ext cx="5249231" cy="3088137"/>
          </a:xfrm>
          <a:prstGeom prst="rect">
            <a:avLst/>
          </a:prstGeom>
        </p:spPr>
      </p:pic>
      <p:sp>
        <p:nvSpPr>
          <p:cNvPr id="2" name="Rectangle 1"/>
          <p:cNvSpPr/>
          <p:nvPr/>
        </p:nvSpPr>
        <p:spPr>
          <a:xfrm>
            <a:off x="2684256" y="4452099"/>
            <a:ext cx="6823488" cy="1200329"/>
          </a:xfrm>
          <a:prstGeom prst="rect">
            <a:avLst/>
          </a:prstGeom>
        </p:spPr>
        <p:txBody>
          <a:bodyPr wrap="square">
            <a:spAutoFit/>
          </a:bodyPr>
          <a:lstStyle/>
          <a:p>
            <a:r>
              <a:rPr lang="en-US" b="1" dirty="0" smtClean="0">
                <a:latin typeface="Calibri" panose="020F0502020204030204" pitchFamily="34" charset="0"/>
                <a:ea typeface="SimSun" panose="02010600030101010101" pitchFamily="2" charset="-122"/>
                <a:cs typeface="Times New Roman" panose="02020603050405020304" pitchFamily="18" charset="0"/>
              </a:rPr>
              <a:t>Server configuration bug</a:t>
            </a:r>
            <a:r>
              <a:rPr lang="en-US" dirty="0" smtClean="0">
                <a:latin typeface="Calibri" panose="020F0502020204030204" pitchFamily="34" charset="0"/>
                <a:ea typeface="SimSun" panose="02010600030101010101" pitchFamily="2" charset="-122"/>
                <a:cs typeface="Times New Roman" panose="02020603050405020304" pitchFamily="18" charset="0"/>
              </a:rPr>
              <a:t>: In </a:t>
            </a:r>
            <a:r>
              <a:rPr lang="en-US" dirty="0" err="1">
                <a:latin typeface="Calibri" panose="020F0502020204030204" pitchFamily="34" charset="0"/>
                <a:ea typeface="SimSun" panose="02010600030101010101" pitchFamily="2" charset="-122"/>
                <a:cs typeface="Times New Roman" panose="02020603050405020304" pitchFamily="18" charset="0"/>
              </a:rPr>
              <a:t>Mellanox</a:t>
            </a:r>
            <a:r>
              <a:rPr lang="en-US" dirty="0">
                <a:latin typeface="Calibri" panose="020F0502020204030204" pitchFamily="34" charset="0"/>
                <a:ea typeface="SimSun" panose="02010600030101010101" pitchFamily="2" charset="-122"/>
                <a:cs typeface="Times New Roman" panose="02020603050405020304" pitchFamily="18" charset="0"/>
              </a:rPr>
              <a:t> NIC, there are 8 output queues. Normally we should put RDMA traffic and the rest traffic into different queues</a:t>
            </a:r>
            <a:r>
              <a:rPr lang="en-US" dirty="0" smtClean="0">
                <a:latin typeface="Calibri" panose="020F0502020204030204" pitchFamily="34" charset="0"/>
                <a:ea typeface="SimSun" panose="02010600030101010101" pitchFamily="2" charset="-122"/>
                <a:cs typeface="Times New Roman" panose="02020603050405020304" pitchFamily="18" charset="0"/>
              </a:rPr>
              <a:t>.</a:t>
            </a:r>
          </a:p>
          <a:p>
            <a:r>
              <a:rPr lang="en-US" dirty="0" smtClean="0">
                <a:latin typeface="Calibri" panose="020F0502020204030204" pitchFamily="34" charset="0"/>
                <a:ea typeface="SimSun" panose="02010600030101010101" pitchFamily="2" charset="-122"/>
                <a:cs typeface="Times New Roman" panose="02020603050405020304" pitchFamily="18" charset="0"/>
              </a:rPr>
              <a:t>Due to the misconfiguration, </a:t>
            </a:r>
            <a:r>
              <a:rPr lang="en-US" dirty="0"/>
              <a:t>all the packets </a:t>
            </a:r>
            <a:r>
              <a:rPr lang="en-US" dirty="0" smtClean="0"/>
              <a:t>went </a:t>
            </a:r>
            <a:r>
              <a:rPr lang="en-US" dirty="0"/>
              <a:t>to the default </a:t>
            </a:r>
            <a:r>
              <a:rPr lang="en-US" dirty="0" smtClean="0"/>
              <a:t>queue. </a:t>
            </a:r>
            <a:endParaRPr lang="en-US" dirty="0"/>
          </a:p>
        </p:txBody>
      </p:sp>
    </p:spTree>
    <p:extLst>
      <p:ext uri="{BB962C8B-B14F-4D97-AF65-F5344CB8AC3E}">
        <p14:creationId xmlns:p14="http://schemas.microsoft.com/office/powerpoint/2010/main" val="2006456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528742" y="400590"/>
            <a:ext cx="6179577" cy="646331"/>
          </a:xfrm>
          <a:prstGeom prst="rect">
            <a:avLst/>
          </a:prstGeom>
          <a:noFill/>
        </p:spPr>
        <p:txBody>
          <a:bodyPr wrap="none" rtlCol="0">
            <a:spAutoFit/>
          </a:bodyPr>
          <a:lstStyle/>
          <a:p>
            <a:r>
              <a:rPr lang="en-US" sz="3600" dirty="0"/>
              <a:t>D</a:t>
            </a:r>
            <a:r>
              <a:rPr lang="en-US" sz="3600" dirty="0" smtClean="0"/>
              <a:t>eadlock caused by device bugs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92" y="1950363"/>
            <a:ext cx="4768504" cy="2957274"/>
          </a:xfrm>
          <a:prstGeom prst="rect">
            <a:avLst/>
          </a:prstGeom>
        </p:spPr>
      </p:pic>
      <p:sp>
        <p:nvSpPr>
          <p:cNvPr id="3" name="Rectangle 2"/>
          <p:cNvSpPr/>
          <p:nvPr/>
        </p:nvSpPr>
        <p:spPr>
          <a:xfrm>
            <a:off x="5660319" y="1670427"/>
            <a:ext cx="6096000" cy="968278"/>
          </a:xfrm>
          <a:prstGeom prst="rect">
            <a:avLst/>
          </a:prstGeom>
        </p:spPr>
        <p:txBody>
          <a:bodyPr>
            <a:spAutoFit/>
          </a:bodyPr>
          <a:lstStyle/>
          <a:p>
            <a:pPr marL="342900" marR="0" lvl="0" indent="-342900">
              <a:lnSpc>
                <a:spcPct val="107000"/>
              </a:lnSpc>
              <a:spcBef>
                <a:spcPts val="0"/>
              </a:spcBef>
              <a:spcAft>
                <a:spcPts val="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Server 1 has data to send from HL1 to CSP1 to somewhere in the network. But there are congestion in the network, and CSP1 is sending pause frame to HL1; </a:t>
            </a:r>
          </a:p>
        </p:txBody>
      </p:sp>
    </p:spTree>
    <p:extLst>
      <p:ext uri="{BB962C8B-B14F-4D97-AF65-F5344CB8AC3E}">
        <p14:creationId xmlns:p14="http://schemas.microsoft.com/office/powerpoint/2010/main" val="2328458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528742" y="400590"/>
            <a:ext cx="6179577" cy="646331"/>
          </a:xfrm>
          <a:prstGeom prst="rect">
            <a:avLst/>
          </a:prstGeom>
          <a:noFill/>
        </p:spPr>
        <p:txBody>
          <a:bodyPr wrap="none" rtlCol="0">
            <a:spAutoFit/>
          </a:bodyPr>
          <a:lstStyle/>
          <a:p>
            <a:r>
              <a:rPr lang="en-US" sz="3600" dirty="0"/>
              <a:t>D</a:t>
            </a:r>
            <a:r>
              <a:rPr lang="en-US" sz="3600" dirty="0" smtClean="0"/>
              <a:t>eadlock caused by device bugs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92" y="1950363"/>
            <a:ext cx="4768504" cy="2957274"/>
          </a:xfrm>
          <a:prstGeom prst="rect">
            <a:avLst/>
          </a:prstGeom>
        </p:spPr>
      </p:pic>
      <p:sp>
        <p:nvSpPr>
          <p:cNvPr id="3" name="Rectangle 2"/>
          <p:cNvSpPr/>
          <p:nvPr/>
        </p:nvSpPr>
        <p:spPr>
          <a:xfrm>
            <a:off x="5660319" y="1670427"/>
            <a:ext cx="6096000" cy="2463238"/>
          </a:xfrm>
          <a:prstGeom prst="rect">
            <a:avLst/>
          </a:prstGeom>
        </p:spPr>
        <p:txBody>
          <a:bodyPr>
            <a:spAutoFit/>
          </a:bodyPr>
          <a:lstStyle/>
          <a:p>
            <a:pPr marL="342900" marR="0" lvl="0" indent="-342900">
              <a:lnSpc>
                <a:spcPct val="107000"/>
              </a:lnSpc>
              <a:spcBef>
                <a:spcPts val="0"/>
              </a:spcBef>
              <a:spcAft>
                <a:spcPts val="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Server 1 has data to send from HL1 to CSP1 to somewhere in the network. But there are congestion in the network, and CSP1 is sending pause frame to HL1; </a:t>
            </a:r>
          </a:p>
          <a:p>
            <a:pPr marL="342900" marR="0" lvl="0" indent="-342900">
              <a:lnSpc>
                <a:spcPct val="107000"/>
              </a:lnSpc>
              <a:spcBef>
                <a:spcPts val="0"/>
              </a:spcBef>
              <a:spcAft>
                <a:spcPts val="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Server 4 is sending </a:t>
            </a:r>
            <a:r>
              <a:rPr lang="en-US" dirty="0" err="1">
                <a:latin typeface="Calibri" panose="020F0502020204030204" pitchFamily="34" charset="0"/>
                <a:ea typeface="SimSun" panose="02010600030101010101" pitchFamily="2" charset="-122"/>
                <a:cs typeface="Times New Roman" panose="02020603050405020304" pitchFamily="18" charset="0"/>
              </a:rPr>
              <a:t>pkts</a:t>
            </a:r>
            <a:r>
              <a:rPr lang="en-US" dirty="0">
                <a:latin typeface="Calibri" panose="020F0502020204030204" pitchFamily="34" charset="0"/>
                <a:ea typeface="SimSun" panose="02010600030101010101" pitchFamily="2" charset="-122"/>
                <a:cs typeface="Times New Roman" panose="02020603050405020304" pitchFamily="18" charset="0"/>
              </a:rPr>
              <a:t> to server 2, which is dead. HL1’s MAC entry for server 2 already timed out, but ARP entry for server 2 is still there. As a result, the blue packets are replicated to all the ports, and finally pause frame is generated from HL1 to CSP2</a:t>
            </a:r>
            <a:r>
              <a:rPr lang="en-US" dirty="0" smtClean="0">
                <a:latin typeface="Calibri" panose="020F0502020204030204" pitchFamily="34" charset="0"/>
                <a:ea typeface="SimSun" panose="02010600030101010101" pitchFamily="2" charset="-122"/>
                <a:cs typeface="Times New Roman" panose="02020603050405020304" pitchFamily="18" charset="0"/>
              </a:rPr>
              <a:t>;</a:t>
            </a:r>
            <a:endParaRPr lang="en-US"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01434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528742" y="400590"/>
            <a:ext cx="6179577" cy="646331"/>
          </a:xfrm>
          <a:prstGeom prst="rect">
            <a:avLst/>
          </a:prstGeom>
          <a:noFill/>
        </p:spPr>
        <p:txBody>
          <a:bodyPr wrap="none" rtlCol="0">
            <a:spAutoFit/>
          </a:bodyPr>
          <a:lstStyle/>
          <a:p>
            <a:r>
              <a:rPr lang="en-US" sz="3600" dirty="0"/>
              <a:t>D</a:t>
            </a:r>
            <a:r>
              <a:rPr lang="en-US" sz="3600" dirty="0" smtClean="0"/>
              <a:t>eadlock caused by device bugs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92" y="1950363"/>
            <a:ext cx="4768504" cy="2957274"/>
          </a:xfrm>
          <a:prstGeom prst="rect">
            <a:avLst/>
          </a:prstGeom>
        </p:spPr>
      </p:pic>
      <p:sp>
        <p:nvSpPr>
          <p:cNvPr id="3" name="Rectangle 2"/>
          <p:cNvSpPr/>
          <p:nvPr/>
        </p:nvSpPr>
        <p:spPr>
          <a:xfrm>
            <a:off x="5660319" y="1670427"/>
            <a:ext cx="6096000" cy="3055965"/>
          </a:xfrm>
          <a:prstGeom prst="rect">
            <a:avLst/>
          </a:prstGeom>
        </p:spPr>
        <p:txBody>
          <a:bodyPr>
            <a:spAutoFit/>
          </a:bodyPr>
          <a:lstStyle/>
          <a:p>
            <a:pPr marL="342900" marR="0" lvl="0" indent="-342900">
              <a:lnSpc>
                <a:spcPct val="107000"/>
              </a:lnSpc>
              <a:spcBef>
                <a:spcPts val="0"/>
              </a:spcBef>
              <a:spcAft>
                <a:spcPts val="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Server 1 has data to send from HL1 to CSP1 to somewhere in the network. But there are congestion in the network, and CSP1 is sending pause frame to HL1; </a:t>
            </a:r>
          </a:p>
          <a:p>
            <a:pPr marL="342900" marR="0" lvl="0" indent="-342900">
              <a:lnSpc>
                <a:spcPct val="107000"/>
              </a:lnSpc>
              <a:spcBef>
                <a:spcPts val="0"/>
              </a:spcBef>
              <a:spcAft>
                <a:spcPts val="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Server 4 is sending </a:t>
            </a:r>
            <a:r>
              <a:rPr lang="en-US" dirty="0" err="1">
                <a:latin typeface="Calibri" panose="020F0502020204030204" pitchFamily="34" charset="0"/>
                <a:ea typeface="SimSun" panose="02010600030101010101" pitchFamily="2" charset="-122"/>
                <a:cs typeface="Times New Roman" panose="02020603050405020304" pitchFamily="18" charset="0"/>
              </a:rPr>
              <a:t>pkts</a:t>
            </a:r>
            <a:r>
              <a:rPr lang="en-US" dirty="0">
                <a:latin typeface="Calibri" panose="020F0502020204030204" pitchFamily="34" charset="0"/>
                <a:ea typeface="SimSun" panose="02010600030101010101" pitchFamily="2" charset="-122"/>
                <a:cs typeface="Times New Roman" panose="02020603050405020304" pitchFamily="18" charset="0"/>
              </a:rPr>
              <a:t> to server 2, which is dead. HL1’s MAC entry for server 2 already timed out, but ARP entry for server 2 is still there. As a result, the blue packets are replicated to all the ports, and finally pause frame is generated from HL1 to CSP2;</a:t>
            </a:r>
          </a:p>
          <a:p>
            <a:pPr marL="342900" marR="0" lvl="0" indent="-342900">
              <a:lnSpc>
                <a:spcPct val="107000"/>
              </a:lnSpc>
              <a:spcBef>
                <a:spcPts val="0"/>
              </a:spcBef>
              <a:spcAft>
                <a:spcPts val="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Pause frames propagate, and CSP2 begins to send pause to HL2</a:t>
            </a:r>
            <a:r>
              <a:rPr lang="en-US" dirty="0" smtClean="0">
                <a:latin typeface="Calibri" panose="020F0502020204030204" pitchFamily="34" charset="0"/>
                <a:ea typeface="SimSun" panose="02010600030101010101" pitchFamily="2" charset="-122"/>
                <a:cs typeface="Times New Roman" panose="02020603050405020304" pitchFamily="18" charset="0"/>
              </a:rPr>
              <a:t>;</a:t>
            </a:r>
            <a:endParaRPr lang="en-US"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60836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528742" y="400590"/>
            <a:ext cx="6179577" cy="646331"/>
          </a:xfrm>
          <a:prstGeom prst="rect">
            <a:avLst/>
          </a:prstGeom>
          <a:noFill/>
        </p:spPr>
        <p:txBody>
          <a:bodyPr wrap="none" rtlCol="0">
            <a:spAutoFit/>
          </a:bodyPr>
          <a:lstStyle/>
          <a:p>
            <a:r>
              <a:rPr lang="en-US" sz="3600" dirty="0"/>
              <a:t>D</a:t>
            </a:r>
            <a:r>
              <a:rPr lang="en-US" sz="3600" dirty="0" smtClean="0"/>
              <a:t>eadlock caused by device bugs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92" y="1950363"/>
            <a:ext cx="4768504" cy="2957274"/>
          </a:xfrm>
          <a:prstGeom prst="rect">
            <a:avLst/>
          </a:prstGeom>
        </p:spPr>
      </p:pic>
      <p:sp>
        <p:nvSpPr>
          <p:cNvPr id="3" name="Rectangle 2"/>
          <p:cNvSpPr/>
          <p:nvPr/>
        </p:nvSpPr>
        <p:spPr>
          <a:xfrm>
            <a:off x="5660319" y="1670427"/>
            <a:ext cx="6096000" cy="4241418"/>
          </a:xfrm>
          <a:prstGeom prst="rect">
            <a:avLst/>
          </a:prstGeom>
        </p:spPr>
        <p:txBody>
          <a:bodyPr>
            <a:spAutoFit/>
          </a:bodyPr>
          <a:lstStyle/>
          <a:p>
            <a:pPr marL="342900" marR="0" lvl="0" indent="-342900">
              <a:lnSpc>
                <a:spcPct val="107000"/>
              </a:lnSpc>
              <a:spcBef>
                <a:spcPts val="0"/>
              </a:spcBef>
              <a:spcAft>
                <a:spcPts val="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Server 1 has data to send from HL1 to CSP1 to somewhere in the network. But there are congestion in the network, and CSP1 is sending pause frame to HL1; </a:t>
            </a:r>
          </a:p>
          <a:p>
            <a:pPr marL="342900" marR="0" lvl="0" indent="-342900">
              <a:lnSpc>
                <a:spcPct val="107000"/>
              </a:lnSpc>
              <a:spcBef>
                <a:spcPts val="0"/>
              </a:spcBef>
              <a:spcAft>
                <a:spcPts val="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Server 4 is sending </a:t>
            </a:r>
            <a:r>
              <a:rPr lang="en-US" dirty="0" err="1">
                <a:latin typeface="Calibri" panose="020F0502020204030204" pitchFamily="34" charset="0"/>
                <a:ea typeface="SimSun" panose="02010600030101010101" pitchFamily="2" charset="-122"/>
                <a:cs typeface="Times New Roman" panose="02020603050405020304" pitchFamily="18" charset="0"/>
              </a:rPr>
              <a:t>pkts</a:t>
            </a:r>
            <a:r>
              <a:rPr lang="en-US" dirty="0">
                <a:latin typeface="Calibri" panose="020F0502020204030204" pitchFamily="34" charset="0"/>
                <a:ea typeface="SimSun" panose="02010600030101010101" pitchFamily="2" charset="-122"/>
                <a:cs typeface="Times New Roman" panose="02020603050405020304" pitchFamily="18" charset="0"/>
              </a:rPr>
              <a:t> to server 2, which is dead. HL1’s MAC entry for server 2 already timed out, but ARP entry for server 2 is still there. As a result, the blue packets are replicated to all the ports, and finally pause frame is generated from HL1 to CSP2;</a:t>
            </a:r>
          </a:p>
          <a:p>
            <a:pPr marL="342900" marR="0" lvl="0" indent="-342900">
              <a:lnSpc>
                <a:spcPct val="107000"/>
              </a:lnSpc>
              <a:spcBef>
                <a:spcPts val="0"/>
              </a:spcBef>
              <a:spcAft>
                <a:spcPts val="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Pause frames propagate, and CSP2 begins to send pause to HL2;</a:t>
            </a:r>
          </a:p>
          <a:p>
            <a:pPr marL="342900" marR="0" lvl="0" indent="-342900">
              <a:lnSpc>
                <a:spcPct val="107000"/>
              </a:lnSpc>
              <a:spcBef>
                <a:spcPts val="0"/>
              </a:spcBef>
              <a:spcAft>
                <a:spcPts val="800"/>
              </a:spcAft>
              <a:buFont typeface="+mj-lt"/>
              <a:buAutoNum type="arabicParenBoth"/>
            </a:pPr>
            <a:r>
              <a:rPr lang="en-US" dirty="0">
                <a:latin typeface="Calibri" panose="020F0502020204030204" pitchFamily="34" charset="0"/>
                <a:ea typeface="SimSun" panose="02010600030101010101" pitchFamily="2" charset="-122"/>
                <a:cs typeface="Times New Roman" panose="02020603050405020304" pitchFamily="18" charset="0"/>
              </a:rPr>
              <a:t>Now suppose the black packet arrives at HL2 and destines to server 3, which is also dead. The packet is broadcasted to all the ports, which eventually triggers pause from HL2 to CSP1.</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6244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78531" y="400590"/>
            <a:ext cx="8434938" cy="646331"/>
          </a:xfrm>
          <a:prstGeom prst="rect">
            <a:avLst/>
          </a:prstGeom>
          <a:noFill/>
        </p:spPr>
        <p:txBody>
          <a:bodyPr wrap="none" rtlCol="0">
            <a:spAutoFit/>
          </a:bodyPr>
          <a:lstStyle/>
          <a:p>
            <a:r>
              <a:rPr lang="en-US" altLang="zh-CN" sz="3600" dirty="0" smtClean="0"/>
              <a:t>Some observations about d</a:t>
            </a:r>
            <a:r>
              <a:rPr lang="en-US" sz="3600" dirty="0" smtClean="0"/>
              <a:t>eadlock problem</a:t>
            </a:r>
            <a:endParaRPr lang="en-US" sz="3600" dirty="0"/>
          </a:p>
        </p:txBody>
      </p:sp>
      <p:sp>
        <p:nvSpPr>
          <p:cNvPr id="12" name="TextBox 11"/>
          <p:cNvSpPr txBox="1"/>
          <p:nvPr/>
        </p:nvSpPr>
        <p:spPr>
          <a:xfrm>
            <a:off x="1592278" y="1846612"/>
            <a:ext cx="9007444"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Some deadlocks are caused by a complicated interaction of several network errors, which is hard to </a:t>
            </a:r>
            <a:r>
              <a:rPr lang="en-US" sz="2400" b="1" dirty="0" smtClean="0"/>
              <a:t>debug and fix in a short time.</a:t>
            </a:r>
            <a:endParaRPr lang="en-US" sz="2400" b="1" dirty="0"/>
          </a:p>
          <a:p>
            <a:endParaRPr lang="en-US" sz="2400" dirty="0" smtClean="0"/>
          </a:p>
          <a:p>
            <a:pPr marL="342900" indent="-342900">
              <a:buFont typeface="Arial" panose="020B0604020202020204" pitchFamily="34" charset="0"/>
              <a:buChar char="•"/>
            </a:pPr>
            <a:r>
              <a:rPr lang="en-US" sz="2400" b="1" dirty="0" smtClean="0"/>
              <a:t>Only breaking </a:t>
            </a:r>
            <a:r>
              <a:rPr lang="en-US" sz="2400" b="1" dirty="0"/>
              <a:t>the </a:t>
            </a:r>
            <a:r>
              <a:rPr lang="en-US" sz="2400" b="1" dirty="0" smtClean="0"/>
              <a:t>deadlock is not sufficient to bring the network back to a normal state. </a:t>
            </a:r>
            <a:r>
              <a:rPr lang="en-US" sz="2400" dirty="0"/>
              <a:t>It is important to troubleshoot the root causes behind the deadlocks. </a:t>
            </a:r>
          </a:p>
          <a:p>
            <a:endParaRPr lang="en-US" sz="2400" dirty="0" smtClean="0"/>
          </a:p>
          <a:p>
            <a:pPr marL="800100" lvl="1" indent="-342900">
              <a:buFont typeface="Wingdings" panose="05000000000000000000" pitchFamily="2" charset="2"/>
              <a:buChar char="Ø"/>
            </a:pPr>
            <a:endParaRPr lang="en-US" sz="2400" dirty="0" smtClean="0"/>
          </a:p>
        </p:txBody>
      </p:sp>
      <p:sp>
        <p:nvSpPr>
          <p:cNvPr id="2" name="Slide Number Placeholder 1"/>
          <p:cNvSpPr>
            <a:spLocks noGrp="1"/>
          </p:cNvSpPr>
          <p:nvPr>
            <p:ph type="sldNum" sz="quarter" idx="12"/>
          </p:nvPr>
        </p:nvSpPr>
        <p:spPr/>
        <p:txBody>
          <a:bodyPr/>
          <a:lstStyle/>
          <a:p>
            <a:fld id="{DC6C3878-9771-4EB5-A7FA-10246C975FA0}" type="slidenum">
              <a:rPr lang="en-US" smtClean="0"/>
              <a:t>7</a:t>
            </a:fld>
            <a:endParaRPr lang="en-US"/>
          </a:p>
        </p:txBody>
      </p:sp>
    </p:spTree>
    <p:extLst>
      <p:ext uri="{BB962C8B-B14F-4D97-AF65-F5344CB8AC3E}">
        <p14:creationId xmlns:p14="http://schemas.microsoft.com/office/powerpoint/2010/main" val="3929495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04939" y="400590"/>
            <a:ext cx="6582123" cy="646331"/>
          </a:xfrm>
          <a:prstGeom prst="rect">
            <a:avLst/>
          </a:prstGeom>
          <a:noFill/>
        </p:spPr>
        <p:txBody>
          <a:bodyPr wrap="none" rtlCol="0">
            <a:spAutoFit/>
          </a:bodyPr>
          <a:lstStyle/>
          <a:p>
            <a:r>
              <a:rPr lang="en-US" sz="3600" dirty="0" smtClean="0"/>
              <a:t>Two requirements for the solution</a:t>
            </a:r>
            <a:endParaRPr lang="en-US" sz="3600" dirty="0"/>
          </a:p>
        </p:txBody>
      </p:sp>
      <p:sp>
        <p:nvSpPr>
          <p:cNvPr id="2" name="Slide Number Placeholder 1"/>
          <p:cNvSpPr>
            <a:spLocks noGrp="1"/>
          </p:cNvSpPr>
          <p:nvPr>
            <p:ph type="sldNum" sz="quarter" idx="12"/>
          </p:nvPr>
        </p:nvSpPr>
        <p:spPr/>
        <p:txBody>
          <a:bodyPr/>
          <a:lstStyle/>
          <a:p>
            <a:fld id="{DC6C3878-9771-4EB5-A7FA-10246C975FA0}" type="slidenum">
              <a:rPr lang="en-US" smtClean="0"/>
              <a:t>8</a:t>
            </a:fld>
            <a:endParaRPr lang="en-US"/>
          </a:p>
        </p:txBody>
      </p:sp>
      <p:sp>
        <p:nvSpPr>
          <p:cNvPr id="5" name="TextBox 4"/>
          <p:cNvSpPr txBox="1"/>
          <p:nvPr/>
        </p:nvSpPr>
        <p:spPr>
          <a:xfrm>
            <a:off x="2026467" y="2181599"/>
            <a:ext cx="8139066"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 solution should be fine-grained enough to detect and diagnose the  root causes behind the observed problems.</a:t>
            </a:r>
          </a:p>
          <a:p>
            <a:endParaRPr lang="en-US" sz="2400" dirty="0" smtClean="0"/>
          </a:p>
          <a:p>
            <a:pPr marL="342900" indent="-342900">
              <a:buFont typeface="Arial" panose="020B0604020202020204" pitchFamily="34" charset="0"/>
              <a:buChar char="•"/>
            </a:pPr>
            <a:r>
              <a:rPr lang="en-US" sz="2400" dirty="0"/>
              <a:t>The solution should be </a:t>
            </a:r>
            <a:r>
              <a:rPr lang="en-US" sz="2400" dirty="0" smtClean="0"/>
              <a:t>general </a:t>
            </a:r>
            <a:r>
              <a:rPr lang="en-US" sz="2400" dirty="0"/>
              <a:t>enough </a:t>
            </a:r>
            <a:r>
              <a:rPr lang="en-US" sz="2400" dirty="0" smtClean="0"/>
              <a:t>to work for all the possible problems that may occur in the RDMA data centers.</a:t>
            </a:r>
          </a:p>
          <a:p>
            <a:pPr marL="800100" lvl="1" indent="-342900">
              <a:buFont typeface="Wingdings" panose="05000000000000000000" pitchFamily="2" charset="2"/>
              <a:buChar char="Ø"/>
            </a:pPr>
            <a:endParaRPr lang="en-US" sz="2400" dirty="0" smtClean="0"/>
          </a:p>
        </p:txBody>
      </p:sp>
    </p:spTree>
    <p:extLst>
      <p:ext uri="{BB962C8B-B14F-4D97-AF65-F5344CB8AC3E}">
        <p14:creationId xmlns:p14="http://schemas.microsoft.com/office/powerpoint/2010/main" val="1890986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91969" y="400590"/>
            <a:ext cx="7208063" cy="646331"/>
          </a:xfrm>
          <a:prstGeom prst="rect">
            <a:avLst/>
          </a:prstGeom>
          <a:noFill/>
        </p:spPr>
        <p:txBody>
          <a:bodyPr wrap="none" rtlCol="0">
            <a:spAutoFit/>
          </a:bodyPr>
          <a:lstStyle/>
          <a:p>
            <a:r>
              <a:rPr lang="en-US" sz="3600" dirty="0" smtClean="0"/>
              <a:t>A finite state machine based solution </a:t>
            </a:r>
            <a:endParaRPr lang="en-US" sz="3600" dirty="0"/>
          </a:p>
        </p:txBody>
      </p:sp>
      <p:sp>
        <p:nvSpPr>
          <p:cNvPr id="2" name="Slide Number Placeholder 1"/>
          <p:cNvSpPr>
            <a:spLocks noGrp="1"/>
          </p:cNvSpPr>
          <p:nvPr>
            <p:ph type="sldNum" sz="quarter" idx="12"/>
          </p:nvPr>
        </p:nvSpPr>
        <p:spPr/>
        <p:txBody>
          <a:bodyPr/>
          <a:lstStyle/>
          <a:p>
            <a:fld id="{DC6C3878-9771-4EB5-A7FA-10246C975FA0}" type="slidenum">
              <a:rPr lang="en-US" smtClean="0"/>
              <a:t>9</a:t>
            </a:fld>
            <a:endParaRPr lang="en-US"/>
          </a:p>
        </p:txBody>
      </p:sp>
      <p:grpSp>
        <p:nvGrpSpPr>
          <p:cNvPr id="24" name="Group 23"/>
          <p:cNvGrpSpPr/>
          <p:nvPr/>
        </p:nvGrpSpPr>
        <p:grpSpPr>
          <a:xfrm>
            <a:off x="2694214" y="1810184"/>
            <a:ext cx="6803572" cy="2219619"/>
            <a:chOff x="2090056" y="1962583"/>
            <a:chExt cx="6803572" cy="2219619"/>
          </a:xfrm>
        </p:grpSpPr>
        <p:sp>
          <p:nvSpPr>
            <p:cNvPr id="3" name="Rectangle 2"/>
            <p:cNvSpPr/>
            <p:nvPr/>
          </p:nvSpPr>
          <p:spPr>
            <a:xfrm>
              <a:off x="2090056" y="3345687"/>
              <a:ext cx="2843112" cy="651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Controller</a:t>
              </a:r>
            </a:p>
            <a:p>
              <a:pPr algn="ctr"/>
              <a:r>
                <a:rPr lang="en-US" dirty="0" smtClean="0">
                  <a:solidFill>
                    <a:schemeClr val="tx1"/>
                  </a:solidFill>
                </a:rPr>
                <a:t>&lt;pattern set, reaction set&gt;</a:t>
              </a:r>
            </a:p>
          </p:txBody>
        </p:sp>
        <p:sp>
          <p:nvSpPr>
            <p:cNvPr id="7" name="Rectangle 6"/>
            <p:cNvSpPr/>
            <p:nvPr/>
          </p:nvSpPr>
          <p:spPr>
            <a:xfrm>
              <a:off x="6660869" y="3345687"/>
              <a:ext cx="2232759" cy="651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Network Device</a:t>
              </a:r>
            </a:p>
            <a:p>
              <a:pPr algn="ctr"/>
              <a:r>
                <a:rPr lang="en-US" dirty="0" smtClean="0">
                  <a:solidFill>
                    <a:schemeClr val="tx1"/>
                  </a:solidFill>
                </a:rPr>
                <a:t>&lt;state, action set&gt; </a:t>
              </a:r>
              <a:endParaRPr lang="en-US" dirty="0">
                <a:solidFill>
                  <a:schemeClr val="tx1"/>
                </a:solidFill>
              </a:endParaRPr>
            </a:p>
          </p:txBody>
        </p:sp>
        <p:cxnSp>
          <p:nvCxnSpPr>
            <p:cNvPr id="8" name="Straight Arrow Connector 7"/>
            <p:cNvCxnSpPr/>
            <p:nvPr/>
          </p:nvCxnSpPr>
          <p:spPr>
            <a:xfrm flipH="1">
              <a:off x="4933168" y="3530095"/>
              <a:ext cx="1727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33168" y="3813123"/>
              <a:ext cx="1727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24784" y="1962583"/>
              <a:ext cx="1973656" cy="651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Application</a:t>
              </a:r>
            </a:p>
          </p:txBody>
        </p:sp>
        <p:cxnSp>
          <p:nvCxnSpPr>
            <p:cNvPr id="15" name="Straight Arrow Connector 14"/>
            <p:cNvCxnSpPr/>
            <p:nvPr/>
          </p:nvCxnSpPr>
          <p:spPr>
            <a:xfrm>
              <a:off x="3075591" y="2647094"/>
              <a:ext cx="0" cy="68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979106" y="2647093"/>
              <a:ext cx="0" cy="68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07757" y="3140871"/>
              <a:ext cx="1261556" cy="369332"/>
            </a:xfrm>
            <a:prstGeom prst="rect">
              <a:avLst/>
            </a:prstGeom>
            <a:noFill/>
          </p:spPr>
          <p:txBody>
            <a:bodyPr wrap="square" rtlCol="0">
              <a:spAutoFit/>
            </a:bodyPr>
            <a:lstStyle/>
            <a:p>
              <a:r>
                <a:rPr lang="en-US" dirty="0" smtClean="0"/>
                <a:t>Feedback</a:t>
              </a:r>
            </a:p>
          </p:txBody>
        </p:sp>
        <p:sp>
          <p:nvSpPr>
            <p:cNvPr id="21" name="TextBox 20"/>
            <p:cNvSpPr txBox="1"/>
            <p:nvPr/>
          </p:nvSpPr>
          <p:spPr>
            <a:xfrm>
              <a:off x="5307757" y="3812870"/>
              <a:ext cx="875329" cy="369332"/>
            </a:xfrm>
            <a:prstGeom prst="rect">
              <a:avLst/>
            </a:prstGeom>
            <a:noFill/>
          </p:spPr>
          <p:txBody>
            <a:bodyPr wrap="square" rtlCol="0">
              <a:spAutoFit/>
            </a:bodyPr>
            <a:lstStyle/>
            <a:p>
              <a:r>
                <a:rPr lang="en-US" dirty="0" smtClean="0"/>
                <a:t>Update</a:t>
              </a:r>
            </a:p>
          </p:txBody>
        </p:sp>
        <p:sp>
          <p:nvSpPr>
            <p:cNvPr id="22" name="TextBox 21"/>
            <p:cNvSpPr txBox="1"/>
            <p:nvPr/>
          </p:nvSpPr>
          <p:spPr>
            <a:xfrm>
              <a:off x="2265793" y="2754075"/>
              <a:ext cx="956378" cy="369332"/>
            </a:xfrm>
            <a:prstGeom prst="rect">
              <a:avLst/>
            </a:prstGeom>
            <a:noFill/>
          </p:spPr>
          <p:txBody>
            <a:bodyPr wrap="square" rtlCol="0">
              <a:spAutoFit/>
            </a:bodyPr>
            <a:lstStyle/>
            <a:p>
              <a:r>
                <a:rPr lang="en-US" dirty="0" smtClean="0"/>
                <a:t>Update</a:t>
              </a:r>
            </a:p>
          </p:txBody>
        </p:sp>
        <p:sp>
          <p:nvSpPr>
            <p:cNvPr id="23" name="TextBox 22"/>
            <p:cNvSpPr txBox="1"/>
            <p:nvPr/>
          </p:nvSpPr>
          <p:spPr>
            <a:xfrm>
              <a:off x="3976790" y="2754075"/>
              <a:ext cx="956378" cy="369332"/>
            </a:xfrm>
            <a:prstGeom prst="rect">
              <a:avLst/>
            </a:prstGeom>
            <a:noFill/>
          </p:spPr>
          <p:txBody>
            <a:bodyPr wrap="square" rtlCol="0">
              <a:spAutoFit/>
            </a:bodyPr>
            <a:lstStyle/>
            <a:p>
              <a:r>
                <a:rPr lang="en-US" dirty="0" smtClean="0"/>
                <a:t>Report</a:t>
              </a:r>
            </a:p>
          </p:txBody>
        </p:sp>
      </p:grpSp>
      <p:sp>
        <p:nvSpPr>
          <p:cNvPr id="25" name="TextBox 24"/>
          <p:cNvSpPr txBox="1"/>
          <p:nvPr/>
        </p:nvSpPr>
        <p:spPr>
          <a:xfrm>
            <a:off x="2026467" y="4230588"/>
            <a:ext cx="8139066" cy="1938992"/>
          </a:xfrm>
          <a:prstGeom prst="rect">
            <a:avLst/>
          </a:prstGeom>
          <a:noFill/>
        </p:spPr>
        <p:txBody>
          <a:bodyPr wrap="square" rtlCol="0">
            <a:spAutoFit/>
          </a:bodyPr>
          <a:lstStyle/>
          <a:p>
            <a:r>
              <a:rPr lang="en-US" sz="2400" dirty="0" smtClean="0"/>
              <a:t>Each </a:t>
            </a:r>
            <a:r>
              <a:rPr lang="en-US" sz="2400" b="1" dirty="0" smtClean="0"/>
              <a:t>network device</a:t>
            </a:r>
            <a:r>
              <a:rPr lang="en-US" sz="2400" dirty="0" smtClean="0"/>
              <a:t> is a </a:t>
            </a:r>
            <a:r>
              <a:rPr lang="en-US" sz="2400" b="1" dirty="0" smtClean="0"/>
              <a:t>finite state machine</a:t>
            </a:r>
            <a:r>
              <a:rPr lang="en-US" sz="2400" dirty="0" smtClean="0"/>
              <a:t>:</a:t>
            </a:r>
          </a:p>
          <a:p>
            <a:pPr marL="800100" lvl="1" indent="-342900">
              <a:buFont typeface="Wingdings" panose="05000000000000000000" pitchFamily="2" charset="2"/>
              <a:buChar char="Ø"/>
            </a:pPr>
            <a:r>
              <a:rPr lang="en-US" sz="2400" b="1" dirty="0" smtClean="0"/>
              <a:t>State</a:t>
            </a:r>
            <a:r>
              <a:rPr lang="en-US" sz="2400" dirty="0" smtClean="0"/>
              <a:t>: normal, debug, recovery…</a:t>
            </a:r>
          </a:p>
          <a:p>
            <a:pPr marL="800100" lvl="1" indent="-342900">
              <a:buFont typeface="Wingdings" panose="05000000000000000000" pitchFamily="2" charset="2"/>
              <a:buChar char="Ø"/>
            </a:pPr>
            <a:r>
              <a:rPr lang="en-US" sz="2400" b="1" dirty="0" smtClean="0"/>
              <a:t>Action</a:t>
            </a:r>
            <a:r>
              <a:rPr lang="en-US" sz="2400" dirty="0" smtClean="0"/>
              <a:t>: drop blocked </a:t>
            </a:r>
            <a:r>
              <a:rPr lang="en-US" sz="2400" dirty="0" err="1" smtClean="0"/>
              <a:t>pkts</a:t>
            </a:r>
            <a:r>
              <a:rPr lang="en-US" sz="2400" dirty="0" smtClean="0"/>
              <a:t>, insert an FIB, delete an FIB, disable PFC on some specific port, </a:t>
            </a:r>
            <a:r>
              <a:rPr lang="en-US" sz="2400" dirty="0" smtClean="0"/>
              <a:t>restart…</a:t>
            </a:r>
            <a:endParaRPr lang="en-US" sz="2400" dirty="0" smtClean="0"/>
          </a:p>
          <a:p>
            <a:pPr marL="800100" lvl="1" indent="-342900">
              <a:buFont typeface="Wingdings" panose="05000000000000000000" pitchFamily="2" charset="2"/>
              <a:buChar char="Ø"/>
            </a:pPr>
            <a:endParaRPr lang="en-US" sz="2400" dirty="0" smtClean="0"/>
          </a:p>
        </p:txBody>
      </p:sp>
    </p:spTree>
    <p:extLst>
      <p:ext uri="{BB962C8B-B14F-4D97-AF65-F5344CB8AC3E}">
        <p14:creationId xmlns:p14="http://schemas.microsoft.com/office/powerpoint/2010/main" val="2000603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785</Words>
  <Application>Microsoft Office PowerPoint</Application>
  <PresentationFormat>Widescreen</PresentationFormat>
  <Paragraphs>79</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宋体</vt:lpstr>
      <vt:lpstr>宋体</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Shuihai Hu (MSR Student-Person Consulting)</dc:creator>
  <cp:lastModifiedBy>Shuihai Hu (MSR Student-Person Consulting)</cp:lastModifiedBy>
  <cp:revision>317</cp:revision>
  <dcterms:created xsi:type="dcterms:W3CDTF">2015-09-07T06:14:56Z</dcterms:created>
  <dcterms:modified xsi:type="dcterms:W3CDTF">2015-09-23T02:07:05Z</dcterms:modified>
</cp:coreProperties>
</file>