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4" r:id="rId5"/>
    <p:sldId id="281" r:id="rId6"/>
    <p:sldId id="270" r:id="rId7"/>
    <p:sldId id="275" r:id="rId8"/>
    <p:sldId id="276" r:id="rId9"/>
    <p:sldId id="277" r:id="rId10"/>
    <p:sldId id="278" r:id="rId11"/>
    <p:sldId id="279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8516" autoAdjust="0"/>
  </p:normalViewPr>
  <p:slideViewPr>
    <p:cSldViewPr snapToGrid="0">
      <p:cViewPr varScale="1">
        <p:scale>
          <a:sx n="80" d="100"/>
          <a:sy n="80" d="100"/>
        </p:scale>
        <p:origin x="102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A31C-A6A9-4787-AD9D-B9E6D3939F0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Testbed information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45105" y="1363966"/>
            <a:ext cx="83017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Some testbed parameters: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Default TTL of RDMA packets: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Switch forwarding-mode: </a:t>
            </a:r>
            <a:r>
              <a:rPr lang="en-US" sz="2400" dirty="0" smtClean="0">
                <a:solidFill>
                  <a:srgbClr val="FF0000"/>
                </a:solidFill>
              </a:rPr>
              <a:t>store-and-forward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Link capacity: </a:t>
            </a:r>
            <a:r>
              <a:rPr lang="en-US" sz="2400" dirty="0" smtClean="0">
                <a:solidFill>
                  <a:srgbClr val="FF0000"/>
                </a:solidFill>
              </a:rPr>
              <a:t>40Gbps</a:t>
            </a:r>
            <a:r>
              <a:rPr lang="en-US" sz="2400" dirty="0"/>
              <a:t>;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Switch </a:t>
            </a:r>
            <a:r>
              <a:rPr lang="en-US" sz="2400" dirty="0"/>
              <a:t>b</a:t>
            </a:r>
            <a:r>
              <a:rPr lang="en-US" sz="2400" dirty="0" smtClean="0"/>
              <a:t>uffer size: </a:t>
            </a:r>
            <a:r>
              <a:rPr lang="en-US" sz="2400" dirty="0" smtClean="0">
                <a:solidFill>
                  <a:srgbClr val="FF0000"/>
                </a:solidFill>
              </a:rPr>
              <a:t>12MB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Configured maximum frame size: </a:t>
            </a:r>
            <a:r>
              <a:rPr lang="en-US" sz="2400" dirty="0" smtClean="0">
                <a:solidFill>
                  <a:srgbClr val="FF0000"/>
                </a:solidFill>
              </a:rPr>
              <a:t>1024 bytes</a:t>
            </a:r>
            <a:r>
              <a:rPr lang="en-US" sz="2400" dirty="0" smtClean="0"/>
              <a:t>;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we can read from switches: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instantaneous queue </a:t>
            </a:r>
            <a:r>
              <a:rPr lang="en-US" sz="2400" dirty="0"/>
              <a:t>length of each egress </a:t>
            </a:r>
            <a:r>
              <a:rPr lang="en-US" sz="2400" dirty="0" smtClean="0"/>
              <a:t>port;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instantaneous </a:t>
            </a:r>
            <a:r>
              <a:rPr lang="en-US" sz="2400" dirty="0" smtClean="0"/>
              <a:t>traffic rate </a:t>
            </a:r>
            <a:r>
              <a:rPr lang="en-US" sz="2400" dirty="0"/>
              <a:t>of each ingress and egress </a:t>
            </a:r>
            <a:r>
              <a:rPr lang="en-US" sz="2400" dirty="0" smtClean="0"/>
              <a:t>port;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Total </a:t>
            </a:r>
            <a:r>
              <a:rPr lang="en-US" sz="2400" dirty="0"/>
              <a:t>number of pauses </a:t>
            </a:r>
            <a:r>
              <a:rPr lang="en-US" sz="2400" dirty="0" smtClean="0"/>
              <a:t>received per egress port.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542705" y="244177"/>
            <a:ext cx="530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experiment-2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78102"/>
              </p:ext>
            </p:extLst>
          </p:nvPr>
        </p:nvGraphicFramePr>
        <p:xfrm>
          <a:off x="1340852" y="2420272"/>
          <a:ext cx="95102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970"/>
                <a:gridCol w="733926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 per post(KB)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27434" y="1535848"/>
            <a:ext cx="99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under different settings: </a:t>
            </a:r>
            <a:r>
              <a:rPr lang="en-US" sz="2400" dirty="0" smtClean="0"/>
              <a:t>memory size are all set to 4MB.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Switch buffer information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77" y="1249409"/>
            <a:ext cx="5751846" cy="52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542705" y="244177"/>
            <a:ext cx="530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experiment-1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901845" y="4556642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53408" y="3823246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40Gbps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70623" y="2980083"/>
            <a:ext cx="3272637" cy="21173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8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5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90166"/>
              </p:ext>
            </p:extLst>
          </p:nvPr>
        </p:nvGraphicFramePr>
        <p:xfrm>
          <a:off x="7062637" y="2725731"/>
          <a:ext cx="3898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58"/>
                <a:gridCol w="250257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Queue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 length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T3-30-tx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2076256 bytes (~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2MB</a:t>
                      </a:r>
                      <a:r>
                        <a:rPr lang="en-US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L4-2-tx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3495232 bytes (~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3.5MB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T4-30-tx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2092480 bytes (~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2MB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7288" y="2755233"/>
            <a:ext cx="256655" cy="4157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5493402" y="2586794"/>
            <a:ext cx="25665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97288" y="4501026"/>
            <a:ext cx="24807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V="1">
            <a:off x="5493402" y="3950478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4583543" y="1634125"/>
            <a:ext cx="2566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flipV="1">
            <a:off x="1771633" y="3950477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stCxn id="88" idx="1"/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4" idx="0"/>
          </p:cNvCxnSpPr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41190" y="295602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3.5MB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50057" y="406195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09886" y="402862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1" idx="2"/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" idx="2"/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3542705" y="244177"/>
            <a:ext cx="530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20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97092" y="3023052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about PFC d</a:t>
            </a:r>
            <a:r>
              <a:rPr lang="en-US" sz="3600" dirty="0" smtClean="0"/>
              <a:t>eadlock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0:</a:t>
            </a:r>
            <a:endParaRPr lang="en-US" sz="20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2978"/>
              </p:ext>
            </p:extLst>
          </p:nvPr>
        </p:nvGraphicFramePr>
        <p:xfrm>
          <a:off x="7029942" y="1961149"/>
          <a:ext cx="4424118" c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97288" y="395047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about PFC d</a:t>
            </a:r>
            <a:r>
              <a:rPr lang="en-US" sz="3600" dirty="0" smtClean="0"/>
              <a:t>eadlock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1: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3021759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23910"/>
              </p:ext>
            </p:extLst>
          </p:nvPr>
        </p:nvGraphicFramePr>
        <p:xfrm>
          <a:off x="7029942" y="1961149"/>
          <a:ext cx="4424118" c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about PFC d</a:t>
            </a:r>
            <a:r>
              <a:rPr lang="en-US" sz="3600" dirty="0" smtClean="0"/>
              <a:t>eadlock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2: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3021759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5472" y="3928597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440" y="280151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4174"/>
              </p:ext>
            </p:extLst>
          </p:nvPr>
        </p:nvGraphicFramePr>
        <p:xfrm>
          <a:off x="7029942" y="1961149"/>
          <a:ext cx="4424118" cy="138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about PFC d</a:t>
            </a:r>
            <a:r>
              <a:rPr lang="en-US" sz="3600" dirty="0" smtClean="0"/>
              <a:t>eadlock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7155" y="1113683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191: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2758409"/>
            <a:ext cx="256851" cy="4168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5472" y="3928597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440" y="262103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33400"/>
              </p:ext>
            </p:extLst>
          </p:nvPr>
        </p:nvGraphicFramePr>
        <p:xfrm>
          <a:off x="7029942" y="1961149"/>
          <a:ext cx="4424118" cy="381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94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677841" y="3549966"/>
            <a:ext cx="119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L4-2-tx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steady-state</a:t>
            </a:r>
            <a:endParaRPr lang="en-US" sz="3600" dirty="0"/>
          </a:p>
        </p:txBody>
      </p:sp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7692227" y="3518376"/>
            <a:ext cx="4112770" cy="33237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rate = output 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85951" y="4052579"/>
            <a:ext cx="4112771" cy="33237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TTL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onservation.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150105" y="4598974"/>
            <a:ext cx="369810" cy="38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39437" y="5267461"/>
                <a:ext cx="182235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𝑛𝐵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𝑡𝑡𝑙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37" y="5267461"/>
                <a:ext cx="1822358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158197" y="5320840"/>
            <a:ext cx="396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the parameters in the experiment, we have r = </a:t>
            </a:r>
            <a:r>
              <a:rPr lang="en-US" dirty="0">
                <a:solidFill>
                  <a:srgbClr val="FF0000"/>
                </a:solidFill>
              </a:rPr>
              <a:t>5Gbps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020738"/>
                  </p:ext>
                </p:extLst>
              </p:nvPr>
            </p:nvGraphicFramePr>
            <p:xfrm>
              <a:off x="5488315" y="1056948"/>
              <a:ext cx="563428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592"/>
                    <a:gridCol w="4599691"/>
                  </a:tblGrid>
                  <a:tr h="1628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Link bandwidth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err="1" smtClean="0"/>
                            <a:t>r</a:t>
                          </a:r>
                          <a:r>
                            <a:rPr lang="en-US" sz="1800" baseline="-25000" dirty="0" err="1" smtClean="0"/>
                            <a:t>d</a:t>
                          </a:r>
                          <a:endParaRPr lang="en-US" sz="18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Drain rate of packets caused by TTL expiration.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𝑡𝑡𝑙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TTL value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Packet size;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020738"/>
                  </p:ext>
                </p:extLst>
              </p:nvPr>
            </p:nvGraphicFramePr>
            <p:xfrm>
              <a:off x="5488315" y="1056948"/>
              <a:ext cx="563428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592"/>
                    <a:gridCol w="4599691"/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Link bandwidth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err="1" smtClean="0"/>
                            <a:t>r</a:t>
                          </a:r>
                          <a:r>
                            <a:rPr lang="en-US" sz="1800" baseline="-25000" dirty="0" err="1" smtClean="0"/>
                            <a:t>d</a:t>
                          </a:r>
                          <a:endParaRPr lang="en-US" sz="18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Drain rate of packets caused by TTL expiration.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88" t="-310000" r="-4464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TTL value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88" t="-410000" r="-4464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Packet size;</a:t>
                          </a:r>
                          <a:endParaRPr lang="en-US" sz="18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4417" y="3498798"/>
                <a:ext cx="396153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(1)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𝑡𝑡𝑙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7" y="3498798"/>
                <a:ext cx="3961534" cy="1025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523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359</cp:revision>
  <dcterms:created xsi:type="dcterms:W3CDTF">2014-12-15T04:35:59Z</dcterms:created>
  <dcterms:modified xsi:type="dcterms:W3CDTF">2015-10-28T03:44:35Z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