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346" r:id="rId5"/>
    <p:sldId id="347" r:id="rId6"/>
    <p:sldId id="342" r:id="rId7"/>
    <p:sldId id="350" r:id="rId8"/>
    <p:sldId id="351" r:id="rId9"/>
    <p:sldId id="348" r:id="rId10"/>
    <p:sldId id="332" r:id="rId11"/>
    <p:sldId id="343" r:id="rId12"/>
    <p:sldId id="344" r:id="rId13"/>
    <p:sldId id="345" r:id="rId14"/>
    <p:sldId id="335" r:id="rId15"/>
    <p:sldId id="349" r:id="rId16"/>
    <p:sldId id="338" r:id="rId17"/>
    <p:sldId id="339" r:id="rId18"/>
    <p:sldId id="336" r:id="rId19"/>
    <p:sldId id="3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2" autoAdjust="0"/>
    <p:restoredTop sz="98516" autoAdjust="0"/>
  </p:normalViewPr>
  <p:slideViewPr>
    <p:cSldViewPr snapToGrid="0">
      <p:cViewPr varScale="1">
        <p:scale>
          <a:sx n="108" d="100"/>
          <a:sy n="108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3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94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3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5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4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3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82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6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FA46-F309-4799-A038-BDBE7077F997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3037-E1D0-41FC-85DF-8B5B890AC3DE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C0B5-922F-4D04-9A3A-63776A7A611C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E37-C29E-44CF-A7D1-66FBC1109D9E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3D7C-DBD6-47F9-86DB-DFD3826B9C91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642-7D84-4D8D-8935-844FAA73FEE0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2570-9C6E-4CDF-BFED-A9932CDE5D11}" type="datetime1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31D-9EA7-4A02-99B4-299F3A18B7B0}" type="datetime1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A2F1-2D91-46C2-A510-AAA1C99A37DA}" type="datetime1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BAF-224E-440C-9F35-AD980EDFAD0C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22EB-D020-4176-BB0A-BFFEAFA152A8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4B6D-00CE-4679-B730-0EB16C2F7CBD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029344" y="1736942"/>
            <a:ext cx="10133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Review:</a:t>
            </a:r>
            <a:r>
              <a:rPr lang="en-US" altLang="zh-CN" sz="3200" dirty="0"/>
              <a:t> study of the PFC deadlock caused by routing </a:t>
            </a:r>
            <a:r>
              <a:rPr lang="en-US" altLang="zh-CN" sz="3200" dirty="0" smtClean="0"/>
              <a:t>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/>
              <a:t>Necessary </a:t>
            </a:r>
            <a:r>
              <a:rPr lang="en-US" altLang="zh-CN" sz="3200" dirty="0" smtClean="0"/>
              <a:t>conditions for PFC deadlock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Proof: in clos network no PFC deadlocks can be created when only shortest paths are </a:t>
            </a:r>
            <a:r>
              <a:rPr lang="en-US" sz="3200" dirty="0" smtClean="0"/>
              <a:t>used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48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58946" y="2411428"/>
            <a:ext cx="882396" cy="799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6502997" y="2699460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03112" y="2411428"/>
            <a:ext cx="882396" cy="799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59865" y="3800907"/>
            <a:ext cx="882396" cy="799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0800000">
            <a:off x="5287220" y="3083716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03112" y="3800907"/>
            <a:ext cx="882396" cy="799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5731252" y="408893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0800000">
            <a:off x="6943055" y="3695967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367460" y="2673818"/>
            <a:ext cx="2908489" cy="1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16200000">
            <a:off x="4803502" y="269945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7371680" y="2693120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214640" y="2489128"/>
            <a:ext cx="216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Flow 1: S1 -&gt; S2 -&gt; S3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620282" y="5482995"/>
            <a:ext cx="89867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Case </a:t>
            </a:r>
            <a:r>
              <a:rPr lang="en-US" altLang="zh-CN" sz="2000" b="1" dirty="0" smtClean="0"/>
              <a:t>3</a:t>
            </a:r>
            <a:r>
              <a:rPr lang="en-US" sz="2000" dirty="0" smtClean="0"/>
              <a:t>: All the flows traverse 4 consecutive switches in the loop. In this case, each flow is possible to </a:t>
            </a:r>
            <a:r>
              <a:rPr lang="en-US" sz="2000" dirty="0"/>
              <a:t>permanently paused</a:t>
            </a:r>
            <a:r>
              <a:rPr lang="en-US" sz="2000" dirty="0" smtClean="0"/>
              <a:t> the first two switch it traverses.</a:t>
            </a:r>
          </a:p>
          <a:p>
            <a:r>
              <a:rPr lang="en-US" i="1" dirty="0" smtClean="0"/>
              <a:t>*Given this flow distribution, it is not guaranteed that a PFC deadlock can occur.</a:t>
            </a:r>
            <a:endParaRPr lang="en-US" i="1" dirty="0"/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7275949" y="2652737"/>
            <a:ext cx="7" cy="1714166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4439150" y="4353924"/>
            <a:ext cx="285120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094825" y="4267215"/>
            <a:ext cx="266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: S3 -&gt; S4 -&gt; S1 -&gt; S2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5400000">
            <a:off x="7371679" y="408893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5400000">
            <a:off x="4832895" y="408893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488829" y="4486685"/>
            <a:ext cx="2546385" cy="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498454" y="2951118"/>
            <a:ext cx="0" cy="153556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488829" y="2951117"/>
            <a:ext cx="262285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15089" y="1139261"/>
            <a:ext cx="882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want to find a flow distribution which is possible to create a PFC deadlock among S1, S2, S3 and S4:</a:t>
            </a:r>
            <a:endParaRPr lang="en-US" sz="2000" dirty="0"/>
          </a:p>
        </p:txBody>
      </p:sp>
      <p:sp>
        <p:nvSpPr>
          <p:cNvPr id="53" name="Rectangle 52"/>
          <p:cNvSpPr/>
          <p:nvPr/>
        </p:nvSpPr>
        <p:spPr>
          <a:xfrm>
            <a:off x="6943848" y="3094057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943848" y="3162884"/>
            <a:ext cx="111898" cy="15431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6200000">
            <a:off x="5700992" y="2690153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6200000">
            <a:off x="5735407" y="2724566"/>
            <a:ext cx="111898" cy="1543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16200000">
            <a:off x="5790174" y="2775136"/>
            <a:ext cx="103738" cy="457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5400000">
            <a:off x="6516481" y="4086564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5400000">
            <a:off x="6482067" y="4120977"/>
            <a:ext cx="111898" cy="15431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5400000">
            <a:off x="6435459" y="4179001"/>
            <a:ext cx="103738" cy="457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flipV="1">
            <a:off x="5289501" y="3673324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flipV="1">
            <a:off x="5289501" y="3673322"/>
            <a:ext cx="111898" cy="1543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63" idx="2"/>
            <a:endCxn id="12" idx="0"/>
          </p:cNvCxnSpPr>
          <p:nvPr/>
        </p:nvCxnSpPr>
        <p:spPr>
          <a:xfrm>
            <a:off x="5868513" y="2801723"/>
            <a:ext cx="578864" cy="9307"/>
          </a:xfrm>
          <a:prstGeom prst="line">
            <a:avLst/>
          </a:prstGeom>
          <a:ln w="19050">
            <a:solidFill>
              <a:srgbClr val="7030A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3" idx="2"/>
            <a:endCxn id="56" idx="2"/>
          </p:cNvCxnSpPr>
          <p:nvPr/>
        </p:nvCxnSpPr>
        <p:spPr>
          <a:xfrm>
            <a:off x="6999797" y="3317196"/>
            <a:ext cx="347" cy="378771"/>
          </a:xfrm>
          <a:prstGeom prst="line">
            <a:avLst/>
          </a:prstGeom>
          <a:ln w="19050">
            <a:solidFill>
              <a:srgbClr val="7030A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2"/>
            <a:endCxn id="48" idx="2"/>
          </p:cNvCxnSpPr>
          <p:nvPr/>
        </p:nvCxnSpPr>
        <p:spPr>
          <a:xfrm flipH="1">
            <a:off x="5898771" y="4198134"/>
            <a:ext cx="562090" cy="2375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355337" y="3308711"/>
            <a:ext cx="347" cy="378771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112851" y="5134701"/>
            <a:ext cx="42174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9039042" y="5134701"/>
            <a:ext cx="434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556839" y="4965424"/>
            <a:ext cx="137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Flow direction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9484054" y="4965424"/>
            <a:ext cx="182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PFC pause direction</a:t>
            </a:r>
            <a:endParaRPr lang="en-US" sz="16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488829" y="2179908"/>
            <a:ext cx="308008" cy="189086"/>
            <a:chOff x="2030931" y="3546867"/>
            <a:chExt cx="532238" cy="25565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030931" y="3599848"/>
              <a:ext cx="115503" cy="20105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2143505" y="3546867"/>
              <a:ext cx="419664" cy="25565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572430" y="4709452"/>
            <a:ext cx="308008" cy="189086"/>
            <a:chOff x="2030931" y="3546867"/>
            <a:chExt cx="532238" cy="25565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030931" y="3599848"/>
              <a:ext cx="115503" cy="20105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2143505" y="3546867"/>
              <a:ext cx="419664" cy="2556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56662" y="273198"/>
            <a:ext cx="1107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</a:t>
            </a:r>
            <a:r>
              <a:rPr lang="en-US" sz="3600" dirty="0" smtClean="0"/>
              <a:t>low requirement for PFC deadlock creation</a:t>
            </a:r>
            <a:endParaRPr lang="en-US" sz="36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6681939" y="2149992"/>
            <a:ext cx="308008" cy="189086"/>
            <a:chOff x="2030931" y="3546867"/>
            <a:chExt cx="532238" cy="255658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2030931" y="3599848"/>
              <a:ext cx="115503" cy="20105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143505" y="3546867"/>
              <a:ext cx="419664" cy="25565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406681" y="4699292"/>
            <a:ext cx="308008" cy="189086"/>
            <a:chOff x="2030931" y="3546867"/>
            <a:chExt cx="532238" cy="255658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2030931" y="3599848"/>
              <a:ext cx="115503" cy="20105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2143505" y="3546867"/>
              <a:ext cx="419664" cy="2556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47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5515" y="244177"/>
            <a:ext cx="1154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Necessary condition for PFC deadlock creation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866508" y="3409998"/>
                <a:ext cx="9642398" cy="1426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 smtClean="0"/>
                  <a:t>Let </a:t>
                </a:r>
                <a:r>
                  <a:rPr lang="en-US" sz="2000" b="1" dirty="0"/>
                  <a:t>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be a set of switches that forms a physical loop, </a:t>
                </a:r>
                <a:r>
                  <a:rPr lang="en-US" sz="2000" b="1" dirty="0" smtClean="0"/>
                  <a:t>F</a:t>
                </a:r>
                <a:r>
                  <a:rPr lang="en-US" sz="2000" dirty="0" smtClean="0"/>
                  <a:t> = {f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, f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, …} be </a:t>
                </a:r>
                <a:r>
                  <a:rPr lang="en-US" sz="2000" dirty="0"/>
                  <a:t>a</a:t>
                </a:r>
                <a:r>
                  <a:rPr lang="en-US" sz="2000" dirty="0" smtClean="0"/>
                  <a:t> set of flows that traverses at least one switches in </a:t>
                </a:r>
                <a:r>
                  <a:rPr lang="en-US" sz="2000" b="1" dirty="0" smtClean="0"/>
                  <a:t>S</a:t>
                </a:r>
                <a:r>
                  <a:rPr lang="en-US" sz="2000" dirty="0" smtClean="0"/>
                  <a:t>. Let </a:t>
                </a:r>
                <a:r>
                  <a:rPr lang="en-US" sz="2000" b="1" dirty="0" smtClean="0"/>
                  <a:t>S</a:t>
                </a:r>
                <a:r>
                  <a:rPr lang="en-US" sz="2000" baseline="-25000" dirty="0" smtClean="0"/>
                  <a:t>f</a:t>
                </a:r>
                <a:r>
                  <a:rPr lang="en-US" sz="2000" dirty="0" smtClean="0"/>
                  <a:t> be the set of switches that f are possible to permanently paused.  We then get </a:t>
                </a:r>
                <a:r>
                  <a:rPr lang="en-US" sz="2000" b="1" dirty="0"/>
                  <a:t>o</a:t>
                </a:r>
                <a:r>
                  <a:rPr lang="en-US" sz="2000" b="1" dirty="0" smtClean="0"/>
                  <a:t>ne necessary condition for PFC deadlock creation</a:t>
                </a:r>
                <a:r>
                  <a:rPr lang="en-US" sz="2000" dirty="0" smtClean="0"/>
                  <a:t>:    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nary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08" y="3409998"/>
                <a:ext cx="9642398" cy="1426160"/>
              </a:xfrm>
              <a:prstGeom prst="rect">
                <a:avLst/>
              </a:prstGeom>
              <a:blipFill rotWithShape="0">
                <a:blip r:embed="rId3"/>
                <a:stretch>
                  <a:fillRect l="-569" t="-2137" r="-1264" b="-45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6508" y="1474142"/>
            <a:ext cx="10458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/>
              <a:t>Theorem-1</a:t>
            </a:r>
            <a:r>
              <a:rPr lang="en-US" sz="2000" dirty="0" smtClean="0"/>
              <a:t>: </a:t>
            </a:r>
            <a:r>
              <a:rPr lang="en-US" sz="2000" dirty="0"/>
              <a:t>A</a:t>
            </a:r>
            <a:r>
              <a:rPr lang="en-US" sz="2000" dirty="0" smtClean="0"/>
              <a:t> flow traversing k (k&gt;2) consecutive switches in the loop are only possible to permanently pause the first k-2 </a:t>
            </a:r>
            <a:r>
              <a:rPr lang="en-US" sz="2000" dirty="0"/>
              <a:t>switches. A flow traversing </a:t>
            </a:r>
            <a:r>
              <a:rPr lang="en-US" sz="2000" dirty="0" smtClean="0"/>
              <a:t>2 </a:t>
            </a:r>
            <a:r>
              <a:rPr lang="en-US" sz="2000" dirty="0"/>
              <a:t>or less consecutive switches in the loop cannot permanently pause any switches in the loop.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576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029344" y="1736942"/>
            <a:ext cx="10133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Review: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 study of the PFC deadlock caused by routing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Necessary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condition for PFC deadlock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Proof: in clos network no PFC deadlocks can be created when only shortest paths are </a:t>
            </a:r>
            <a:r>
              <a:rPr lang="en-US" sz="3200" dirty="0" smtClean="0"/>
              <a:t>used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75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41672" y="51818"/>
            <a:ext cx="1030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</a:t>
            </a:r>
            <a:r>
              <a:rPr lang="en-US" sz="3600" dirty="0" smtClean="0"/>
              <a:t>o PFC </a:t>
            </a:r>
            <a:r>
              <a:rPr lang="en-US" sz="3600" dirty="0"/>
              <a:t>deadlocks in clos network</a:t>
            </a:r>
          </a:p>
          <a:p>
            <a:pPr algn="ctr"/>
            <a:r>
              <a:rPr lang="en-US" sz="3600" dirty="0" smtClean="0"/>
              <a:t>when only shortest paths are used</a:t>
            </a:r>
            <a:endParaRPr lang="en-US" sz="3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142871" y="4277721"/>
            <a:ext cx="95989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</a:t>
            </a:r>
            <a:r>
              <a:rPr lang="en-US" sz="2400" b="1" dirty="0" smtClean="0"/>
              <a:t>p</a:t>
            </a:r>
            <a:r>
              <a:rPr lang="en-US" sz="2400" dirty="0" smtClean="0"/>
              <a:t> be a path in a clos network, </a:t>
            </a:r>
            <a:r>
              <a:rPr lang="en-US" sz="2400" b="1" dirty="0" err="1" smtClean="0"/>
              <a:t>l</a:t>
            </a:r>
            <a:r>
              <a:rPr lang="en-US" sz="2400" b="1" baseline="-25000" dirty="0" err="1" smtClean="0"/>
              <a:t>k</a:t>
            </a:r>
            <a:r>
              <a:rPr lang="en-US" sz="2400" dirty="0" smtClean="0"/>
              <a:t> be the level number of switch </a:t>
            </a:r>
            <a:r>
              <a:rPr lang="en-US" sz="2400" b="1" dirty="0" smtClean="0"/>
              <a:t>k</a:t>
            </a:r>
            <a:r>
              <a:rPr lang="en-US" sz="2400" dirty="0" smtClean="0"/>
              <a:t> in the topology, and </a:t>
            </a:r>
            <a:r>
              <a:rPr lang="en-US" sz="2400" b="1" dirty="0" smtClean="0"/>
              <a:t>s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 s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, …, </a:t>
            </a:r>
            <a:r>
              <a:rPr lang="en-US" sz="2400" b="1" dirty="0" err="1" smtClean="0"/>
              <a:t>s</a:t>
            </a:r>
            <a:r>
              <a:rPr lang="en-US" sz="2400" b="1" baseline="-25000" dirty="0" err="1" smtClean="0"/>
              <a:t>n</a:t>
            </a:r>
            <a:r>
              <a:rPr lang="en-US" sz="2400" b="1" dirty="0" smtClean="0"/>
              <a:t> </a:t>
            </a:r>
            <a:r>
              <a:rPr lang="en-US" sz="2400" dirty="0" smtClean="0"/>
              <a:t>be the sequence of switches that path p traverses.</a:t>
            </a:r>
          </a:p>
          <a:p>
            <a:r>
              <a:rPr lang="en-US" sz="2400" dirty="0" smtClean="0"/>
              <a:t>If we assume that there is no peer link in clos network, we have:</a:t>
            </a:r>
          </a:p>
          <a:p>
            <a:endParaRPr lang="en-US" sz="2400" baseline="-25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Theorem-2</a:t>
            </a:r>
            <a:r>
              <a:rPr lang="en-US" sz="2400" dirty="0" smtClean="0"/>
              <a:t>: Let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be one highest-level switch that </a:t>
            </a:r>
            <a:r>
              <a:rPr lang="en-US" altLang="zh-CN" sz="2400" dirty="0" smtClean="0"/>
              <a:t>path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can traverse. If p</a:t>
            </a:r>
            <a:r>
              <a:rPr lang="en-US" sz="2400" baseline="-25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is a shortest path, then we have l</a:t>
            </a:r>
            <a:r>
              <a:rPr lang="en-US" sz="2400" baseline="-25000" dirty="0" smtClean="0"/>
              <a:t>s1</a:t>
            </a:r>
            <a:r>
              <a:rPr lang="en-US" sz="2400" dirty="0" smtClean="0"/>
              <a:t> &lt; l</a:t>
            </a:r>
            <a:r>
              <a:rPr lang="en-US" sz="2400" baseline="-25000" dirty="0" smtClean="0"/>
              <a:t>s2</a:t>
            </a:r>
            <a:r>
              <a:rPr lang="en-US" sz="2400" dirty="0" smtClean="0"/>
              <a:t> &lt; … &lt; </a:t>
            </a:r>
            <a:r>
              <a:rPr lang="en-US" sz="2400" dirty="0" err="1" smtClean="0"/>
              <a:t>l</a:t>
            </a:r>
            <a:r>
              <a:rPr lang="en-US" sz="2400" baseline="-25000" dirty="0" err="1" smtClean="0"/>
              <a:t>Sk</a:t>
            </a:r>
            <a:r>
              <a:rPr lang="en-US" sz="2400" dirty="0" smtClean="0"/>
              <a:t> and  </a:t>
            </a:r>
            <a:r>
              <a:rPr lang="en-US" sz="2400" dirty="0" err="1" smtClean="0"/>
              <a:t>l</a:t>
            </a:r>
            <a:r>
              <a:rPr lang="en-US" sz="2400" baseline="-25000" dirty="0" err="1" smtClean="0"/>
              <a:t>sk</a:t>
            </a:r>
            <a:r>
              <a:rPr lang="en-US" sz="2400" dirty="0" smtClean="0"/>
              <a:t> &gt; ls</a:t>
            </a:r>
            <a:r>
              <a:rPr lang="en-US" sz="2400" baseline="-25000" dirty="0" smtClean="0"/>
              <a:t>k+1 </a:t>
            </a:r>
            <a:r>
              <a:rPr lang="en-US" sz="2400" dirty="0" smtClean="0"/>
              <a:t>&gt; … &gt; </a:t>
            </a:r>
            <a:r>
              <a:rPr lang="en-US" sz="2400" dirty="0" err="1" smtClean="0"/>
              <a:t>l</a:t>
            </a:r>
            <a:r>
              <a:rPr lang="en-US" sz="2400" baseline="-25000" dirty="0" err="1" smtClean="0"/>
              <a:t>Sn</a:t>
            </a:r>
            <a:r>
              <a:rPr lang="en-US" sz="2400" dirty="0" smtClean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2321" y="3321224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843320" y="3321224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607085" y="2554776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419373" y="2954886"/>
            <a:ext cx="270333" cy="36633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49152" y="2554776"/>
            <a:ext cx="53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n-1</a:t>
            </a:r>
            <a:endParaRPr lang="en-US" sz="2000" baseline="-25000" dirty="0"/>
          </a:p>
        </p:txBody>
      </p:sp>
      <p:cxnSp>
        <p:nvCxnSpPr>
          <p:cNvPr id="21" name="Straight Connector 20"/>
          <p:cNvCxnSpPr>
            <a:stCxn id="6" idx="0"/>
            <a:endCxn id="20" idx="2"/>
          </p:cNvCxnSpPr>
          <p:nvPr/>
        </p:nvCxnSpPr>
        <p:spPr>
          <a:xfrm flipH="1" flipV="1">
            <a:off x="6715411" y="2954886"/>
            <a:ext cx="315621" cy="36633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88359" y="1957895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973380" y="1957895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389092" y="1343995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</a:t>
            </a:r>
            <a:r>
              <a:rPr lang="en-US" sz="2000" baseline="-25000" dirty="0" err="1"/>
              <a:t>k</a:t>
            </a:r>
            <a:endParaRPr lang="en-US" sz="2000" baseline="-25000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830485" y="2289785"/>
            <a:ext cx="214053" cy="33189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102413" y="1742534"/>
            <a:ext cx="245035" cy="3504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811869" y="1774969"/>
            <a:ext cx="260984" cy="32354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6215538" y="2310763"/>
            <a:ext cx="315621" cy="36633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16931" y="1361130"/>
            <a:ext cx="3673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 shortest path in a clos network:</a:t>
            </a:r>
            <a:endParaRPr lang="en-US" sz="2000" dirty="0"/>
          </a:p>
        </p:txBody>
      </p:sp>
      <p:sp>
        <p:nvSpPr>
          <p:cNvPr id="43" name="Rectangle 42"/>
          <p:cNvSpPr/>
          <p:nvPr/>
        </p:nvSpPr>
        <p:spPr>
          <a:xfrm>
            <a:off x="8876122" y="1381306"/>
            <a:ext cx="957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Level m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876121" y="3321224"/>
            <a:ext cx="889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Level 1 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876120" y="2560451"/>
            <a:ext cx="889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Level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9603" y="3030839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847528" y="241829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985496" y="2418295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991406" y="1252147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</a:t>
            </a:r>
            <a:r>
              <a:rPr lang="en-US" sz="2000" baseline="-25000" dirty="0" err="1"/>
              <a:t>k</a:t>
            </a:r>
            <a:endParaRPr lang="en-US" sz="20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89298" y="1667045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565556" y="1667045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baseline="-25000" dirty="0"/>
          </a:p>
        </p:txBody>
      </p:sp>
      <p:cxnSp>
        <p:nvCxnSpPr>
          <p:cNvPr id="20" name="Straight Connector 19"/>
          <p:cNvCxnSpPr>
            <a:stCxn id="6" idx="1"/>
            <a:endCxn id="8" idx="2"/>
          </p:cNvCxnSpPr>
          <p:nvPr/>
        </p:nvCxnSpPr>
        <p:spPr>
          <a:xfrm flipH="1" flipV="1">
            <a:off x="5171605" y="2818405"/>
            <a:ext cx="767998" cy="4124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  <a:endCxn id="6" idx="3"/>
          </p:cNvCxnSpPr>
          <p:nvPr/>
        </p:nvCxnSpPr>
        <p:spPr>
          <a:xfrm flipH="1">
            <a:off x="6311821" y="2818405"/>
            <a:ext cx="723419" cy="4124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7" idx="0"/>
          </p:cNvCxnSpPr>
          <p:nvPr/>
        </p:nvCxnSpPr>
        <p:spPr>
          <a:xfrm>
            <a:off x="6746054" y="2067155"/>
            <a:ext cx="289186" cy="35114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0"/>
            <a:endCxn id="13" idx="2"/>
          </p:cNvCxnSpPr>
          <p:nvPr/>
        </p:nvCxnSpPr>
        <p:spPr>
          <a:xfrm flipV="1">
            <a:off x="5171605" y="2067155"/>
            <a:ext cx="198191" cy="35114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4802909" y="2807855"/>
            <a:ext cx="2456873" cy="749175"/>
          </a:xfrm>
          <a:custGeom>
            <a:avLst/>
            <a:gdLst>
              <a:gd name="connsiteX0" fmla="*/ 2456873 w 2456873"/>
              <a:gd name="connsiteY0" fmla="*/ 129309 h 749175"/>
              <a:gd name="connsiteX1" fmla="*/ 1422400 w 2456873"/>
              <a:gd name="connsiteY1" fmla="*/ 748145 h 749175"/>
              <a:gd name="connsiteX2" fmla="*/ 0 w 2456873"/>
              <a:gd name="connsiteY2" fmla="*/ 0 h 74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6873" h="749175">
                <a:moveTo>
                  <a:pt x="2456873" y="129309"/>
                </a:moveTo>
                <a:cubicBezTo>
                  <a:pt x="2144376" y="449503"/>
                  <a:pt x="1831879" y="769697"/>
                  <a:pt x="1422400" y="748145"/>
                </a:cubicBezTo>
                <a:cubicBezTo>
                  <a:pt x="1012921" y="726594"/>
                  <a:pt x="506460" y="363297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092703" y="3788485"/>
            <a:ext cx="42174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269153" y="3788485"/>
            <a:ext cx="434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36691" y="3619208"/>
            <a:ext cx="137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Flow direction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714165" y="3619208"/>
            <a:ext cx="182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PFC pause direction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408545" y="4054053"/>
            <a:ext cx="93749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Proof</a:t>
            </a:r>
            <a:r>
              <a:rPr lang="en-US" sz="2000" dirty="0" smtClean="0"/>
              <a:t>: Assuming that </a:t>
            </a:r>
            <a:r>
              <a:rPr lang="en-US" sz="2000" dirty="0"/>
              <a:t>in a clos </a:t>
            </a:r>
            <a:r>
              <a:rPr lang="en-US" sz="2000" dirty="0" smtClean="0"/>
              <a:t>network, it is possible to create a PFC deadlock among switches 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with a set of flows that are routed over shortest paths. </a:t>
            </a:r>
          </a:p>
          <a:p>
            <a:endParaRPr lang="en-US" sz="2000" dirty="0" smtClean="0"/>
          </a:p>
          <a:p>
            <a:r>
              <a:rPr lang="en-US" sz="2000" dirty="0" smtClean="0"/>
              <a:t>Without loss </a:t>
            </a:r>
            <a:r>
              <a:rPr lang="en-US" sz="2000" dirty="0"/>
              <a:t>of </a:t>
            </a:r>
            <a:r>
              <a:rPr lang="en-US" sz="2000" dirty="0" smtClean="0"/>
              <a:t>generality, we assume 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is a switch in the lowest level. According to theorem 1, </a:t>
            </a:r>
            <a:r>
              <a:rPr lang="en-US" sz="2000" dirty="0"/>
              <a:t>in order to pause switch </a:t>
            </a:r>
            <a:r>
              <a:rPr lang="en-US" sz="2000" dirty="0" err="1"/>
              <a:t>s</a:t>
            </a:r>
            <a:r>
              <a:rPr lang="en-US" sz="2000" baseline="-25000" dirty="0" err="1"/>
              <a:t>n</a:t>
            </a:r>
            <a:r>
              <a:rPr lang="en-US" sz="2000" dirty="0"/>
              <a:t>, we </a:t>
            </a:r>
            <a:r>
              <a:rPr lang="en-US" sz="2000" dirty="0" smtClean="0"/>
              <a:t>at least need a flow (denoted as 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 to traverse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-&gt; 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-&gt;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 </a:t>
            </a:r>
            <a:r>
              <a:rPr lang="en-US" sz="2000" dirty="0"/>
              <a:t>A</a:t>
            </a:r>
            <a:r>
              <a:rPr lang="en-US" sz="2000" dirty="0" smtClean="0"/>
              <a:t>ccording to theorem 2, flow f1 does not traverse a shortest path. This violate the assumption that all the flows are routed over shortest path.</a:t>
            </a:r>
            <a:endParaRPr lang="en-US" sz="2000" baseline="-25000" dirty="0" smtClean="0"/>
          </a:p>
          <a:p>
            <a:endParaRPr lang="en-US" sz="2400" baseline="-25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941672" y="51818"/>
            <a:ext cx="1030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</a:t>
            </a:r>
            <a:r>
              <a:rPr lang="en-US" sz="3600" dirty="0" smtClean="0"/>
              <a:t>o PFC </a:t>
            </a:r>
            <a:r>
              <a:rPr lang="en-US" sz="3600" dirty="0"/>
              <a:t>deadlocks in clos network</a:t>
            </a:r>
          </a:p>
          <a:p>
            <a:pPr algn="ctr"/>
            <a:r>
              <a:rPr lang="en-US" sz="3600" dirty="0" smtClean="0"/>
              <a:t>when only shortest paths are used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36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6326177" y="6431671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H3: 10.</a:t>
            </a:r>
            <a:r>
              <a:rPr lang="en-US" sz="2000" dirty="0"/>
              <a:t>1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pic>
        <p:nvPicPr>
          <p:cNvPr id="88" name="Picture 87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863361" y="5503936"/>
            <a:ext cx="503555" cy="927735"/>
          </a:xfrm>
          <a:prstGeom prst="rect">
            <a:avLst/>
          </a:prstGeom>
        </p:spPr>
      </p:pic>
      <p:cxnSp>
        <p:nvCxnSpPr>
          <p:cNvPr id="90" name="Straight Connector 89"/>
          <p:cNvCxnSpPr/>
          <p:nvPr/>
        </p:nvCxnSpPr>
        <p:spPr>
          <a:xfrm flipH="1">
            <a:off x="7109409" y="4977706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00692" y="6431671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.1.1</a:t>
            </a:r>
            <a:endParaRPr lang="en-US" sz="2000" dirty="0"/>
          </a:p>
        </p:txBody>
      </p:sp>
      <p:pic>
        <p:nvPicPr>
          <p:cNvPr id="84" name="Picture 83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3837876" y="5503936"/>
            <a:ext cx="503555" cy="927735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 flipH="1">
            <a:off x="4083924" y="4977706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047267" y="1289477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961351" y="1307686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4573174" y="2109056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4573174" y="2109056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4211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H4: 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</a:t>
            </a:r>
            <a:endParaRPr lang="en-US" sz="2000" dirty="0"/>
          </a:p>
        </p:txBody>
      </p:sp>
      <p:cxnSp>
        <p:nvCxnSpPr>
          <p:cNvPr id="46" name="Straight Connector 45"/>
          <p:cNvCxnSpPr>
            <a:stCxn id="4" idx="2"/>
            <a:endCxn id="26" idx="0"/>
          </p:cNvCxnSpPr>
          <p:nvPr/>
        </p:nvCxnSpPr>
        <p:spPr>
          <a:xfrm>
            <a:off x="6659090" y="2090847"/>
            <a:ext cx="2052850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6659090" y="2090847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2520325" y="2109056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" idx="2"/>
            <a:endCxn id="74" idx="0"/>
          </p:cNvCxnSpPr>
          <p:nvPr/>
        </p:nvCxnSpPr>
        <p:spPr>
          <a:xfrm flipH="1">
            <a:off x="4127396" y="2109056"/>
            <a:ext cx="445778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2520325" y="2090847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2"/>
            <a:endCxn id="74" idx="0"/>
          </p:cNvCxnSpPr>
          <p:nvPr/>
        </p:nvCxnSpPr>
        <p:spPr>
          <a:xfrm flipH="1">
            <a:off x="4127396" y="2090847"/>
            <a:ext cx="2531694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18150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514594" y="381604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127395" y="381604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14594" y="3816045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501195" y="381604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3239061"/>
            <a:ext cx="1223645" cy="801370"/>
          </a:xfrm>
          <a:prstGeom prst="rect">
            <a:avLst/>
          </a:prstGeom>
        </p:spPr>
      </p:pic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3239061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4384815"/>
            <a:ext cx="1223645" cy="801370"/>
          </a:xfrm>
          <a:prstGeom prst="rect">
            <a:avLst/>
          </a:prstGeom>
        </p:spPr>
      </p:pic>
      <p:pic>
        <p:nvPicPr>
          <p:cNvPr id="77" name="Picture 7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4384815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2155334" y="5530569"/>
            <a:ext cx="503555" cy="927735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 flipH="1">
            <a:off x="2401382" y="5004339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085739" y="3868300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9138" y="386272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11939" y="386272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085739" y="386272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8460162" y="5530569"/>
            <a:ext cx="503555" cy="927735"/>
          </a:xfrm>
          <a:prstGeom prst="rect">
            <a:avLst/>
          </a:prstGeom>
        </p:spPr>
      </p:pic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3285741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3285741"/>
            <a:ext cx="1223645" cy="801370"/>
          </a:xfrm>
          <a:prstGeom prst="rect">
            <a:avLst/>
          </a:prstGeom>
        </p:spPr>
      </p:pic>
      <p:pic>
        <p:nvPicPr>
          <p:cNvPr id="33" name="Picture 32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4431495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4431495"/>
            <a:ext cx="1223645" cy="801370"/>
          </a:xfrm>
          <a:prstGeom prst="rect">
            <a:avLst/>
          </a:prstGeom>
        </p:spPr>
      </p:pic>
      <p:cxnSp>
        <p:nvCxnSpPr>
          <p:cNvPr id="102" name="Straight Connector 101"/>
          <p:cNvCxnSpPr/>
          <p:nvPr/>
        </p:nvCxnSpPr>
        <p:spPr>
          <a:xfrm flipH="1">
            <a:off x="8726305" y="5081333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125088" y="3764071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14038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8890412" y="3782962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842600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413055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308524" y="3741381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340304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45536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176975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262892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2430126" y="2068008"/>
            <a:ext cx="4458946" cy="3453903"/>
          </a:xfrm>
          <a:custGeom>
            <a:avLst/>
            <a:gdLst>
              <a:gd name="connsiteX0" fmla="*/ 144398 w 4458946"/>
              <a:gd name="connsiteY0" fmla="*/ 3453903 h 3453903"/>
              <a:gd name="connsiteX1" fmla="*/ 153276 w 4458946"/>
              <a:gd name="connsiteY1" fmla="*/ 2424093 h 3453903"/>
              <a:gd name="connsiteX2" fmla="*/ 1715746 w 4458946"/>
              <a:gd name="connsiteY2" fmla="*/ 1385406 h 3453903"/>
              <a:gd name="connsiteX3" fmla="*/ 2248406 w 4458946"/>
              <a:gd name="connsiteY3" fmla="*/ 489 h 3453903"/>
              <a:gd name="connsiteX4" fmla="*/ 4458946 w 4458946"/>
              <a:gd name="connsiteY4" fmla="*/ 1261118 h 345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8946" h="3453903">
                <a:moveTo>
                  <a:pt x="144398" y="3453903"/>
                </a:moveTo>
                <a:cubicBezTo>
                  <a:pt x="17891" y="3111372"/>
                  <a:pt x="-108615" y="2768842"/>
                  <a:pt x="153276" y="2424093"/>
                </a:cubicBezTo>
                <a:cubicBezTo>
                  <a:pt x="415167" y="2079344"/>
                  <a:pt x="1366558" y="1789340"/>
                  <a:pt x="1715746" y="1385406"/>
                </a:cubicBezTo>
                <a:cubicBezTo>
                  <a:pt x="2064934" y="981472"/>
                  <a:pt x="1791206" y="21204"/>
                  <a:pt x="2248406" y="489"/>
                </a:cubicBezTo>
                <a:cubicBezTo>
                  <a:pt x="2705606" y="-20226"/>
                  <a:pt x="3582276" y="620446"/>
                  <a:pt x="4458946" y="1261118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889072" y="3329126"/>
            <a:ext cx="1957424" cy="2414726"/>
          </a:xfrm>
          <a:custGeom>
            <a:avLst/>
            <a:gdLst>
              <a:gd name="connsiteX0" fmla="*/ 0 w 1957424"/>
              <a:gd name="connsiteY0" fmla="*/ 0 h 2414726"/>
              <a:gd name="connsiteX1" fmla="*/ 896645 w 1957424"/>
              <a:gd name="connsiteY1" fmla="*/ 727969 h 2414726"/>
              <a:gd name="connsiteX2" fmla="*/ 1864311 w 1957424"/>
              <a:gd name="connsiteY2" fmla="*/ 1384917 h 2414726"/>
              <a:gd name="connsiteX3" fmla="*/ 1864311 w 1957424"/>
              <a:gd name="connsiteY3" fmla="*/ 2414726 h 241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7424" h="2414726">
                <a:moveTo>
                  <a:pt x="0" y="0"/>
                </a:moveTo>
                <a:cubicBezTo>
                  <a:pt x="292963" y="248575"/>
                  <a:pt x="585927" y="497150"/>
                  <a:pt x="896645" y="727969"/>
                </a:cubicBezTo>
                <a:cubicBezTo>
                  <a:pt x="1207364" y="958789"/>
                  <a:pt x="1703033" y="1103791"/>
                  <a:pt x="1864311" y="1384917"/>
                </a:cubicBezTo>
                <a:cubicBezTo>
                  <a:pt x="2025589" y="1666043"/>
                  <a:pt x="1944950" y="2040384"/>
                  <a:pt x="1864311" y="2414726"/>
                </a:cubicBezTo>
              </a:path>
            </a:pathLst>
          </a:custGeom>
          <a:noFill/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465240" y="1975432"/>
            <a:ext cx="2470092" cy="3781976"/>
          </a:xfrm>
          <a:custGeom>
            <a:avLst/>
            <a:gdLst>
              <a:gd name="connsiteX0" fmla="*/ 414238 w 2470092"/>
              <a:gd name="connsiteY0" fmla="*/ 1349495 h 3781976"/>
              <a:gd name="connsiteX1" fmla="*/ 751589 w 2470092"/>
              <a:gd name="connsiteY1" fmla="*/ 1376128 h 3781976"/>
              <a:gd name="connsiteX2" fmla="*/ 41375 w 2470092"/>
              <a:gd name="connsiteY2" fmla="*/ 89 h 3781976"/>
              <a:gd name="connsiteX3" fmla="*/ 2198649 w 2470092"/>
              <a:gd name="connsiteY3" fmla="*/ 1447149 h 3781976"/>
              <a:gd name="connsiteX4" fmla="*/ 2367325 w 2470092"/>
              <a:gd name="connsiteY4" fmla="*/ 3781976 h 378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0092" h="3781976">
                <a:moveTo>
                  <a:pt x="414238" y="1349495"/>
                </a:moveTo>
                <a:cubicBezTo>
                  <a:pt x="613985" y="1475262"/>
                  <a:pt x="813733" y="1601029"/>
                  <a:pt x="751589" y="1376128"/>
                </a:cubicBezTo>
                <a:cubicBezTo>
                  <a:pt x="689445" y="1151227"/>
                  <a:pt x="-199802" y="-11748"/>
                  <a:pt x="41375" y="89"/>
                </a:cubicBezTo>
                <a:cubicBezTo>
                  <a:pt x="282552" y="11926"/>
                  <a:pt x="1810991" y="816834"/>
                  <a:pt x="2198649" y="1447149"/>
                </a:cubicBezTo>
                <a:cubicBezTo>
                  <a:pt x="2586307" y="2077464"/>
                  <a:pt x="2476816" y="2929720"/>
                  <a:pt x="2367325" y="3781976"/>
                </a:cubicBezTo>
              </a:path>
            </a:pathLst>
          </a:custGeom>
          <a:noFill/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124521" y="1956569"/>
            <a:ext cx="2717003" cy="3542192"/>
          </a:xfrm>
          <a:custGeom>
            <a:avLst/>
            <a:gdLst>
              <a:gd name="connsiteX0" fmla="*/ 1787048 w 2717003"/>
              <a:gd name="connsiteY0" fmla="*/ 1526961 h 3542192"/>
              <a:gd name="connsiteX1" fmla="*/ 1520718 w 2717003"/>
              <a:gd name="connsiteY1" fmla="*/ 1340530 h 3542192"/>
              <a:gd name="connsiteX2" fmla="*/ 2683693 w 2717003"/>
              <a:gd name="connsiteY2" fmla="*/ 1 h 3542192"/>
              <a:gd name="connsiteX3" fmla="*/ 2637 w 2717003"/>
              <a:gd name="connsiteY3" fmla="*/ 1331652 h 3542192"/>
              <a:gd name="connsiteX4" fmla="*/ 2186544 w 2717003"/>
              <a:gd name="connsiteY4" fmla="*/ 2734324 h 3542192"/>
              <a:gd name="connsiteX5" fmla="*/ 2239810 w 2717003"/>
              <a:gd name="connsiteY5" fmla="*/ 3542192 h 354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7003" h="3542192">
                <a:moveTo>
                  <a:pt x="1787048" y="1526961"/>
                </a:moveTo>
                <a:cubicBezTo>
                  <a:pt x="1579162" y="1560992"/>
                  <a:pt x="1371277" y="1595023"/>
                  <a:pt x="1520718" y="1340530"/>
                </a:cubicBezTo>
                <a:cubicBezTo>
                  <a:pt x="1670159" y="1086037"/>
                  <a:pt x="2936706" y="1481"/>
                  <a:pt x="2683693" y="1"/>
                </a:cubicBezTo>
                <a:cubicBezTo>
                  <a:pt x="2430680" y="-1479"/>
                  <a:pt x="85495" y="875932"/>
                  <a:pt x="2637" y="1331652"/>
                </a:cubicBezTo>
                <a:cubicBezTo>
                  <a:pt x="-80221" y="1787372"/>
                  <a:pt x="1813682" y="2365901"/>
                  <a:pt x="2186544" y="2734324"/>
                </a:cubicBezTo>
                <a:cubicBezTo>
                  <a:pt x="2559406" y="3102747"/>
                  <a:pt x="2399608" y="3322469"/>
                  <a:pt x="2239810" y="3542192"/>
                </a:cubicBezTo>
              </a:path>
            </a:pathLst>
          </a:custGeom>
          <a:noFill/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806760" y="3480832"/>
            <a:ext cx="427103" cy="1890944"/>
          </a:xfrm>
          <a:custGeom>
            <a:avLst/>
            <a:gdLst>
              <a:gd name="connsiteX0" fmla="*/ 98629 w 427103"/>
              <a:gd name="connsiteY0" fmla="*/ 0 h 1890944"/>
              <a:gd name="connsiteX1" fmla="*/ 975 w 427103"/>
              <a:gd name="connsiteY1" fmla="*/ 159798 h 1890944"/>
              <a:gd name="connsiteX2" fmla="*/ 151895 w 427103"/>
              <a:gd name="connsiteY2" fmla="*/ 781235 h 1890944"/>
              <a:gd name="connsiteX3" fmla="*/ 329448 w 427103"/>
              <a:gd name="connsiteY3" fmla="*/ 1296140 h 1890944"/>
              <a:gd name="connsiteX4" fmla="*/ 427103 w 427103"/>
              <a:gd name="connsiteY4" fmla="*/ 1890944 h 189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103" h="1890944">
                <a:moveTo>
                  <a:pt x="98629" y="0"/>
                </a:moveTo>
                <a:cubicBezTo>
                  <a:pt x="45363" y="14796"/>
                  <a:pt x="-7903" y="29592"/>
                  <a:pt x="975" y="159798"/>
                </a:cubicBezTo>
                <a:cubicBezTo>
                  <a:pt x="9853" y="290004"/>
                  <a:pt x="97149" y="591845"/>
                  <a:pt x="151895" y="781235"/>
                </a:cubicBezTo>
                <a:cubicBezTo>
                  <a:pt x="206641" y="970625"/>
                  <a:pt x="283580" y="1111189"/>
                  <a:pt x="329448" y="1296140"/>
                </a:cubicBezTo>
                <a:cubicBezTo>
                  <a:pt x="375316" y="1481092"/>
                  <a:pt x="401209" y="1686018"/>
                  <a:pt x="427103" y="1890944"/>
                </a:cubicBezTo>
              </a:path>
            </a:pathLst>
          </a:custGeom>
          <a:noFill/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60" y="3987711"/>
            <a:ext cx="459153" cy="465275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020" y="4152702"/>
            <a:ext cx="459153" cy="465275"/>
          </a:xfrm>
          <a:prstGeom prst="rect">
            <a:avLst/>
          </a:prstGeom>
        </p:spPr>
      </p:pic>
      <p:sp>
        <p:nvSpPr>
          <p:cNvPr id="25" name="Freeform 24"/>
          <p:cNvSpPr/>
          <p:nvPr/>
        </p:nvSpPr>
        <p:spPr>
          <a:xfrm>
            <a:off x="3900668" y="2058571"/>
            <a:ext cx="3276375" cy="3485702"/>
          </a:xfrm>
          <a:custGeom>
            <a:avLst/>
            <a:gdLst>
              <a:gd name="connsiteX0" fmla="*/ 3125165 w 3276375"/>
              <a:gd name="connsiteY0" fmla="*/ 3485702 h 3485702"/>
              <a:gd name="connsiteX1" fmla="*/ 3264061 w 3276375"/>
              <a:gd name="connsiteY1" fmla="*/ 1274938 h 3485702"/>
              <a:gd name="connsiteX2" fmla="*/ 2847373 w 3276375"/>
              <a:gd name="connsiteY2" fmla="*/ 117470 h 3485702"/>
              <a:gd name="connsiteX3" fmla="*/ 1990846 w 3276375"/>
              <a:gd name="connsiteY3" fmla="*/ 186918 h 3485702"/>
              <a:gd name="connsiteX4" fmla="*/ 0 w 3276375"/>
              <a:gd name="connsiteY4" fmla="*/ 1425409 h 348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6375" h="3485702">
                <a:moveTo>
                  <a:pt x="3125165" y="3485702"/>
                </a:moveTo>
                <a:cubicBezTo>
                  <a:pt x="3217762" y="2661006"/>
                  <a:pt x="3310360" y="1836310"/>
                  <a:pt x="3264061" y="1274938"/>
                </a:cubicBezTo>
                <a:cubicBezTo>
                  <a:pt x="3217762" y="713566"/>
                  <a:pt x="3059575" y="298807"/>
                  <a:pt x="2847373" y="117470"/>
                </a:cubicBezTo>
                <a:cubicBezTo>
                  <a:pt x="2635171" y="-63867"/>
                  <a:pt x="2465408" y="-31072"/>
                  <a:pt x="1990846" y="186918"/>
                </a:cubicBezTo>
                <a:cubicBezTo>
                  <a:pt x="1516284" y="404908"/>
                  <a:pt x="758142" y="915158"/>
                  <a:pt x="0" y="1425409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25515" y="244177"/>
            <a:ext cx="1154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A possible PFC deadlock case caused by link </a:t>
            </a:r>
            <a:r>
              <a:rPr lang="en-US" sz="3600" dirty="0" smtClean="0"/>
              <a:t>repair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334733" y="959296"/>
            <a:ext cx="4459478" cy="322594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035874" y="2284203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Flow 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002797" y="2325587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5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7" grpId="0" animBg="1"/>
      <p:bldP spid="21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828302" y="3053887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7531" y="948177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</a:t>
            </a:r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6202742" y="1388058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58005" y="199364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62178" y="2894853"/>
            <a:ext cx="165405" cy="2291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28302" y="948177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5056554" y="139250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16200000">
            <a:off x="5107664" y="1443610"/>
            <a:ext cx="169578" cy="2291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88895" y="3053887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0800000">
            <a:off x="4398776" y="1967008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6202742" y="3493768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5050991" y="3493768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flipV="1">
            <a:off x="4398776" y="288818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flipV="1">
            <a:off x="4398776" y="2888184"/>
            <a:ext cx="169578" cy="22918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0800000">
            <a:off x="6858005" y="289485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5515" y="244177"/>
            <a:ext cx="1154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A possible PFC deadlock case caused by link </a:t>
            </a:r>
            <a:r>
              <a:rPr lang="en-US" sz="3600" dirty="0" smtClean="0"/>
              <a:t>repair</a:t>
            </a:r>
            <a:endParaRPr lang="en-US" sz="3600" dirty="0"/>
          </a:p>
        </p:txBody>
      </p:sp>
      <p:sp>
        <p:nvSpPr>
          <p:cNvPr id="3" name="Freeform 2"/>
          <p:cNvSpPr/>
          <p:nvPr/>
        </p:nvSpPr>
        <p:spPr>
          <a:xfrm>
            <a:off x="2586182" y="1107968"/>
            <a:ext cx="4891945" cy="3634027"/>
          </a:xfrm>
          <a:custGeom>
            <a:avLst/>
            <a:gdLst>
              <a:gd name="connsiteX0" fmla="*/ 4756727 w 4891945"/>
              <a:gd name="connsiteY0" fmla="*/ 3634027 h 3634027"/>
              <a:gd name="connsiteX1" fmla="*/ 4544291 w 4891945"/>
              <a:gd name="connsiteY1" fmla="*/ 4136 h 3634027"/>
              <a:gd name="connsiteX2" fmla="*/ 1764145 w 4891945"/>
              <a:gd name="connsiteY2" fmla="*/ 2858173 h 3634027"/>
              <a:gd name="connsiteX3" fmla="*/ 1570182 w 4891945"/>
              <a:gd name="connsiteY3" fmla="*/ 235046 h 3634027"/>
              <a:gd name="connsiteX4" fmla="*/ 0 w 4891945"/>
              <a:gd name="connsiteY4" fmla="*/ 336646 h 363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1945" h="3634027">
                <a:moveTo>
                  <a:pt x="4756727" y="3634027"/>
                </a:moveTo>
                <a:cubicBezTo>
                  <a:pt x="4899891" y="1883736"/>
                  <a:pt x="5043055" y="133445"/>
                  <a:pt x="4544291" y="4136"/>
                </a:cubicBezTo>
                <a:cubicBezTo>
                  <a:pt x="4045527" y="-125173"/>
                  <a:pt x="2259830" y="2819688"/>
                  <a:pt x="1764145" y="2858173"/>
                </a:cubicBezTo>
                <a:cubicBezTo>
                  <a:pt x="1268460" y="2896658"/>
                  <a:pt x="1864206" y="655300"/>
                  <a:pt x="1570182" y="235046"/>
                </a:cubicBezTo>
                <a:cubicBezTo>
                  <a:pt x="1276158" y="-185208"/>
                  <a:pt x="638079" y="75719"/>
                  <a:pt x="0" y="336646"/>
                </a:cubicBezTo>
              </a:path>
            </a:pathLst>
          </a:custGeom>
          <a:noFill/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646103" y="1228143"/>
            <a:ext cx="3814406" cy="3495380"/>
          </a:xfrm>
          <a:custGeom>
            <a:avLst/>
            <a:gdLst>
              <a:gd name="connsiteX0" fmla="*/ 18261 w 3814406"/>
              <a:gd name="connsiteY0" fmla="*/ 3495380 h 3495380"/>
              <a:gd name="connsiteX1" fmla="*/ 73679 w 3814406"/>
              <a:gd name="connsiteY1" fmla="*/ 253416 h 3495380"/>
              <a:gd name="connsiteX2" fmla="*/ 609388 w 3814406"/>
              <a:gd name="connsiteY2" fmla="*/ 715234 h 3495380"/>
              <a:gd name="connsiteX3" fmla="*/ 1634624 w 3814406"/>
              <a:gd name="connsiteY3" fmla="*/ 2229998 h 3495380"/>
              <a:gd name="connsiteX4" fmla="*/ 2059497 w 3814406"/>
              <a:gd name="connsiteY4" fmla="*/ 1962143 h 3495380"/>
              <a:gd name="connsiteX5" fmla="*/ 2114915 w 3814406"/>
              <a:gd name="connsiteY5" fmla="*/ 40980 h 3495380"/>
              <a:gd name="connsiteX6" fmla="*/ 3814406 w 3814406"/>
              <a:gd name="connsiteY6" fmla="*/ 835307 h 349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4406" h="3495380">
                <a:moveTo>
                  <a:pt x="18261" y="3495380"/>
                </a:moveTo>
                <a:cubicBezTo>
                  <a:pt x="-3291" y="2106077"/>
                  <a:pt x="-24842" y="716774"/>
                  <a:pt x="73679" y="253416"/>
                </a:cubicBezTo>
                <a:cubicBezTo>
                  <a:pt x="172200" y="-209942"/>
                  <a:pt x="349231" y="385804"/>
                  <a:pt x="609388" y="715234"/>
                </a:cubicBezTo>
                <a:cubicBezTo>
                  <a:pt x="869545" y="1044664"/>
                  <a:pt x="1392939" y="2022180"/>
                  <a:pt x="1634624" y="2229998"/>
                </a:cubicBezTo>
                <a:cubicBezTo>
                  <a:pt x="1876309" y="2437816"/>
                  <a:pt x="1979449" y="2326979"/>
                  <a:pt x="2059497" y="1962143"/>
                </a:cubicBezTo>
                <a:cubicBezTo>
                  <a:pt x="2139545" y="1597307"/>
                  <a:pt x="1822430" y="228786"/>
                  <a:pt x="2114915" y="40980"/>
                </a:cubicBezTo>
                <a:cubicBezTo>
                  <a:pt x="2407400" y="-146826"/>
                  <a:pt x="3110903" y="344240"/>
                  <a:pt x="3814406" y="835307"/>
                </a:cubicBezTo>
              </a:path>
            </a:pathLst>
          </a:custGeom>
          <a:noFill/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6145519" y="1437230"/>
            <a:ext cx="169578" cy="22918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942794" y="2325047"/>
            <a:ext cx="2087" cy="569806"/>
          </a:xfrm>
          <a:prstGeom prst="line">
            <a:avLst/>
          </a:prstGeom>
          <a:ln w="19050">
            <a:solidFill>
              <a:srgbClr val="7030A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48" idx="2"/>
          </p:cNvCxnSpPr>
          <p:nvPr/>
        </p:nvCxnSpPr>
        <p:spPr>
          <a:xfrm flipH="1">
            <a:off x="5301482" y="1642991"/>
            <a:ext cx="814233" cy="2016479"/>
          </a:xfrm>
          <a:prstGeom prst="line">
            <a:avLst/>
          </a:prstGeom>
          <a:ln w="19050">
            <a:solidFill>
              <a:srgbClr val="7030A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481478" y="2304788"/>
            <a:ext cx="2087" cy="569806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4" idx="2"/>
          </p:cNvCxnSpPr>
          <p:nvPr/>
        </p:nvCxnSpPr>
        <p:spPr>
          <a:xfrm>
            <a:off x="5337178" y="1642991"/>
            <a:ext cx="784651" cy="2016479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769623" y="5378049"/>
            <a:ext cx="8652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7030A0"/>
                </a:solidFill>
              </a:rPr>
              <a:t>Flow 1: A3 -&gt; C2 -&gt; A2 -&gt; C1.  A3 and C2 can be paused by it when A2 is already paused.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Flow </a:t>
            </a:r>
            <a:r>
              <a:rPr lang="en-US" dirty="0" smtClean="0">
                <a:solidFill>
                  <a:srgbClr val="00B050"/>
                </a:solidFill>
              </a:rPr>
              <a:t>2: A2 </a:t>
            </a:r>
            <a:r>
              <a:rPr lang="en-US" dirty="0">
                <a:solidFill>
                  <a:srgbClr val="00B050"/>
                </a:solidFill>
              </a:rPr>
              <a:t>-&gt; </a:t>
            </a:r>
            <a:r>
              <a:rPr lang="en-US" dirty="0" smtClean="0">
                <a:solidFill>
                  <a:srgbClr val="00B050"/>
                </a:solidFill>
              </a:rPr>
              <a:t>C1 </a:t>
            </a:r>
            <a:r>
              <a:rPr lang="en-US" dirty="0">
                <a:solidFill>
                  <a:srgbClr val="00B050"/>
                </a:solidFill>
              </a:rPr>
              <a:t>-&gt; </a:t>
            </a:r>
            <a:r>
              <a:rPr lang="en-US" dirty="0" smtClean="0">
                <a:solidFill>
                  <a:srgbClr val="00B050"/>
                </a:solidFill>
              </a:rPr>
              <a:t>A3 </a:t>
            </a:r>
            <a:r>
              <a:rPr lang="en-US" dirty="0">
                <a:solidFill>
                  <a:srgbClr val="00B050"/>
                </a:solidFill>
              </a:rPr>
              <a:t>-&gt; </a:t>
            </a:r>
            <a:r>
              <a:rPr lang="en-US" dirty="0" smtClean="0">
                <a:solidFill>
                  <a:srgbClr val="00B050"/>
                </a:solidFill>
              </a:rPr>
              <a:t>C2.  A2 </a:t>
            </a:r>
            <a:r>
              <a:rPr lang="en-US" dirty="0">
                <a:solidFill>
                  <a:srgbClr val="00B050"/>
                </a:solidFill>
              </a:rPr>
              <a:t>and </a:t>
            </a:r>
            <a:r>
              <a:rPr lang="en-US" dirty="0" smtClean="0">
                <a:solidFill>
                  <a:srgbClr val="00B050"/>
                </a:solidFill>
              </a:rPr>
              <a:t>C1 </a:t>
            </a:r>
            <a:r>
              <a:rPr lang="en-US" dirty="0">
                <a:solidFill>
                  <a:srgbClr val="00B050"/>
                </a:solidFill>
              </a:rPr>
              <a:t>can be paused by </a:t>
            </a:r>
            <a:r>
              <a:rPr lang="en-US" dirty="0" smtClean="0">
                <a:solidFill>
                  <a:srgbClr val="00B050"/>
                </a:solidFill>
              </a:rPr>
              <a:t>it when A3 is already paused.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714853" y="4901029"/>
            <a:ext cx="42174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891303" y="4901029"/>
            <a:ext cx="434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58841" y="4731752"/>
            <a:ext cx="137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Flow direction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6336315" y="4731752"/>
            <a:ext cx="182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PFC pause direction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23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029344" y="1736942"/>
            <a:ext cx="10133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Review:</a:t>
            </a:r>
            <a:r>
              <a:rPr lang="en-US" altLang="zh-CN" sz="3200" dirty="0"/>
              <a:t> study of the PFC deadlock caused by routing </a:t>
            </a:r>
            <a:r>
              <a:rPr lang="en-US" altLang="zh-CN" sz="3200" dirty="0" smtClean="0"/>
              <a:t>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Necessary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condition for PFC deadlock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Proof: in clos network no PFC deadlocks can be created when only shortest paths are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used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7977" y="6257971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88994" y="1377195"/>
                <a:ext cx="10014012" cy="1183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200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E</a:t>
                </a:r>
                <a:r>
                  <a:rPr lang="en-US" sz="2000" dirty="0" smtClean="0"/>
                  <a:t>stimation of packet drain rate </a:t>
                </a:r>
                <a:r>
                  <a:rPr lang="en-US" sz="2000" dirty="0" err="1" smtClean="0"/>
                  <a:t>r</a:t>
                </a:r>
                <a:r>
                  <a:rPr lang="en-US" sz="2000" baseline="-25000" dirty="0" err="1" smtClean="0"/>
                  <a:t>d</a:t>
                </a:r>
                <a:r>
                  <a:rPr lang="en-US" sz="2000" dirty="0" smtClean="0"/>
                  <a:t> in the loop: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𝑡𝑡𝑙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i="1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94" y="1377195"/>
                <a:ext cx="10014012" cy="1183786"/>
              </a:xfrm>
              <a:prstGeom prst="rect">
                <a:avLst/>
              </a:prstGeom>
              <a:blipFill rotWithShape="0">
                <a:blip r:embed="rId2"/>
                <a:stretch>
                  <a:fillRect l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52451" y="244177"/>
            <a:ext cx="1108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Review: study of the PFC deadlock caused by routing loop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40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7977" y="6257971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88994" y="1377195"/>
                <a:ext cx="10014012" cy="210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200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E</a:t>
                </a:r>
                <a:r>
                  <a:rPr lang="en-US" sz="2000" dirty="0" smtClean="0"/>
                  <a:t>stimation of packet drain rate </a:t>
                </a:r>
                <a:r>
                  <a:rPr lang="en-US" sz="2000" dirty="0" err="1" smtClean="0"/>
                  <a:t>r</a:t>
                </a:r>
                <a:r>
                  <a:rPr lang="en-US" sz="2000" baseline="-25000" dirty="0" err="1" smtClean="0"/>
                  <a:t>d</a:t>
                </a:r>
                <a:r>
                  <a:rPr lang="en-US" sz="2000" dirty="0" smtClean="0"/>
                  <a:t> in the loop: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𝑡𝑡𝑙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i="1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 smtClean="0"/>
                  <a:t>Sufficient </a:t>
                </a:r>
                <a:r>
                  <a:rPr lang="en-US" sz="2000" dirty="0"/>
                  <a:t>condition for PFC deadlock creation: given a routing loop, a PFC deadlock can be created as long as the input rate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</a:t>
                </a:r>
                <a:r>
                  <a:rPr lang="en-US" sz="2000" dirty="0"/>
                  <a:t> is larger than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for a sufficient period of time</a:t>
                </a:r>
                <a:r>
                  <a:rPr lang="en-US" sz="2000" dirty="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94" y="1377195"/>
                <a:ext cx="10014012" cy="2107115"/>
              </a:xfrm>
              <a:prstGeom prst="rect">
                <a:avLst/>
              </a:prstGeom>
              <a:blipFill rotWithShape="0">
                <a:blip r:embed="rId2"/>
                <a:stretch>
                  <a:fillRect l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52451" y="244177"/>
            <a:ext cx="1108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Review: study of the PFC deadlock caused by routing loop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40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7977" y="6257971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88994" y="1377195"/>
                <a:ext cx="10014012" cy="3645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200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E</a:t>
                </a:r>
                <a:r>
                  <a:rPr lang="en-US" sz="2000" dirty="0" smtClean="0"/>
                  <a:t>stimation of packet drain rate </a:t>
                </a:r>
                <a:r>
                  <a:rPr lang="en-US" sz="2000" dirty="0" err="1" smtClean="0"/>
                  <a:t>r</a:t>
                </a:r>
                <a:r>
                  <a:rPr lang="en-US" sz="2000" baseline="-25000" dirty="0" err="1" smtClean="0"/>
                  <a:t>d</a:t>
                </a:r>
                <a:r>
                  <a:rPr lang="en-US" sz="2000" dirty="0" smtClean="0"/>
                  <a:t> in the loop: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𝑡𝑡𝑙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i="1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 smtClean="0"/>
                  <a:t>Sufficient </a:t>
                </a:r>
                <a:r>
                  <a:rPr lang="en-US" sz="2000" dirty="0"/>
                  <a:t>condition for PFC deadlock creation: given a routing loop, a PFC deadlock can be created as long as the input rate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</a:t>
                </a:r>
                <a:r>
                  <a:rPr lang="en-US" sz="2000" dirty="0"/>
                  <a:t> is larger than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for a sufficient period of time</a:t>
                </a:r>
                <a:r>
                  <a:rPr lang="en-US" sz="2000" dirty="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</a:t>
                </a:r>
                <a:r>
                  <a:rPr lang="en-US" sz="2000" dirty="0" smtClean="0"/>
                  <a:t>ime to create a PFC deadlock: Let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 smtClean="0"/>
                  <a:t>s</a:t>
                </a:r>
                <a:r>
                  <a:rPr lang="en-US" sz="2000" dirty="0" smtClean="0"/>
                  <a:t> be the minimum bytes of packets needed to be injected into the loop for PFC deadlock creation. When </a:t>
                </a:r>
                <a:r>
                  <a:rPr lang="en-US" sz="2000" b="1" dirty="0" smtClean="0"/>
                  <a:t>r &lt;&lt; B </a:t>
                </a:r>
                <a:r>
                  <a:rPr lang="en-US" sz="2000" dirty="0" smtClean="0"/>
                  <a:t>(e.g., r = 2 </a:t>
                </a:r>
                <a:r>
                  <a:rPr lang="en-US" sz="2000" dirty="0" err="1" smtClean="0"/>
                  <a:t>Gbps</a:t>
                </a:r>
                <a:r>
                  <a:rPr lang="en-US" sz="2000" dirty="0" smtClean="0"/>
                  <a:t>, B = 40Gbps), </a:t>
                </a:r>
                <a:r>
                  <a:rPr lang="en-US" sz="2000" b="1" dirty="0" smtClean="0"/>
                  <a:t>s/r</a:t>
                </a:r>
                <a:r>
                  <a:rPr lang="en-US" sz="2000" dirty="0" smtClean="0"/>
                  <a:t> is a tight estimation of the time to create a PFC deadlock.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when </a:t>
                </a:r>
                <a:r>
                  <a:rPr lang="en-US" sz="2000" dirty="0" err="1"/>
                  <a:t>pkts</a:t>
                </a:r>
                <a:r>
                  <a:rPr lang="en-US" sz="2000" dirty="0"/>
                  <a:t> are queued in the loop,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﷮</m:t>
                    </m:r>
                    <m:r>
                      <m:rPr>
                        <m:sty m:val="p"/>
                      </m:rPr>
                      <a:rPr lang="en-US" sz="2000" baseline="-2500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will be significantly reduced by queuing delay and PFC pauses.</a:t>
                </a:r>
                <a:r>
                  <a:rPr lang="en-US" sz="2000" dirty="0" smtClean="0"/>
                  <a:t> The impact of PFC pause on r is minor when r &lt;&lt; B.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94" y="1377195"/>
                <a:ext cx="10014012" cy="3645998"/>
              </a:xfrm>
              <a:prstGeom prst="rect">
                <a:avLst/>
              </a:prstGeom>
              <a:blipFill rotWithShape="0">
                <a:blip r:embed="rId2"/>
                <a:stretch>
                  <a:fillRect l="-548" r="-914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52451" y="244177"/>
            <a:ext cx="1108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Review: study of the PFC deadlock caused by routing loop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13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029344" y="1736942"/>
            <a:ext cx="10133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Review: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 study of the PFC deadlock caused by routing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/>
              <a:t>Necessary </a:t>
            </a:r>
            <a:r>
              <a:rPr lang="en-US" altLang="zh-CN" sz="3200" dirty="0" smtClean="0"/>
              <a:t>condition for PFC deadlock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Proof: in clos network no PFC deadlocks can be created when only shortest paths are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used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5515" y="244177"/>
            <a:ext cx="1154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Necessary conditions to </a:t>
            </a:r>
            <a:r>
              <a:rPr lang="en-US" sz="3600" dirty="0" smtClean="0"/>
              <a:t>permanently </a:t>
            </a:r>
            <a:r>
              <a:rPr lang="en-US" altLang="zh-CN" sz="3600" dirty="0" smtClean="0"/>
              <a:t>hold </a:t>
            </a:r>
            <a:r>
              <a:rPr lang="en-US" altLang="zh-CN" sz="3600" dirty="0"/>
              <a:t>a </a:t>
            </a:r>
            <a:r>
              <a:rPr lang="en-US" altLang="zh-CN" sz="3600" dirty="0" smtClean="0"/>
              <a:t>PFC deadlock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942794" y="2579925"/>
            <a:ext cx="0" cy="569805"/>
          </a:xfrm>
          <a:prstGeom prst="line">
            <a:avLst/>
          </a:prstGeom>
          <a:ln w="19050">
            <a:solidFill>
              <a:srgbClr val="00B05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287531" y="12030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6202742" y="16429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58005" y="22485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58005" y="2350740"/>
            <a:ext cx="169578" cy="2291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28302" y="12030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5056554" y="1647378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16200000">
            <a:off x="5107664" y="1698488"/>
            <a:ext cx="169578" cy="2291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88895" y="330876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0800000">
            <a:off x="4398776" y="222188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6202742" y="37486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6151633" y="3799756"/>
            <a:ext cx="169578" cy="2291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28302" y="330876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5056554" y="37486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flipV="1">
            <a:off x="4398776" y="314306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flipV="1">
            <a:off x="4398776" y="3143062"/>
            <a:ext cx="169578" cy="2291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4" idx="2"/>
            <a:endCxn id="48" idx="2"/>
          </p:cNvCxnSpPr>
          <p:nvPr/>
        </p:nvCxnSpPr>
        <p:spPr>
          <a:xfrm flipH="1">
            <a:off x="5307045" y="3914348"/>
            <a:ext cx="814784" cy="0"/>
          </a:xfrm>
          <a:prstGeom prst="line">
            <a:avLst/>
          </a:prstGeom>
          <a:ln w="19050">
            <a:solidFill>
              <a:srgbClr val="00B05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0800000">
            <a:off x="6858005" y="314973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49" idx="2"/>
            <a:endCxn id="43" idx="0"/>
          </p:cNvCxnSpPr>
          <p:nvPr/>
        </p:nvCxnSpPr>
        <p:spPr>
          <a:xfrm flipV="1">
            <a:off x="4483565" y="2553290"/>
            <a:ext cx="0" cy="589772"/>
          </a:xfrm>
          <a:prstGeom prst="line">
            <a:avLst/>
          </a:prstGeom>
          <a:ln w="19050">
            <a:solidFill>
              <a:srgbClr val="00B05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9" idx="2"/>
            <a:endCxn id="12" idx="0"/>
          </p:cNvCxnSpPr>
          <p:nvPr/>
        </p:nvCxnSpPr>
        <p:spPr>
          <a:xfrm flipV="1">
            <a:off x="5307045" y="1808638"/>
            <a:ext cx="814784" cy="4442"/>
          </a:xfrm>
          <a:prstGeom prst="line">
            <a:avLst/>
          </a:prstGeom>
          <a:ln w="19050">
            <a:solidFill>
              <a:srgbClr val="00B05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200161" y="2579925"/>
            <a:ext cx="0" cy="569805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304530" y="3681813"/>
            <a:ext cx="814784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250044" y="2571046"/>
            <a:ext cx="0" cy="589772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304529" y="1571661"/>
            <a:ext cx="814784" cy="4442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67943" y="20166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777833" y="138699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85013" y="1367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012548" y="32898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75376" y="391434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996709" y="197507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069546" y="328980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3322540" y="4819726"/>
            <a:ext cx="421742" cy="0"/>
          </a:xfrm>
          <a:prstGeom prst="line">
            <a:avLst/>
          </a:prstGeom>
          <a:ln w="19050">
            <a:solidFill>
              <a:srgbClr val="00B05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124020" y="4819726"/>
            <a:ext cx="434462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766528" y="4650449"/>
            <a:ext cx="2224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Packet forward direction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569032" y="4650449"/>
            <a:ext cx="182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PFC pause direction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1889568" y="5135659"/>
            <a:ext cx="8412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necessary conditions for a PFC deadlock to </a:t>
            </a:r>
            <a:r>
              <a:rPr lang="en-US" sz="2400" dirty="0"/>
              <a:t>permanently </a:t>
            </a:r>
            <a:r>
              <a:rPr lang="en-US" sz="2400" dirty="0" smtClean="0"/>
              <a:t>hold: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PFC pause </a:t>
            </a:r>
            <a:r>
              <a:rPr lang="en-US" altLang="zh-CN" sz="2400" dirty="0" smtClean="0"/>
              <a:t>frames </a:t>
            </a:r>
            <a:r>
              <a:rPr lang="en-US" sz="2400" dirty="0" smtClean="0"/>
              <a:t>form a loop;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All the packets received by the ingress queue are forwarded to the paused egress queue (or next hop in the loop).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6272735" y="39289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89717" y="2309318"/>
            <a:ext cx="882396" cy="799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6033768" y="2597350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73826" y="2999182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33883" y="2309318"/>
            <a:ext cx="882396" cy="799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5262023" y="2600281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0636" y="3698797"/>
            <a:ext cx="882396" cy="799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0800000">
            <a:off x="4817991" y="2981606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6033768" y="398682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433883" y="3698797"/>
            <a:ext cx="882396" cy="799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5262023" y="398682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flipV="1">
            <a:off x="4817991" y="3589456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0800000">
            <a:off x="6473826" y="3593857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94485" y="2571708"/>
            <a:ext cx="338983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16200000">
            <a:off x="4334273" y="259734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6902451" y="2591010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204130" y="2387042"/>
            <a:ext cx="170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Flow 1: S1 -&gt; S2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573815" y="5743392"/>
            <a:ext cx="796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Case 1</a:t>
            </a:r>
            <a:r>
              <a:rPr lang="en-US" sz="2000" dirty="0" smtClean="0"/>
              <a:t>: All the four flows only traverse 2 consecutive switches in the loop. In this case, </a:t>
            </a:r>
            <a:r>
              <a:rPr lang="en-US" sz="2000" dirty="0"/>
              <a:t>n</a:t>
            </a:r>
            <a:r>
              <a:rPr lang="en-US" sz="2000" dirty="0" smtClean="0"/>
              <a:t>o switch can be permanently paused by any flows.</a:t>
            </a:r>
            <a:endParaRPr lang="en-US" sz="2000" dirty="0"/>
          </a:p>
        </p:txBody>
      </p:sp>
      <p:cxnSp>
        <p:nvCxnSpPr>
          <p:cNvPr id="90" name="Straight Arrow Connector 89"/>
          <p:cNvCxnSpPr/>
          <p:nvPr/>
        </p:nvCxnSpPr>
        <p:spPr>
          <a:xfrm rot="5400000" flipV="1">
            <a:off x="5054055" y="3698796"/>
            <a:ext cx="33898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>
            <a:off x="2962106" y="3698795"/>
            <a:ext cx="338983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3994484" y="4242189"/>
            <a:ext cx="338983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492796" y="2168337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6846830" y="1847147"/>
            <a:ext cx="16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Flow 2: S2 -&gt; S3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412861" y="4057523"/>
            <a:ext cx="16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3: S3 -&gt; S4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004905" y="5024382"/>
            <a:ext cx="16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4: S4 -&gt; S1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5400000">
            <a:off x="6902450" y="398682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5400000">
            <a:off x="4363666" y="398682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flipV="1">
            <a:off x="4819850" y="4388661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flipV="1">
            <a:off x="6470820" y="4407225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215089" y="1139261"/>
            <a:ext cx="882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want to find a flow distribution which is possible to create a PFC deadlock among S1, S2, S3 and S4:</a:t>
            </a:r>
            <a:endParaRPr 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56662" y="273198"/>
            <a:ext cx="1107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</a:t>
            </a:r>
            <a:r>
              <a:rPr lang="en-US" sz="3600" dirty="0" smtClean="0"/>
              <a:t>low requirement for PFC deadlock creation</a:t>
            </a:r>
            <a:endParaRPr lang="en-US" sz="3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731228" y="26753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120683" y="33470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292258" y="37056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873694" y="30568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cxnSp>
        <p:nvCxnSpPr>
          <p:cNvPr id="41" name="Straight Connector 40"/>
          <p:cNvCxnSpPr>
            <a:stCxn id="39" idx="0"/>
            <a:endCxn id="43" idx="2"/>
          </p:cNvCxnSpPr>
          <p:nvPr/>
        </p:nvCxnSpPr>
        <p:spPr>
          <a:xfrm flipH="1">
            <a:off x="4875080" y="2711851"/>
            <a:ext cx="331323" cy="269755"/>
          </a:xfrm>
          <a:prstGeom prst="line">
            <a:avLst/>
          </a:prstGeom>
          <a:ln w="28575">
            <a:solidFill>
              <a:srgbClr val="00B05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179082" y="2862574"/>
            <a:ext cx="184666" cy="184666"/>
            <a:chOff x="2046098" y="3056879"/>
            <a:chExt cx="184666" cy="18466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068497" y="3056879"/>
              <a:ext cx="135633" cy="1846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>
              <a:off x="2070614" y="3045567"/>
              <a:ext cx="135633" cy="1846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33" idx="0"/>
            <a:endCxn id="12" idx="2"/>
          </p:cNvCxnSpPr>
          <p:nvPr/>
        </p:nvCxnSpPr>
        <p:spPr>
          <a:xfrm flipH="1" flipV="1">
            <a:off x="6201287" y="2708920"/>
            <a:ext cx="329629" cy="290262"/>
          </a:xfrm>
          <a:prstGeom prst="line">
            <a:avLst/>
          </a:prstGeom>
          <a:ln w="28575">
            <a:solidFill>
              <a:srgbClr val="7030A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5062731" y="2836268"/>
            <a:ext cx="184666" cy="184666"/>
            <a:chOff x="2046098" y="3056879"/>
            <a:chExt cx="184666" cy="184666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068497" y="3056879"/>
              <a:ext cx="135633" cy="1846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>
              <a:off x="2070614" y="3045567"/>
              <a:ext cx="135633" cy="1846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>
            <a:stCxn id="44" idx="0"/>
            <a:endCxn id="56" idx="0"/>
          </p:cNvCxnSpPr>
          <p:nvPr/>
        </p:nvCxnSpPr>
        <p:spPr>
          <a:xfrm flipV="1">
            <a:off x="6201287" y="3812538"/>
            <a:ext cx="329628" cy="285861"/>
          </a:xfrm>
          <a:prstGeom prst="line">
            <a:avLst/>
          </a:prstGeom>
          <a:ln w="28575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163434" y="3760525"/>
            <a:ext cx="184666" cy="184666"/>
            <a:chOff x="2046098" y="3056879"/>
            <a:chExt cx="184666" cy="184666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2068497" y="3056879"/>
              <a:ext cx="135633" cy="1846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2070614" y="3045567"/>
              <a:ext cx="135633" cy="1846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>
            <a:stCxn id="49" idx="0"/>
            <a:endCxn id="48" idx="0"/>
          </p:cNvCxnSpPr>
          <p:nvPr/>
        </p:nvCxnSpPr>
        <p:spPr>
          <a:xfrm>
            <a:off x="4875081" y="3808137"/>
            <a:ext cx="331322" cy="29026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054862" y="3769707"/>
            <a:ext cx="184666" cy="184666"/>
            <a:chOff x="2046098" y="3056879"/>
            <a:chExt cx="184666" cy="184666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68497" y="3056879"/>
              <a:ext cx="135633" cy="1846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>
              <a:off x="2070614" y="3045567"/>
              <a:ext cx="135633" cy="1846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63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58946" y="2411428"/>
            <a:ext cx="882396" cy="799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6502997" y="2699460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03112" y="2411428"/>
            <a:ext cx="882396" cy="799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59865" y="3800907"/>
            <a:ext cx="882396" cy="799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0800000">
            <a:off x="5287220" y="3083716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03112" y="3800907"/>
            <a:ext cx="882396" cy="799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5731252" y="408893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0800000">
            <a:off x="6943055" y="3695967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367460" y="2671985"/>
            <a:ext cx="2754488" cy="1833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16200000">
            <a:off x="4803502" y="269945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7371680" y="2693120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214640" y="2489128"/>
            <a:ext cx="216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Flow 1: S1 -&gt; S2 -&gt; S3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620282" y="5482995"/>
            <a:ext cx="89867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Case 2</a:t>
            </a:r>
            <a:r>
              <a:rPr lang="en-US" sz="2000" dirty="0" smtClean="0"/>
              <a:t>: All the flows traverse 3 consecutive switches in the loop. In this case, each flow is possible to </a:t>
            </a:r>
            <a:r>
              <a:rPr lang="en-US" sz="2000" dirty="0"/>
              <a:t>permanently paused</a:t>
            </a:r>
            <a:r>
              <a:rPr lang="en-US" sz="2000" dirty="0" smtClean="0"/>
              <a:t> the first switch it traverses.</a:t>
            </a:r>
          </a:p>
          <a:p>
            <a:r>
              <a:rPr lang="en-US" i="1" dirty="0" smtClean="0"/>
              <a:t>*Given this flow distribution, it is not guaranteed that a PFC deadlock can occur.</a:t>
            </a:r>
            <a:endParaRPr lang="en-US" i="1" dirty="0"/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7121953" y="2652737"/>
            <a:ext cx="1" cy="23293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5203254" y="2105990"/>
            <a:ext cx="0" cy="237107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4439150" y="4344299"/>
            <a:ext cx="285120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962025" y="2270447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316059" y="1949257"/>
            <a:ext cx="216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Flow 2: S2 -&gt; S3 -&gt; S4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97594" y="4198133"/>
            <a:ext cx="216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3: S3 -&gt; S4 -&gt; S1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22146" y="4735909"/>
            <a:ext cx="216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4: S4 -&gt; S1 -&gt; S2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5400000">
            <a:off x="7371679" y="408893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5400000">
            <a:off x="4832895" y="4088939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flipV="1">
            <a:off x="5289079" y="4490771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flipV="1">
            <a:off x="6940049" y="4509335"/>
            <a:ext cx="114179" cy="218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299982" y="2133923"/>
            <a:ext cx="0" cy="223298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184007" y="4486685"/>
            <a:ext cx="285120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498454" y="2951117"/>
            <a:ext cx="0" cy="201135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488829" y="2951117"/>
            <a:ext cx="262285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15089" y="1139261"/>
            <a:ext cx="882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want to find a flow distribution which is possible to create a PFC deadlock among S1, S2, S3 and S4:</a:t>
            </a:r>
            <a:endParaRPr lang="en-US" sz="2000" dirty="0"/>
          </a:p>
        </p:txBody>
      </p:sp>
      <p:sp>
        <p:nvSpPr>
          <p:cNvPr id="53" name="Rectangle 52"/>
          <p:cNvSpPr/>
          <p:nvPr/>
        </p:nvSpPr>
        <p:spPr>
          <a:xfrm>
            <a:off x="6943848" y="3094057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943848" y="3162884"/>
            <a:ext cx="111898" cy="15431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6200000">
            <a:off x="5700992" y="2690153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6200000">
            <a:off x="5735407" y="2724566"/>
            <a:ext cx="111898" cy="1543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16200000">
            <a:off x="5790174" y="2775136"/>
            <a:ext cx="103738" cy="457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942224" y="3267869"/>
            <a:ext cx="103738" cy="4571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5400000">
            <a:off x="6516481" y="4086564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5400000">
            <a:off x="6482067" y="4120977"/>
            <a:ext cx="111898" cy="15431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5400000">
            <a:off x="6435459" y="4179001"/>
            <a:ext cx="103738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flipV="1">
            <a:off x="5289501" y="3673324"/>
            <a:ext cx="111898" cy="22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flipV="1">
            <a:off x="5289501" y="3673322"/>
            <a:ext cx="111898" cy="15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 flipV="1">
            <a:off x="5297308" y="3676932"/>
            <a:ext cx="103738" cy="457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63" idx="2"/>
            <a:endCxn id="12" idx="0"/>
          </p:cNvCxnSpPr>
          <p:nvPr/>
        </p:nvCxnSpPr>
        <p:spPr>
          <a:xfrm>
            <a:off x="5868513" y="2801723"/>
            <a:ext cx="578864" cy="9307"/>
          </a:xfrm>
          <a:prstGeom prst="line">
            <a:avLst/>
          </a:prstGeom>
          <a:ln w="19050">
            <a:solidFill>
              <a:srgbClr val="7030A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3" idx="2"/>
            <a:endCxn id="56" idx="2"/>
          </p:cNvCxnSpPr>
          <p:nvPr/>
        </p:nvCxnSpPr>
        <p:spPr>
          <a:xfrm>
            <a:off x="6999797" y="3317196"/>
            <a:ext cx="347" cy="378771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2"/>
            <a:endCxn id="48" idx="2"/>
          </p:cNvCxnSpPr>
          <p:nvPr/>
        </p:nvCxnSpPr>
        <p:spPr>
          <a:xfrm flipH="1">
            <a:off x="5898771" y="4198134"/>
            <a:ext cx="562090" cy="237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355337" y="3308711"/>
            <a:ext cx="347" cy="378771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112851" y="5134701"/>
            <a:ext cx="42174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9039042" y="5134701"/>
            <a:ext cx="434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556839" y="4965424"/>
            <a:ext cx="137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Flow direction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9484054" y="4965424"/>
            <a:ext cx="182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PFC pause direction</a:t>
            </a:r>
            <a:endParaRPr lang="en-US" sz="16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488829" y="2179908"/>
            <a:ext cx="308008" cy="189086"/>
            <a:chOff x="2030931" y="3546867"/>
            <a:chExt cx="532238" cy="25565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030931" y="3599848"/>
              <a:ext cx="115503" cy="20105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2143505" y="3546867"/>
              <a:ext cx="419664" cy="25565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7496724" y="3102296"/>
            <a:ext cx="308008" cy="189086"/>
            <a:chOff x="2030931" y="3546867"/>
            <a:chExt cx="532238" cy="255658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2030931" y="3599848"/>
              <a:ext cx="115503" cy="20105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2143505" y="3546867"/>
              <a:ext cx="419664" cy="25565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378651" y="4660307"/>
            <a:ext cx="308008" cy="189086"/>
            <a:chOff x="2030931" y="3546867"/>
            <a:chExt cx="532238" cy="25565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030931" y="3599848"/>
              <a:ext cx="115503" cy="20105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2143505" y="3546867"/>
              <a:ext cx="419664" cy="25565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45601" y="3743271"/>
            <a:ext cx="308008" cy="189086"/>
            <a:chOff x="2030931" y="3546867"/>
            <a:chExt cx="532238" cy="255658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2030931" y="3599848"/>
              <a:ext cx="115503" cy="20105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2143505" y="3546867"/>
              <a:ext cx="419664" cy="2556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56662" y="273198"/>
            <a:ext cx="1107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</a:t>
            </a:r>
            <a:r>
              <a:rPr lang="en-US" sz="3600" dirty="0" smtClean="0"/>
              <a:t>low requirement for PFC deadlock creation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63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7092</TotalTime>
  <Words>1103</Words>
  <Application>Microsoft Office PowerPoint</Application>
  <PresentationFormat>Widescreen</PresentationFormat>
  <Paragraphs>187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1419</cp:revision>
  <dcterms:created xsi:type="dcterms:W3CDTF">2014-12-15T04:35:59Z</dcterms:created>
  <dcterms:modified xsi:type="dcterms:W3CDTF">2015-11-17T04:50:42Z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