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81" r:id="rId5"/>
    <p:sldId id="282" r:id="rId6"/>
    <p:sldId id="286" r:id="rId7"/>
    <p:sldId id="290" r:id="rId8"/>
    <p:sldId id="274" r:id="rId9"/>
    <p:sldId id="292" r:id="rId10"/>
    <p:sldId id="293" r:id="rId11"/>
    <p:sldId id="276" r:id="rId12"/>
    <p:sldId id="294" r:id="rId13"/>
    <p:sldId id="295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E200"/>
    <a:srgbClr val="EE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063" autoAdjust="0"/>
  </p:normalViewPr>
  <p:slideViewPr>
    <p:cSldViewPr snapToGrid="0">
      <p:cViewPr varScale="1">
        <p:scale>
          <a:sx n="93" d="100"/>
          <a:sy n="93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B1D8-8773-422D-93CC-96D9FE531D0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3CF2E-E9A9-404B-B16C-F5639F86B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4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0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6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7A52-3AE4-9771-465D-D1B5D7AB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4DD8B-9921-6980-A866-3237C529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1D8A-064B-14FA-C682-62D273ED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C466-91F0-A6DA-818F-B8D4DA4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D275-52CB-FC36-7E4D-70732B62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FF59-BDBB-7B68-3F43-B5D70255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A1C6-CCC6-74C9-7EBD-9D208088D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F83-36E0-46A5-3CB8-415EFC14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F642-4F56-FC1A-0074-DFE09E74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F620-540C-370B-3DEA-BF323E8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E3A1A-E344-8544-9EC2-6A0368073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80157-70D5-FD80-E730-C9ACF90CE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B885-B5E6-A8BD-F97D-058E5684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7193-ED2B-9CE0-2C25-07A1D7AB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E18B-8298-DD56-098D-F5530E7F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B79-CB51-9F0C-0378-68688D3E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F2A1-236F-66DB-4002-7EBB8C12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C1D1-C2C0-AB24-1EA3-2B82B2B0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5268-14A8-A25D-6283-9D89883A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30AD-FD48-AE8F-B7C6-8BC3DBFD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531-D379-8C60-85EA-3D424495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5135-FE8B-1635-21CA-B4AE168D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75DB-7EA1-200C-C18C-D7731706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E756-F418-54BC-401D-98E0E1A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77B3-3EDD-EACA-83FF-1160881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0D1A-E2D8-166A-4A7A-C39C297B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262D-DCD9-07E0-6830-B86397283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5299B-0B38-7C41-E2E7-54385CDD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C61C7-4766-912B-34A6-37E1D2C0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6A5D-E4A6-D164-1F20-496020B4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B399-E98D-6DCB-BDD5-D34C55A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DF4D-E3B0-68B3-BDEC-9B4F21B9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ACFEA-8396-EAD2-A426-1E40AF30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08B1C-4F6E-4D62-1075-35B0F340B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70429-4E1E-2C10-AD77-121D4B7D9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F338A-3582-2D5B-D407-FDBCC33F0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68FB6-EF3E-0148-54D1-FF680E9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B50D-BB0B-C5EB-3D42-F3BDB314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54BC0-A73F-99C9-0B2C-AC7DDBD9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66D0-DB91-4CE4-E952-CF79393B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0FBC-E3C6-89AF-311C-FCE6B209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C7353-B7C9-934A-9174-FD660C24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993-F6F5-1A96-62B0-D33312BC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2E212-96F7-63DE-F5F8-9D98A0C2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B30F1-32A4-D7BA-AD66-33F2DBA9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41BE1-24EA-F94B-EC75-45E86029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F9A9-865B-398D-49AA-C92314C5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BA50-842F-0C30-E461-A20B791E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8DB0-E0AC-9D65-BD51-E6957911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DAC3-5D03-A768-609D-9FBB6A0C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3A9B7-AFCB-690B-85F9-DAA27CBF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696A6-6696-9B33-7A44-B6B55208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B151-2D4A-9ADA-D716-9FFD4976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FB82A-0BCC-76AA-0599-C69E66C10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D5171-B0C9-673C-D214-B93644E0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BCF96-3F84-49F0-98F1-0D71E4CC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9854E-8297-3B3C-E745-B29129E7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63A-A5AA-9728-62A2-E662694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CC8C-03B9-DDA6-D8C3-4134FA04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8C09-8DD1-E987-6572-41F8DF5A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C8BA-A0AF-FDE6-573A-C184F51A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A8867-5284-4C05-8392-2A6A1F92518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D74E-9734-9AC1-C580-1C04339C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9CDE-440F-5954-5FEE-C291314A9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svg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0" Type="http://schemas.openxmlformats.org/officeDocument/2006/relationships/image" Target="../media/image28.svg"/><Relationship Id="rId4" Type="http://schemas.openxmlformats.org/officeDocument/2006/relationships/image" Target="../media/image26.sv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5.sv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5.sv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tack of bank cards">
            <a:extLst>
              <a:ext uri="{FF2B5EF4-FFF2-40B4-BE49-F238E27FC236}">
                <a16:creationId xmlns:a16="http://schemas.microsoft.com/office/drawing/2014/main" id="{36E2D6B9-1D78-85FB-4066-477AB1743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11" t="5292" r="-2" b="37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126AF-321F-923C-5DC9-A34CB927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Credit Card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833D5-92D7-B581-B9EE-EB1D5C31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Predictive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0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5">
            <a:extLst>
              <a:ext uri="{FF2B5EF4-FFF2-40B4-BE49-F238E27FC236}">
                <a16:creationId xmlns:a16="http://schemas.microsoft.com/office/drawing/2014/main" id="{C002F08A-6E0A-EBA6-DAAA-766679E9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FC4EC18-3EE4-C6A7-10A7-9E0D43273A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Approach: </a:t>
            </a:r>
            <a:r>
              <a:rPr lang="en-US" dirty="0"/>
              <a:t>Model selection</a:t>
            </a:r>
          </a:p>
          <a:p>
            <a:pPr algn="ct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Winning model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7D30BFD3-79CC-A221-089A-9A615BB5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28562AF-B8D2-A8AE-43DA-61D3D4E2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80B14A1-D1D2-A756-5B22-DA796FCA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59" y="4401644"/>
            <a:ext cx="7262973" cy="2106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D458C5-913B-4DC9-FB30-99097ECD0BC3}"/>
              </a:ext>
            </a:extLst>
          </p:cNvPr>
          <p:cNvSpPr/>
          <p:nvPr/>
        </p:nvSpPr>
        <p:spPr>
          <a:xfrm>
            <a:off x="5009298" y="1911141"/>
            <a:ext cx="5079926" cy="2280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assessment was given to the threshold used for predicting churn (instead of the default 50%).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Reducing the threshold to 5% achieved almost 94% recall without massively inflating the size of the positive prediction class.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BAABB-212F-D1F2-3D64-27EF049EAB6A}"/>
              </a:ext>
            </a:extLst>
          </p:cNvPr>
          <p:cNvSpPr/>
          <p:nvPr/>
        </p:nvSpPr>
        <p:spPr>
          <a:xfrm>
            <a:off x="3708971" y="4705562"/>
            <a:ext cx="7428215" cy="174661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E26F515-1F49-8D6E-3825-B4A8CD51A2F0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>
            <a:off x="10089224" y="3051377"/>
            <a:ext cx="1047962" cy="1741516"/>
          </a:xfrm>
          <a:prstGeom prst="bentConnector3">
            <a:avLst>
              <a:gd name="adj1" fmla="val 121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E0E704-2B19-0847-5D41-0AE00C0C66E2}"/>
              </a:ext>
            </a:extLst>
          </p:cNvPr>
          <p:cNvSpPr txBox="1"/>
          <p:nvPr/>
        </p:nvSpPr>
        <p:spPr>
          <a:xfrm>
            <a:off x="1166973" y="2089307"/>
            <a:ext cx="3405027" cy="1924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err="1">
                <a:solidFill>
                  <a:schemeClr val="accent1"/>
                </a:solidFill>
              </a:rPr>
              <a:t>CatBoost</a:t>
            </a:r>
            <a:r>
              <a:rPr lang="en-US" sz="3200" b="1" dirty="0">
                <a:solidFill>
                  <a:schemeClr val="accent1"/>
                </a:solidFill>
              </a:rPr>
              <a:t> model </a:t>
            </a:r>
            <a:r>
              <a:rPr lang="en-US" sz="3200" dirty="0">
                <a:solidFill>
                  <a:schemeClr val="accent1"/>
                </a:solidFill>
              </a:rPr>
              <a:t>showed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2934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/>
              <a:t>Validation</a:t>
            </a:r>
            <a:br>
              <a:rPr lang="en-US" b="1" dirty="0"/>
            </a:br>
            <a:r>
              <a:rPr lang="en-US" sz="4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CatBoost</a:t>
            </a:r>
            <a:r>
              <a:rPr lang="en-US" sz="4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55699"/>
              </p:ext>
            </p:extLst>
          </p:nvPr>
        </p:nvGraphicFramePr>
        <p:xfrm>
          <a:off x="838200" y="1890395"/>
          <a:ext cx="105156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904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757696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/>
                        <a:t>Of the 488 customers that churned, the model correctly included 474 in the positive class. 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/>
                        <a:t>Only 3% of the churned customers were missed. 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/>
                        <a:t>Of the 582 in the positive class, 19% did not churn.</a:t>
                      </a:r>
                      <a:endParaRPr lang="en-US" sz="200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</a:t>
                      </a:r>
                    </a:p>
                    <a:p>
                      <a:pPr algn="ctr"/>
                      <a:r>
                        <a:rPr lang="en-US" b="1" dirty="0"/>
                        <a:t>test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59B596-6111-2224-5398-FF6F73D71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0752E4D-6C7B-9131-9812-3C0881A8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95AC59-50C9-87C2-0556-4A68C5D7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52" y="4358888"/>
            <a:ext cx="8606748" cy="10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68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/>
              <a:t>Findings: </a:t>
            </a:r>
            <a:r>
              <a:rPr lang="en-US" dirty="0"/>
              <a:t>Model Results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30421"/>
              </p:ext>
            </p:extLst>
          </p:nvPr>
        </p:nvGraphicFramePr>
        <p:xfrm>
          <a:off x="838200" y="1890394"/>
          <a:ext cx="10515600" cy="1993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904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757696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19932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Threshold assessment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2345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59B596-6111-2224-5398-FF6F73D71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0752E4D-6C7B-9131-9812-3C0881A8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F6689-878B-8F1A-EF59-DE3C62B13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6244" y="4128911"/>
            <a:ext cx="2923335" cy="2268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6B2DB-0F70-3F6A-FC14-98C4651D073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878"/>
          <a:stretch/>
        </p:blipFill>
        <p:spPr>
          <a:xfrm>
            <a:off x="8418780" y="4083337"/>
            <a:ext cx="2876764" cy="2299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ACC0FC-E40D-C51D-FDF3-783C85A2A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9677" y="1989689"/>
            <a:ext cx="6862511" cy="168158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289295-CE41-3D90-8073-F2AC30A8C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59208"/>
              </p:ext>
            </p:extLst>
          </p:nvPr>
        </p:nvGraphicFramePr>
        <p:xfrm>
          <a:off x="838200" y="4128913"/>
          <a:ext cx="4958304" cy="2299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904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22994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ROC curve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2345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EA504C9-7F07-B2CC-F53F-23B8CC921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98993"/>
              </p:ext>
            </p:extLst>
          </p:nvPr>
        </p:nvGraphicFramePr>
        <p:xfrm>
          <a:off x="6395496" y="4128911"/>
          <a:ext cx="4958304" cy="2299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904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22994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Lift curve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23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90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/>
              <a:t>Findings: </a:t>
            </a:r>
            <a:r>
              <a:rPr lang="en-US" dirty="0"/>
              <a:t>Model Results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90394"/>
          <a:ext cx="10515600" cy="4489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904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757696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44898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 importance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2345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59B596-6111-2224-5398-FF6F73D71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0752E4D-6C7B-9131-9812-3C0881A8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1A6EE2-F04B-A145-7F4A-440AE2D8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64" y="2106410"/>
            <a:ext cx="7504201" cy="39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Use cases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28368"/>
              </p:ext>
            </p:extLst>
          </p:nvPr>
        </p:nvGraphicFramePr>
        <p:xfrm>
          <a:off x="838200" y="2064320"/>
          <a:ext cx="10515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795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199805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Reward programs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dirty="0"/>
                        <a:t>General changes to all customers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dirty="0"/>
                        <a:t>Implementing or enhancing existing reward programs to incentivize the size and volume of transactions.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Survey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the segment of customers most likely to churn.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Proactive outreach to understand what is preventing these customers from using their cards more.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Collect feedback to focus retention efforts in the most relevant areas.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Targeted incentives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 interest rates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Customized reward offerings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5" name="Graphic 4" descr="Present with solid fill">
            <a:extLst>
              <a:ext uri="{FF2B5EF4-FFF2-40B4-BE49-F238E27FC236}">
                <a16:creationId xmlns:a16="http://schemas.microsoft.com/office/drawing/2014/main" id="{89C2829E-1C54-E924-6F03-FA75264C1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3501" y="2537717"/>
            <a:ext cx="567646" cy="56764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76C4AA-FB39-73BE-00F1-EE3B9BC7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EB7480D-129A-8D30-898D-7CFAFBF0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id="{99EE1310-0DA9-C1D9-6E89-CB1EEA7B92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93501" y="4089114"/>
            <a:ext cx="567647" cy="567647"/>
          </a:xfrm>
          <a:prstGeom prst="rect">
            <a:avLst/>
          </a:prstGeom>
        </p:spPr>
      </p:pic>
      <p:pic>
        <p:nvPicPr>
          <p:cNvPr id="14" name="Graphic 13" descr="Target Audience with solid fill">
            <a:extLst>
              <a:ext uri="{FF2B5EF4-FFF2-40B4-BE49-F238E27FC236}">
                <a16:creationId xmlns:a16="http://schemas.microsoft.com/office/drawing/2014/main" id="{146329BA-53E0-A9DC-3125-29AA30575D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45788" y="5640512"/>
            <a:ext cx="663071" cy="66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8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What’s next?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52268"/>
              </p:ext>
            </p:extLst>
          </p:nvPr>
        </p:nvGraphicFramePr>
        <p:xfrm>
          <a:off x="838200" y="1918970"/>
          <a:ext cx="10515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10307320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/>
                        <a:t>Hyper tune model to increase performance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dirty="0"/>
                        <a:t>Monitor threshold to ensure 5% remains appropriate as population changes overtime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/>
                        <a:t>Automate data refresh and training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83774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/>
                        <a:t>Build data quality checks into the workflow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55131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020714-57C9-3F3C-691A-D48B22B3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15DE24A-9F19-151E-3C9E-78D2C67E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7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26570"/>
              </p:ext>
            </p:extLst>
          </p:nvPr>
        </p:nvGraphicFramePr>
        <p:xfrm>
          <a:off x="838199" y="2064320"/>
          <a:ext cx="10515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795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199805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Objective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Develop a predictive model to identify the likelihood existing credit card customers will churn.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used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Historical customer snapshot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08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Problem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dirty="0"/>
                        <a:t>16% of credit card customers churned over the past year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dirty="0"/>
                        <a:t>Manager needs to understand which customers are most likely to churn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1149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D75030A-C075-8067-C020-4EC4F51E179A}"/>
              </a:ext>
            </a:extLst>
          </p:cNvPr>
          <p:cNvSpPr/>
          <p:nvPr/>
        </p:nvSpPr>
        <p:spPr>
          <a:xfrm>
            <a:off x="3441846" y="5092219"/>
            <a:ext cx="1005840" cy="1005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dirty="0"/>
              <a:t>97%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C139DD-944D-9A33-41CA-0ED4FA3A890E}"/>
              </a:ext>
            </a:extLst>
          </p:cNvPr>
          <p:cNvSpPr/>
          <p:nvPr/>
        </p:nvSpPr>
        <p:spPr>
          <a:xfrm>
            <a:off x="5963291" y="5092219"/>
            <a:ext cx="1005840" cy="1005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dirty="0"/>
              <a:t>96%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DB24EE-9412-DC99-8366-919DB9F464E0}"/>
              </a:ext>
            </a:extLst>
          </p:cNvPr>
          <p:cNvSpPr/>
          <p:nvPr/>
        </p:nvSpPr>
        <p:spPr>
          <a:xfrm>
            <a:off x="8690224" y="5092219"/>
            <a:ext cx="1005840" cy="1005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dirty="0"/>
              <a:t>3%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7F385-C719-AC0E-45AB-28E74BD134E5}"/>
              </a:ext>
            </a:extLst>
          </p:cNvPr>
          <p:cNvSpPr/>
          <p:nvPr/>
        </p:nvSpPr>
        <p:spPr>
          <a:xfrm>
            <a:off x="4447684" y="5184173"/>
            <a:ext cx="1554480" cy="821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B0E63-73CE-FA56-3DE0-14530CB0168C}"/>
              </a:ext>
            </a:extLst>
          </p:cNvPr>
          <p:cNvSpPr/>
          <p:nvPr/>
        </p:nvSpPr>
        <p:spPr>
          <a:xfrm>
            <a:off x="6965277" y="5188459"/>
            <a:ext cx="1737360" cy="821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8E0E9C-6349-146C-8B6C-7EC041B61B6D}"/>
              </a:ext>
            </a:extLst>
          </p:cNvPr>
          <p:cNvSpPr/>
          <p:nvPr/>
        </p:nvSpPr>
        <p:spPr>
          <a:xfrm>
            <a:off x="9684504" y="5184173"/>
            <a:ext cx="1737360" cy="821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/>
                </a:solidFill>
              </a:rPr>
              <a:t>Churned customers misclassified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Data wrangling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2039"/>
              </p:ext>
            </p:extLst>
          </p:nvPr>
        </p:nvGraphicFramePr>
        <p:xfrm>
          <a:off x="838200" y="1858836"/>
          <a:ext cx="105156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235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2605965">
                  <a:extLst>
                    <a:ext uri="{9D8B030D-6E8A-4147-A177-3AD203B41FA5}">
                      <a16:colId xmlns:a16="http://schemas.microsoft.com/office/drawing/2014/main" val="4073732313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1190467621"/>
                    </a:ext>
                  </a:extLst>
                </a:gridCol>
              </a:tblGrid>
              <a:tr h="2416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Source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/>
                        <a:t>Feature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/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83182"/>
                  </a:ext>
                </a:extLst>
              </a:tr>
              <a:tr h="3756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Company Records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Churn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Age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Gender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Dependent_count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Education_Level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Marital_Status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Income_Category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Card_Category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Total_Relationship_Count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Months_on_book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Months_Inactive_12_mon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Contacts_Count_12_mon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Credit_Limit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Total_Revolving_Bal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Avg_Open_To_Buy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Total_Trans_Amt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Total_Amt_Chng_Q4_Q1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Total_Trans_Ct</a:t>
                      </a:r>
                      <a:r>
                        <a:rPr lang="en-US" sz="1400" i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Total_Ct_Chng_Q4_Q1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 err="1"/>
                        <a:t>Avg_Utilization_Ratio</a:t>
                      </a:r>
                      <a:r>
                        <a:rPr lang="en-US" sz="1400" i="0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flag indicating if customer relationship still exists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customers age in years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male or female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number of dependents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educational qualification of the account 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categorized as married, single, divorced, unknown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range of annual income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type of card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total number of products held by customer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months of relationship with company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number of months inactive in the last 12 months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number of contacts in the last 12 months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credit limit on the credit card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total revolving balance on the credit card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open to buy credit line (average of last 12 months)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total amount from transactions over the last 12 months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change in transaction amount (Q4 over Q1)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total count of transactions over the last 12 months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change in transaction count (Q4 over Q1)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utilization ratio average over the last 12 months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9854C1-3FF2-0051-83AD-E29022CE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A32F38-175D-D001-5ECC-0CF65300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07" y="500866"/>
            <a:ext cx="3352695" cy="2581381"/>
          </a:xfr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EDA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C8C0EF-713D-1639-4709-A0DEBC36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05" y="1019618"/>
            <a:ext cx="6564919" cy="5337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537934-4B49-EF64-1905-1C8A6C1C42FC}"/>
              </a:ext>
            </a:extLst>
          </p:cNvPr>
          <p:cNvSpPr/>
          <p:nvPr/>
        </p:nvSpPr>
        <p:spPr>
          <a:xfrm>
            <a:off x="6157452" y="4970883"/>
            <a:ext cx="2605160" cy="138625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C997F-C52D-9389-6B1F-F3648E8F84A3}"/>
              </a:ext>
            </a:extLst>
          </p:cNvPr>
          <p:cNvSpPr txBox="1"/>
          <p:nvPr/>
        </p:nvSpPr>
        <p:spPr>
          <a:xfrm>
            <a:off x="582307" y="3429000"/>
            <a:ext cx="33526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/>
              <a:t>Certain features show visible differences in population distribution</a:t>
            </a:r>
          </a:p>
          <a:p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Total transaction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transaction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utilization ratio</a:t>
            </a:r>
            <a:endParaRPr lang="en-US" i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92993-70DA-AA12-F76C-2732851498AE}"/>
              </a:ext>
            </a:extLst>
          </p:cNvPr>
          <p:cNvSpPr txBox="1"/>
          <p:nvPr/>
        </p:nvSpPr>
        <p:spPr>
          <a:xfrm>
            <a:off x="4778716" y="500866"/>
            <a:ext cx="662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/>
              <a:t>Proportional distribution of churn and non-churn populations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AF2F5-8E51-03F1-739E-C42D0FD61603}"/>
              </a:ext>
            </a:extLst>
          </p:cNvPr>
          <p:cNvSpPr/>
          <p:nvPr/>
        </p:nvSpPr>
        <p:spPr>
          <a:xfrm>
            <a:off x="10051025" y="4970883"/>
            <a:ext cx="1350989" cy="138625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97A8D-77BC-04A5-36C9-05DA125B2CCB}"/>
              </a:ext>
            </a:extLst>
          </p:cNvPr>
          <p:cNvSpPr/>
          <p:nvPr/>
        </p:nvSpPr>
        <p:spPr>
          <a:xfrm>
            <a:off x="582307" y="4473188"/>
            <a:ext cx="2966375" cy="99539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07" y="500866"/>
            <a:ext cx="5325333" cy="2581381"/>
          </a:xfr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EDA</a:t>
            </a:r>
            <a:br>
              <a:rPr lang="en-US" dirty="0"/>
            </a:br>
            <a:r>
              <a:rPr lang="en-US" sz="4000" i="1" dirty="0"/>
              <a:t>Transaction Activity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C997F-C52D-9389-6B1F-F3648E8F84A3}"/>
              </a:ext>
            </a:extLst>
          </p:cNvPr>
          <p:cNvSpPr txBox="1"/>
          <p:nvPr/>
        </p:nvSpPr>
        <p:spPr>
          <a:xfrm>
            <a:off x="6608346" y="3891337"/>
            <a:ext cx="4804506" cy="233480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</a:rPr>
              <a:t>Churn population skewed right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</a:rPr>
              <a:t>As activity increases, proportion of churne</a:t>
            </a:r>
            <a:r>
              <a:rPr lang="en-US" sz="2000" dirty="0">
                <a:solidFill>
                  <a:schemeClr val="accent1"/>
                </a:solidFill>
              </a:rPr>
              <a:t>d customers decreases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</a:rPr>
              <a:t>All ch</a:t>
            </a:r>
            <a:r>
              <a:rPr lang="en-US" sz="2000" dirty="0">
                <a:solidFill>
                  <a:schemeClr val="accent1"/>
                </a:solidFill>
              </a:rPr>
              <a:t>urned customer have less than $11,000 in total transactions and less than a 100 transaction count.</a:t>
            </a:r>
            <a:endParaRPr lang="en-US" sz="2000" i="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78051-2E1F-1204-31C3-ACA59B22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23" y="166411"/>
            <a:ext cx="5102352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9C64ACE-5F71-4B5E-A896-057F91B5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7" y="3322724"/>
            <a:ext cx="5150272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1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08" y="500866"/>
            <a:ext cx="4071886" cy="2581381"/>
          </a:xfr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EDA</a:t>
            </a:r>
            <a:br>
              <a:rPr lang="en-US" dirty="0"/>
            </a:br>
            <a:r>
              <a:rPr lang="en-US" sz="4000" i="1" dirty="0"/>
              <a:t>Utilization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C997F-C52D-9389-6B1F-F3648E8F84A3}"/>
              </a:ext>
            </a:extLst>
          </p:cNvPr>
          <p:cNvSpPr txBox="1"/>
          <p:nvPr/>
        </p:nvSpPr>
        <p:spPr>
          <a:xfrm>
            <a:off x="582306" y="3298003"/>
            <a:ext cx="4071885" cy="316444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accent1"/>
                </a:solidFill>
              </a:rPr>
              <a:t>Churn population skewed right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accent1"/>
                </a:solidFill>
              </a:rPr>
              <a:t>Proportion of churne</a:t>
            </a:r>
            <a:r>
              <a:rPr lang="en-US" sz="1600" dirty="0">
                <a:solidFill>
                  <a:schemeClr val="accent1"/>
                </a:solidFill>
              </a:rPr>
              <a:t>d customers decreases in the middle of utilization range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accent1"/>
                </a:solidFill>
              </a:rPr>
              <a:t>Customers with no usage or maximizing as least 80% of their credit line have been more likely to churn.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accent1"/>
                </a:solidFill>
              </a:rPr>
              <a:t>Moderate levels of utilization appear to correlate with customers remaining with the company.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78051-2E1F-1204-31C3-ACA59B22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5856" y="1241585"/>
            <a:ext cx="6823322" cy="4374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4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333BC36-95DA-CCB9-06FB-A0FCCC6695BD}"/>
              </a:ext>
            </a:extLst>
          </p:cNvPr>
          <p:cNvSpPr/>
          <p:nvPr/>
        </p:nvSpPr>
        <p:spPr>
          <a:xfrm>
            <a:off x="308225" y="2093837"/>
            <a:ext cx="5332287" cy="2806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7658CB-4617-B30A-561F-6495EAF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9B5DC5-5755-1F01-04B2-975573349F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Approach: </a:t>
            </a:r>
            <a:r>
              <a:rPr lang="en-US" dirty="0"/>
              <a:t>Model selection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DAA034-FA3A-4735-92BC-BE4B9257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FBD5857-811D-D9FB-6516-5F9FF475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7542AA-72D3-B155-B10A-130F4C31C4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58"/>
          <a:stretch/>
        </p:blipFill>
        <p:spPr>
          <a:xfrm>
            <a:off x="4890500" y="2612619"/>
            <a:ext cx="6658509" cy="3880256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A3CD7DE-FB46-BBCD-0954-7A3AE55E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45365"/>
              </p:ext>
            </p:extLst>
          </p:nvPr>
        </p:nvGraphicFramePr>
        <p:xfrm>
          <a:off x="396411" y="2100104"/>
          <a:ext cx="5120640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323958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Performance Metrics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Primary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200" b="0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actual churn customers predicted to churn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2457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Secondary</a:t>
                      </a:r>
                      <a:endParaRPr 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Operating Characteristic (ROC) curve</a:t>
                      </a:r>
                      <a:endParaRPr lang="en-US" sz="1200" b="0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Illustrates classifier performance at a range of threshold settings, showing the trade off between sensitivity and specificity.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Lift curve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effectiveness of model by comparing results obtained with and without the model. (i.e. Top X% of samples perform X times better than random).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63944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AA89F55-9747-AD4F-00B4-8B26EFC99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71007"/>
              </p:ext>
            </p:extLst>
          </p:nvPr>
        </p:nvGraphicFramePr>
        <p:xfrm>
          <a:off x="5860551" y="2093837"/>
          <a:ext cx="593503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038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</a:tblGrid>
              <a:tr h="32395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Data split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6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97412"/>
              </p:ext>
            </p:extLst>
          </p:nvPr>
        </p:nvGraphicFramePr>
        <p:xfrm>
          <a:off x="838199" y="1936962"/>
          <a:ext cx="1051560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100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657036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  <a:gridCol w="5682466">
                  <a:extLst>
                    <a:ext uri="{9D8B030D-6E8A-4147-A177-3AD203B41FA5}">
                      <a16:colId xmlns:a16="http://schemas.microsoft.com/office/drawing/2014/main" val="1686387701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Baseline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Simple decision tree classifier</a:t>
                      </a:r>
                    </a:p>
                    <a:p>
                      <a:endParaRPr lang="en-US" sz="2000" i="0" dirty="0"/>
                    </a:p>
                    <a:p>
                      <a:endParaRPr lang="en-US" sz="2000" i="0" dirty="0"/>
                    </a:p>
                    <a:p>
                      <a:r>
                        <a:rPr lang="en-US" b="1" i="0" dirty="0"/>
                        <a:t>Okay</a:t>
                      </a:r>
                      <a:r>
                        <a:rPr lang="en-US" i="0" dirty="0"/>
                        <a:t> results</a:t>
                      </a:r>
                    </a:p>
                    <a:p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21031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Tuned Decision Tree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Tested 324 sets of parameters to find most effective decision tree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Better</a:t>
                      </a:r>
                      <a:r>
                        <a:rPr lang="en-US" dirty="0"/>
                        <a:t> results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6CC7FA2-73FC-926D-596F-7E9FA60A6CC2}"/>
              </a:ext>
            </a:extLst>
          </p:cNvPr>
          <p:cNvGrpSpPr/>
          <p:nvPr/>
        </p:nvGrpSpPr>
        <p:grpSpPr>
          <a:xfrm>
            <a:off x="4004352" y="5138370"/>
            <a:ext cx="1662489" cy="731520"/>
            <a:chOff x="4717986" y="3603927"/>
            <a:chExt cx="1662489" cy="7315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1DCB2D-E6FF-0E9B-8307-CC5412700FB3}"/>
                </a:ext>
              </a:extLst>
            </p:cNvPr>
            <p:cNvSpPr/>
            <p:nvPr/>
          </p:nvSpPr>
          <p:spPr>
            <a:xfrm>
              <a:off x="4717986" y="3603927"/>
              <a:ext cx="731520" cy="731520"/>
            </a:xfrm>
            <a:prstGeom prst="ellipse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81%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14B89-3930-E52D-8871-168FAF0D05B1}"/>
                </a:ext>
              </a:extLst>
            </p:cNvPr>
            <p:cNvSpPr/>
            <p:nvPr/>
          </p:nvSpPr>
          <p:spPr>
            <a:xfrm>
              <a:off x="544950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recall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AC112992-F8AC-3910-5C4E-A13B2E28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1519" y="4278957"/>
            <a:ext cx="2371305" cy="19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03AAAE-18EC-280A-EC22-A0C5EDCE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4101" y="4260745"/>
            <a:ext cx="2484715" cy="19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D01592-BEB3-22CE-4E5A-FEA06E9D26D5}"/>
              </a:ext>
            </a:extLst>
          </p:cNvPr>
          <p:cNvGrpSpPr/>
          <p:nvPr/>
        </p:nvGrpSpPr>
        <p:grpSpPr>
          <a:xfrm>
            <a:off x="4004352" y="2842146"/>
            <a:ext cx="1662489" cy="731520"/>
            <a:chOff x="4717986" y="3603927"/>
            <a:chExt cx="1662489" cy="7315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D771D-7510-28EC-3613-E0F2F2E55FF8}"/>
                </a:ext>
              </a:extLst>
            </p:cNvPr>
            <p:cNvSpPr/>
            <p:nvPr/>
          </p:nvSpPr>
          <p:spPr>
            <a:xfrm>
              <a:off x="4717986" y="3603927"/>
              <a:ext cx="731520" cy="731520"/>
            </a:xfrm>
            <a:prstGeom prst="ellipse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78%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A01AB-53D9-A8F7-2CE1-0EBA524B6C98}"/>
                </a:ext>
              </a:extLst>
            </p:cNvPr>
            <p:cNvSpPr/>
            <p:nvPr/>
          </p:nvSpPr>
          <p:spPr>
            <a:xfrm>
              <a:off x="544950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recall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4EBBAD81-72A1-3162-1E73-1B1DD298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993" y="1982733"/>
            <a:ext cx="2408357" cy="19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7B11C5D-9E91-B265-2BCB-316AC6DD2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25" y="1964521"/>
            <a:ext cx="2513068" cy="19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84FA40A3-3EC2-B752-7A73-E2A1D3C7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411308E-338D-16DB-F5DF-57CCD26626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Approach: </a:t>
            </a:r>
            <a:r>
              <a:rPr lang="en-US" dirty="0"/>
              <a:t>Model selection</a:t>
            </a:r>
          </a:p>
          <a:p>
            <a:pPr algn="ct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assessment dataset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3CC1DCB-F3E8-EEC4-9AE0-21F7C4314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717055A-33EB-A5A1-81ED-AEF91B5D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6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75668"/>
              </p:ext>
            </p:extLst>
          </p:nvPr>
        </p:nvGraphicFramePr>
        <p:xfrm>
          <a:off x="838199" y="1936962"/>
          <a:ext cx="1051560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100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657036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  <a:gridCol w="5682466">
                  <a:extLst>
                    <a:ext uri="{9D8B030D-6E8A-4147-A177-3AD203B41FA5}">
                      <a16:colId xmlns:a16="http://schemas.microsoft.com/office/drawing/2014/main" val="1686387701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Tested 24 iterations of variables to find most effective Random Forest</a:t>
                      </a:r>
                    </a:p>
                    <a:p>
                      <a:endParaRPr lang="en-US" sz="2000" i="0" dirty="0"/>
                    </a:p>
                    <a:p>
                      <a:r>
                        <a:rPr lang="en-US" b="1" i="0" dirty="0"/>
                        <a:t>Good</a:t>
                      </a:r>
                      <a:r>
                        <a:rPr lang="en-US" i="0" dirty="0"/>
                        <a:t> results</a:t>
                      </a:r>
                    </a:p>
                    <a:p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21031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CatBoost</a:t>
                      </a:r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Standard </a:t>
                      </a:r>
                      <a:r>
                        <a:rPr lang="en-US" dirty="0" err="1"/>
                        <a:t>CatBoost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classifer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Best</a:t>
                      </a:r>
                      <a:r>
                        <a:rPr lang="en-US" dirty="0"/>
                        <a:t> results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6CC7FA2-73FC-926D-596F-7E9FA60A6CC2}"/>
              </a:ext>
            </a:extLst>
          </p:cNvPr>
          <p:cNvGrpSpPr/>
          <p:nvPr/>
        </p:nvGrpSpPr>
        <p:grpSpPr>
          <a:xfrm>
            <a:off x="4004352" y="5138370"/>
            <a:ext cx="1662489" cy="731520"/>
            <a:chOff x="4717986" y="3603927"/>
            <a:chExt cx="1662489" cy="7315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1DCB2D-E6FF-0E9B-8307-CC5412700FB3}"/>
                </a:ext>
              </a:extLst>
            </p:cNvPr>
            <p:cNvSpPr/>
            <p:nvPr/>
          </p:nvSpPr>
          <p:spPr>
            <a:xfrm>
              <a:off x="4717986" y="3603927"/>
              <a:ext cx="731520" cy="7315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86%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14B89-3930-E52D-8871-168FAF0D05B1}"/>
                </a:ext>
              </a:extLst>
            </p:cNvPr>
            <p:cNvSpPr/>
            <p:nvPr/>
          </p:nvSpPr>
          <p:spPr>
            <a:xfrm>
              <a:off x="544950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recall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AC112992-F8AC-3910-5C4E-A13B2E28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6674" y="4278957"/>
            <a:ext cx="2360995" cy="19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F03AAAE-18EC-280A-EC22-A0C5EDCE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4101" y="4264739"/>
            <a:ext cx="2484715" cy="19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D01592-BEB3-22CE-4E5A-FEA06E9D26D5}"/>
              </a:ext>
            </a:extLst>
          </p:cNvPr>
          <p:cNvGrpSpPr/>
          <p:nvPr/>
        </p:nvGrpSpPr>
        <p:grpSpPr>
          <a:xfrm>
            <a:off x="4004352" y="2842146"/>
            <a:ext cx="1662489" cy="731520"/>
            <a:chOff x="4717986" y="3603927"/>
            <a:chExt cx="1662489" cy="7315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D771D-7510-28EC-3613-E0F2F2E55FF8}"/>
                </a:ext>
              </a:extLst>
            </p:cNvPr>
            <p:cNvSpPr/>
            <p:nvPr/>
          </p:nvSpPr>
          <p:spPr>
            <a:xfrm>
              <a:off x="4717986" y="3603927"/>
              <a:ext cx="731520" cy="731520"/>
            </a:xfrm>
            <a:prstGeom prst="ellipse">
              <a:avLst/>
            </a:prstGeom>
            <a:solidFill>
              <a:srgbClr val="E7E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84%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A01AB-53D9-A8F7-2CE1-0EBA524B6C98}"/>
                </a:ext>
              </a:extLst>
            </p:cNvPr>
            <p:cNvSpPr/>
            <p:nvPr/>
          </p:nvSpPr>
          <p:spPr>
            <a:xfrm>
              <a:off x="544950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recall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4EBBAD81-72A1-3162-1E73-1B1DD298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46364" y="1982733"/>
            <a:ext cx="2381614" cy="19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7B11C5D-9E91-B265-2BCB-316AC6DD2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9925" y="1971411"/>
            <a:ext cx="2513068" cy="19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5">
            <a:extLst>
              <a:ext uri="{FF2B5EF4-FFF2-40B4-BE49-F238E27FC236}">
                <a16:creationId xmlns:a16="http://schemas.microsoft.com/office/drawing/2014/main" id="{C002F08A-6E0A-EBA6-DAAA-766679E9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FC4EC18-3EE4-C6A7-10A7-9E0D43273A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Approach: </a:t>
            </a:r>
            <a:r>
              <a:rPr lang="en-US" dirty="0"/>
              <a:t>Model selection</a:t>
            </a:r>
          </a:p>
          <a:p>
            <a:pPr algn="ct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assessment dataset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7D30BFD3-79CC-A221-089A-9A615BB5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619811" y="670393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28562AF-B8D2-A8AE-43DA-61D3D4E2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857162" y="664126"/>
            <a:ext cx="715026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73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12820</TotalTime>
  <Words>808</Words>
  <Application>Microsoft Office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Credit Card Customer Churn</vt:lpstr>
      <vt:lpstr>Overview</vt:lpstr>
      <vt:lpstr>Approach: Data wrangling</vt:lpstr>
      <vt:lpstr>Approach: EDA</vt:lpstr>
      <vt:lpstr>Approach: EDA Transaction Activity</vt:lpstr>
      <vt:lpstr>Approach: EDA Utilization</vt:lpstr>
      <vt:lpstr>PowerPoint Presentation</vt:lpstr>
      <vt:lpstr>PowerPoint Presentation</vt:lpstr>
      <vt:lpstr>PowerPoint Presentation</vt:lpstr>
      <vt:lpstr>PowerPoint Presentation</vt:lpstr>
      <vt:lpstr>Validation CatBoost model</vt:lpstr>
      <vt:lpstr>Findings: Model Results</vt:lpstr>
      <vt:lpstr>Findings: Model Results</vt:lpstr>
      <vt:lpstr>Use cases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Home Value Index</dc:title>
  <dc:creator>Brendan O'Connor</dc:creator>
  <cp:lastModifiedBy>Brendan O'Connor</cp:lastModifiedBy>
  <cp:revision>13</cp:revision>
  <dcterms:created xsi:type="dcterms:W3CDTF">2024-04-11T02:14:04Z</dcterms:created>
  <dcterms:modified xsi:type="dcterms:W3CDTF">2024-06-13T23:31:16Z</dcterms:modified>
</cp:coreProperties>
</file>