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9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CCEF6-9315-4AAC-95FC-AD1C58922C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185F47-D250-4E75-A0CD-F9C50704D6B7}">
      <dgm:prSet custT="1"/>
      <dgm:spPr/>
      <dgm:t>
        <a:bodyPr/>
        <a:lstStyle/>
        <a:p>
          <a:r>
            <a:rPr lang="en-US" sz="1200" b="1" dirty="0"/>
            <a:t>Current pricing: </a:t>
          </a:r>
        </a:p>
        <a:p>
          <a:r>
            <a:rPr lang="en-US" sz="1200" dirty="0"/>
            <a:t>- Current facilities support a price of $96, with a variation of +/- $10. </a:t>
          </a:r>
        </a:p>
        <a:p>
          <a:r>
            <a:rPr lang="en-US" sz="1200" dirty="0"/>
            <a:t>- Recommendation is to implement price increases in increments of $5 per month and evaluate the impact on overall revenue after each increase.</a:t>
          </a:r>
        </a:p>
      </dgm:t>
    </dgm:pt>
    <dgm:pt modelId="{AA010E3E-6EBD-43BE-ACE4-276DC0EF76D5}" type="parTrans" cxnId="{B874D19B-F5E8-4DDC-A7A6-E1469CE17680}">
      <dgm:prSet/>
      <dgm:spPr/>
      <dgm:t>
        <a:bodyPr/>
        <a:lstStyle/>
        <a:p>
          <a:endParaRPr lang="en-US"/>
        </a:p>
      </dgm:t>
    </dgm:pt>
    <dgm:pt modelId="{B351E40D-D442-412D-ADC4-E41E12F23C43}" type="sibTrans" cxnId="{B874D19B-F5E8-4DDC-A7A6-E1469CE17680}">
      <dgm:prSet/>
      <dgm:spPr/>
      <dgm:t>
        <a:bodyPr/>
        <a:lstStyle/>
        <a:p>
          <a:endParaRPr lang="en-US"/>
        </a:p>
      </dgm:t>
    </dgm:pt>
    <dgm:pt modelId="{001B7955-F426-4313-A0A5-FF73567748EB}">
      <dgm:prSet custT="1"/>
      <dgm:spPr/>
      <dgm:t>
        <a:bodyPr/>
        <a:lstStyle/>
        <a:p>
          <a:r>
            <a:rPr lang="en-US" sz="1200" b="1" dirty="0"/>
            <a:t>Additional investment</a:t>
          </a:r>
          <a:r>
            <a:rPr lang="en-US" sz="1200" dirty="0"/>
            <a:t>: </a:t>
          </a:r>
        </a:p>
        <a:p>
          <a:r>
            <a:rPr lang="en-US" sz="1200" dirty="0"/>
            <a:t>- Recommendation to add a new run with an additional vertical drop of 150 feet and a new chairlift. </a:t>
          </a:r>
        </a:p>
        <a:p>
          <a:r>
            <a:rPr lang="en-US" sz="1200" dirty="0"/>
            <a:t>- The additional operating costs associated with the new run are expected to be offset by the $15 million increase in revenue. </a:t>
          </a:r>
        </a:p>
        <a:p>
          <a:r>
            <a:rPr lang="en-US" sz="1200" dirty="0"/>
            <a:t>- This expectation assumes 350,000 visitors purchasing 5 lift tickets each. </a:t>
          </a:r>
          <a:endParaRPr lang="en-US" sz="1400" dirty="0"/>
        </a:p>
      </dgm:t>
    </dgm:pt>
    <dgm:pt modelId="{DF750096-6313-4528-AE59-A214178A4885}" type="parTrans" cxnId="{1880CC95-5542-4873-A756-6BFD3312BF9D}">
      <dgm:prSet/>
      <dgm:spPr/>
      <dgm:t>
        <a:bodyPr/>
        <a:lstStyle/>
        <a:p>
          <a:endParaRPr lang="en-US"/>
        </a:p>
      </dgm:t>
    </dgm:pt>
    <dgm:pt modelId="{29C37F0B-2CB1-43B2-916B-8C4757B265D2}" type="sibTrans" cxnId="{1880CC95-5542-4873-A756-6BFD3312BF9D}">
      <dgm:prSet/>
      <dgm:spPr/>
      <dgm:t>
        <a:bodyPr/>
        <a:lstStyle/>
        <a:p>
          <a:endParaRPr lang="en-US"/>
        </a:p>
      </dgm:t>
    </dgm:pt>
    <dgm:pt modelId="{5BC237A0-7CE3-4DAC-AC37-8AA4526831B3}">
      <dgm:prSet custT="1"/>
      <dgm:spPr/>
      <dgm:t>
        <a:bodyPr/>
        <a:lstStyle/>
        <a:p>
          <a:r>
            <a:rPr lang="en-US" sz="1200" b="1" dirty="0"/>
            <a:t>Run Closure Testing: </a:t>
          </a:r>
        </a:p>
        <a:p>
          <a:r>
            <a:rPr lang="en-US" sz="1200" dirty="0"/>
            <a:t>- The model suggests that closing one run would have no impact on revenue. However, closing 2, 3, and 5 runs would reduce revenue by $0.5-$1 million for each increment. </a:t>
          </a:r>
        </a:p>
        <a:p>
          <a:r>
            <a:rPr lang="en-US" sz="1200" dirty="0"/>
            <a:t>- It's recommended to use a phased approach for closure by increments of 1, 2, 3, and 5 runs, evaluating after each change to determine if lost revenue is covered by reduced operating costs. </a:t>
          </a:r>
        </a:p>
        <a:p>
          <a:r>
            <a:rPr lang="en-US" sz="1200" dirty="0"/>
            <a:t>- If operating cost for each run is under $500k, no change to runs would be recommended.</a:t>
          </a:r>
        </a:p>
      </dgm:t>
    </dgm:pt>
    <dgm:pt modelId="{5070C3FC-7DE6-4E24-90F9-0C3C42A0A4C0}" type="parTrans" cxnId="{01066A00-F57B-490F-826D-3B80378720A7}">
      <dgm:prSet/>
      <dgm:spPr/>
      <dgm:t>
        <a:bodyPr/>
        <a:lstStyle/>
        <a:p>
          <a:endParaRPr lang="en-US"/>
        </a:p>
      </dgm:t>
    </dgm:pt>
    <dgm:pt modelId="{4C931BE8-79CC-4B26-AC26-0201F6388B62}" type="sibTrans" cxnId="{01066A00-F57B-490F-826D-3B80378720A7}">
      <dgm:prSet/>
      <dgm:spPr/>
      <dgm:t>
        <a:bodyPr/>
        <a:lstStyle/>
        <a:p>
          <a:endParaRPr lang="en-US"/>
        </a:p>
      </dgm:t>
    </dgm:pt>
    <dgm:pt modelId="{542BF293-BDBD-41B6-8A07-464962992073}" type="pres">
      <dgm:prSet presAssocID="{02ACCEF6-9315-4AAC-95FC-AD1C58922C5D}" presName="root" presStyleCnt="0">
        <dgm:presLayoutVars>
          <dgm:dir/>
          <dgm:resizeHandles val="exact"/>
        </dgm:presLayoutVars>
      </dgm:prSet>
      <dgm:spPr/>
    </dgm:pt>
    <dgm:pt modelId="{F4C0F1EC-AAB9-4A5E-BDDF-DF7BE24DC5E8}" type="pres">
      <dgm:prSet presAssocID="{C0185F47-D250-4E75-A0CD-F9C50704D6B7}" presName="compNode" presStyleCnt="0"/>
      <dgm:spPr/>
    </dgm:pt>
    <dgm:pt modelId="{535249FC-B644-4A2D-A817-AD4739107D31}" type="pres">
      <dgm:prSet presAssocID="{C0185F47-D250-4E75-A0CD-F9C50704D6B7}" presName="bgRect" presStyleLbl="bgShp" presStyleIdx="0" presStyleCnt="3" custLinFactNeighborY="1370"/>
      <dgm:spPr/>
    </dgm:pt>
    <dgm:pt modelId="{10C6E6A4-DD8E-49AF-B4A0-66B9626A2017}" type="pres">
      <dgm:prSet presAssocID="{C0185F47-D250-4E75-A0CD-F9C50704D6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6AEBF5F6-A5E2-4E8A-8C9E-2915611E0A3E}" type="pres">
      <dgm:prSet presAssocID="{C0185F47-D250-4E75-A0CD-F9C50704D6B7}" presName="spaceRect" presStyleCnt="0"/>
      <dgm:spPr/>
    </dgm:pt>
    <dgm:pt modelId="{59C3B367-3B05-4C97-AAD0-9CCE32628C4E}" type="pres">
      <dgm:prSet presAssocID="{C0185F47-D250-4E75-A0CD-F9C50704D6B7}" presName="parTx" presStyleLbl="revTx" presStyleIdx="0" presStyleCnt="3">
        <dgm:presLayoutVars>
          <dgm:chMax val="0"/>
          <dgm:chPref val="0"/>
        </dgm:presLayoutVars>
      </dgm:prSet>
      <dgm:spPr/>
    </dgm:pt>
    <dgm:pt modelId="{A46A31DB-9579-4A73-83C8-6F52BE20C6C8}" type="pres">
      <dgm:prSet presAssocID="{B351E40D-D442-412D-ADC4-E41E12F23C43}" presName="sibTrans" presStyleCnt="0"/>
      <dgm:spPr/>
    </dgm:pt>
    <dgm:pt modelId="{4A9E82C8-D55B-488D-AE70-5A6F3CE57290}" type="pres">
      <dgm:prSet presAssocID="{001B7955-F426-4313-A0A5-FF73567748EB}" presName="compNode" presStyleCnt="0"/>
      <dgm:spPr/>
    </dgm:pt>
    <dgm:pt modelId="{9553B867-3C3A-4E8E-8DDA-01899DE1BC48}" type="pres">
      <dgm:prSet presAssocID="{001B7955-F426-4313-A0A5-FF73567748EB}" presName="bgRect" presStyleLbl="bgShp" presStyleIdx="1" presStyleCnt="3"/>
      <dgm:spPr/>
    </dgm:pt>
    <dgm:pt modelId="{241135B1-215A-4E0C-BF9E-E11CE4DFF04B}" type="pres">
      <dgm:prSet presAssocID="{001B7955-F426-4313-A0A5-FF73567748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9EDCEC-D651-4956-8041-C5AB263EC21B}" type="pres">
      <dgm:prSet presAssocID="{001B7955-F426-4313-A0A5-FF73567748EB}" presName="spaceRect" presStyleCnt="0"/>
      <dgm:spPr/>
    </dgm:pt>
    <dgm:pt modelId="{7CB4993B-FE0C-410E-A56A-533F7703C187}" type="pres">
      <dgm:prSet presAssocID="{001B7955-F426-4313-A0A5-FF73567748EB}" presName="parTx" presStyleLbl="revTx" presStyleIdx="1" presStyleCnt="3">
        <dgm:presLayoutVars>
          <dgm:chMax val="0"/>
          <dgm:chPref val="0"/>
        </dgm:presLayoutVars>
      </dgm:prSet>
      <dgm:spPr/>
    </dgm:pt>
    <dgm:pt modelId="{61E3EE2C-0182-492C-9089-309960E7441C}" type="pres">
      <dgm:prSet presAssocID="{29C37F0B-2CB1-43B2-916B-8C4757B265D2}" presName="sibTrans" presStyleCnt="0"/>
      <dgm:spPr/>
    </dgm:pt>
    <dgm:pt modelId="{72BF0F58-9F4F-490C-B50C-9D70AA25827F}" type="pres">
      <dgm:prSet presAssocID="{5BC237A0-7CE3-4DAC-AC37-8AA4526831B3}" presName="compNode" presStyleCnt="0"/>
      <dgm:spPr/>
    </dgm:pt>
    <dgm:pt modelId="{6DAD5C4F-70E2-4639-870B-05F56FA3288A}" type="pres">
      <dgm:prSet presAssocID="{5BC237A0-7CE3-4DAC-AC37-8AA4526831B3}" presName="bgRect" presStyleLbl="bgShp" presStyleIdx="2" presStyleCnt="3"/>
      <dgm:spPr/>
    </dgm:pt>
    <dgm:pt modelId="{22F39037-6804-4B86-AFF0-77FCF1E686E6}" type="pres">
      <dgm:prSet presAssocID="{5BC237A0-7CE3-4DAC-AC37-8AA4526831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1C5E40A-BDD0-41E3-971C-59E03B743736}" type="pres">
      <dgm:prSet presAssocID="{5BC237A0-7CE3-4DAC-AC37-8AA4526831B3}" presName="spaceRect" presStyleCnt="0"/>
      <dgm:spPr/>
    </dgm:pt>
    <dgm:pt modelId="{14EEBFE6-8D19-4C07-AEBD-9DE8CA5903A1}" type="pres">
      <dgm:prSet presAssocID="{5BC237A0-7CE3-4DAC-AC37-8AA4526831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066A00-F57B-490F-826D-3B80378720A7}" srcId="{02ACCEF6-9315-4AAC-95FC-AD1C58922C5D}" destId="{5BC237A0-7CE3-4DAC-AC37-8AA4526831B3}" srcOrd="2" destOrd="0" parTransId="{5070C3FC-7DE6-4E24-90F9-0C3C42A0A4C0}" sibTransId="{4C931BE8-79CC-4B26-AC26-0201F6388B62}"/>
    <dgm:cxn modelId="{5F840F80-8EF7-4B0D-AD22-9FA379D232AE}" type="presOf" srcId="{02ACCEF6-9315-4AAC-95FC-AD1C58922C5D}" destId="{542BF293-BDBD-41B6-8A07-464962992073}" srcOrd="0" destOrd="0" presId="urn:microsoft.com/office/officeart/2018/2/layout/IconVerticalSolidList"/>
    <dgm:cxn modelId="{1880CC95-5542-4873-A756-6BFD3312BF9D}" srcId="{02ACCEF6-9315-4AAC-95FC-AD1C58922C5D}" destId="{001B7955-F426-4313-A0A5-FF73567748EB}" srcOrd="1" destOrd="0" parTransId="{DF750096-6313-4528-AE59-A214178A4885}" sibTransId="{29C37F0B-2CB1-43B2-916B-8C4757B265D2}"/>
    <dgm:cxn modelId="{B874D19B-F5E8-4DDC-A7A6-E1469CE17680}" srcId="{02ACCEF6-9315-4AAC-95FC-AD1C58922C5D}" destId="{C0185F47-D250-4E75-A0CD-F9C50704D6B7}" srcOrd="0" destOrd="0" parTransId="{AA010E3E-6EBD-43BE-ACE4-276DC0EF76D5}" sibTransId="{B351E40D-D442-412D-ADC4-E41E12F23C43}"/>
    <dgm:cxn modelId="{23D32A9F-B5C9-4B00-9C89-496FAF05341E}" type="presOf" srcId="{C0185F47-D250-4E75-A0CD-F9C50704D6B7}" destId="{59C3B367-3B05-4C97-AAD0-9CCE32628C4E}" srcOrd="0" destOrd="0" presId="urn:microsoft.com/office/officeart/2018/2/layout/IconVerticalSolidList"/>
    <dgm:cxn modelId="{AEFA26AF-510B-4897-8482-A9757181D473}" type="presOf" srcId="{5BC237A0-7CE3-4DAC-AC37-8AA4526831B3}" destId="{14EEBFE6-8D19-4C07-AEBD-9DE8CA5903A1}" srcOrd="0" destOrd="0" presId="urn:microsoft.com/office/officeart/2018/2/layout/IconVerticalSolidList"/>
    <dgm:cxn modelId="{75DE58F3-F7A6-4EB9-A1BA-68D643ED9E6D}" type="presOf" srcId="{001B7955-F426-4313-A0A5-FF73567748EB}" destId="{7CB4993B-FE0C-410E-A56A-533F7703C187}" srcOrd="0" destOrd="0" presId="urn:microsoft.com/office/officeart/2018/2/layout/IconVerticalSolidList"/>
    <dgm:cxn modelId="{F869C114-A12C-4AFE-B3F5-859B460A4017}" type="presParOf" srcId="{542BF293-BDBD-41B6-8A07-464962992073}" destId="{F4C0F1EC-AAB9-4A5E-BDDF-DF7BE24DC5E8}" srcOrd="0" destOrd="0" presId="urn:microsoft.com/office/officeart/2018/2/layout/IconVerticalSolidList"/>
    <dgm:cxn modelId="{BBAD0233-EA5B-4348-A278-B20148D01B67}" type="presParOf" srcId="{F4C0F1EC-AAB9-4A5E-BDDF-DF7BE24DC5E8}" destId="{535249FC-B644-4A2D-A817-AD4739107D31}" srcOrd="0" destOrd="0" presId="urn:microsoft.com/office/officeart/2018/2/layout/IconVerticalSolidList"/>
    <dgm:cxn modelId="{E2F07A74-364A-46AC-ACEB-0088E11B32E4}" type="presParOf" srcId="{F4C0F1EC-AAB9-4A5E-BDDF-DF7BE24DC5E8}" destId="{10C6E6A4-DD8E-49AF-B4A0-66B9626A2017}" srcOrd="1" destOrd="0" presId="urn:microsoft.com/office/officeart/2018/2/layout/IconVerticalSolidList"/>
    <dgm:cxn modelId="{7A35A579-D5C4-42B4-8506-BC0BB19D0AA7}" type="presParOf" srcId="{F4C0F1EC-AAB9-4A5E-BDDF-DF7BE24DC5E8}" destId="{6AEBF5F6-A5E2-4E8A-8C9E-2915611E0A3E}" srcOrd="2" destOrd="0" presId="urn:microsoft.com/office/officeart/2018/2/layout/IconVerticalSolidList"/>
    <dgm:cxn modelId="{258D5FEB-128A-408C-9593-5DEEE8F92313}" type="presParOf" srcId="{F4C0F1EC-AAB9-4A5E-BDDF-DF7BE24DC5E8}" destId="{59C3B367-3B05-4C97-AAD0-9CCE32628C4E}" srcOrd="3" destOrd="0" presId="urn:microsoft.com/office/officeart/2018/2/layout/IconVerticalSolidList"/>
    <dgm:cxn modelId="{ECE58711-7D26-42A1-B65D-3D62DBAB69ED}" type="presParOf" srcId="{542BF293-BDBD-41B6-8A07-464962992073}" destId="{A46A31DB-9579-4A73-83C8-6F52BE20C6C8}" srcOrd="1" destOrd="0" presId="urn:microsoft.com/office/officeart/2018/2/layout/IconVerticalSolidList"/>
    <dgm:cxn modelId="{FAD788FA-0D58-4922-941F-41C58E599EC8}" type="presParOf" srcId="{542BF293-BDBD-41B6-8A07-464962992073}" destId="{4A9E82C8-D55B-488D-AE70-5A6F3CE57290}" srcOrd="2" destOrd="0" presId="urn:microsoft.com/office/officeart/2018/2/layout/IconVerticalSolidList"/>
    <dgm:cxn modelId="{E94B7084-64EF-4FEE-9EAF-876CA524EA99}" type="presParOf" srcId="{4A9E82C8-D55B-488D-AE70-5A6F3CE57290}" destId="{9553B867-3C3A-4E8E-8DDA-01899DE1BC48}" srcOrd="0" destOrd="0" presId="urn:microsoft.com/office/officeart/2018/2/layout/IconVerticalSolidList"/>
    <dgm:cxn modelId="{52BD560E-FF01-4440-AB48-D14E6CAE4E71}" type="presParOf" srcId="{4A9E82C8-D55B-488D-AE70-5A6F3CE57290}" destId="{241135B1-215A-4E0C-BF9E-E11CE4DFF04B}" srcOrd="1" destOrd="0" presId="urn:microsoft.com/office/officeart/2018/2/layout/IconVerticalSolidList"/>
    <dgm:cxn modelId="{BA92A45F-C166-459C-8505-8529E16A2C67}" type="presParOf" srcId="{4A9E82C8-D55B-488D-AE70-5A6F3CE57290}" destId="{A79EDCEC-D651-4956-8041-C5AB263EC21B}" srcOrd="2" destOrd="0" presId="urn:microsoft.com/office/officeart/2018/2/layout/IconVerticalSolidList"/>
    <dgm:cxn modelId="{3F2B5115-0307-45C8-A559-FE70E3119E12}" type="presParOf" srcId="{4A9E82C8-D55B-488D-AE70-5A6F3CE57290}" destId="{7CB4993B-FE0C-410E-A56A-533F7703C187}" srcOrd="3" destOrd="0" presId="urn:microsoft.com/office/officeart/2018/2/layout/IconVerticalSolidList"/>
    <dgm:cxn modelId="{33EEAC11-A58A-4C06-911C-4D733CD4ADE9}" type="presParOf" srcId="{542BF293-BDBD-41B6-8A07-464962992073}" destId="{61E3EE2C-0182-492C-9089-309960E7441C}" srcOrd="3" destOrd="0" presId="urn:microsoft.com/office/officeart/2018/2/layout/IconVerticalSolidList"/>
    <dgm:cxn modelId="{A7DCFB11-4150-4F0D-AE9E-0359BB78C19F}" type="presParOf" srcId="{542BF293-BDBD-41B6-8A07-464962992073}" destId="{72BF0F58-9F4F-490C-B50C-9D70AA25827F}" srcOrd="4" destOrd="0" presId="urn:microsoft.com/office/officeart/2018/2/layout/IconVerticalSolidList"/>
    <dgm:cxn modelId="{0701D665-FF3D-44D1-975B-150DA1C738B0}" type="presParOf" srcId="{72BF0F58-9F4F-490C-B50C-9D70AA25827F}" destId="{6DAD5C4F-70E2-4639-870B-05F56FA3288A}" srcOrd="0" destOrd="0" presId="urn:microsoft.com/office/officeart/2018/2/layout/IconVerticalSolidList"/>
    <dgm:cxn modelId="{1023D34E-71CD-4DCB-B0B4-5C50B11B19D3}" type="presParOf" srcId="{72BF0F58-9F4F-490C-B50C-9D70AA25827F}" destId="{22F39037-6804-4B86-AFF0-77FCF1E686E6}" srcOrd="1" destOrd="0" presId="urn:microsoft.com/office/officeart/2018/2/layout/IconVerticalSolidList"/>
    <dgm:cxn modelId="{F65563FE-2015-43D7-9B70-8C76C4394207}" type="presParOf" srcId="{72BF0F58-9F4F-490C-B50C-9D70AA25827F}" destId="{A1C5E40A-BDD0-41E3-971C-59E03B743736}" srcOrd="2" destOrd="0" presId="urn:microsoft.com/office/officeart/2018/2/layout/IconVerticalSolidList"/>
    <dgm:cxn modelId="{0DA49E59-5D65-43BB-8F14-FD2DC9103607}" type="presParOf" srcId="{72BF0F58-9F4F-490C-B50C-9D70AA25827F}" destId="{14EEBFE6-8D19-4C07-AEBD-9DE8CA5903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4D134-5E3D-49DF-8118-52AAAE3114A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2DFE48-D23C-4AC6-83DD-69AF1B3F9499}">
      <dgm:prSet/>
      <dgm:spPr/>
      <dgm:t>
        <a:bodyPr/>
        <a:lstStyle/>
        <a:p>
          <a:r>
            <a:rPr lang="en-US"/>
            <a:t>Training dataset was used for cross validations to determine most effective model</a:t>
          </a:r>
        </a:p>
      </dgm:t>
    </dgm:pt>
    <dgm:pt modelId="{56694BE6-AA7A-4D5E-AEDA-DBF00159806F}" type="parTrans" cxnId="{5ADC3BBB-F035-46AE-B810-D093CA3113B0}">
      <dgm:prSet/>
      <dgm:spPr/>
      <dgm:t>
        <a:bodyPr/>
        <a:lstStyle/>
        <a:p>
          <a:endParaRPr lang="en-US"/>
        </a:p>
      </dgm:t>
    </dgm:pt>
    <dgm:pt modelId="{44C3B967-7E86-4CED-9E71-A75DD8252DA4}" type="sibTrans" cxnId="{5ADC3BBB-F035-46AE-B810-D093CA3113B0}">
      <dgm:prSet/>
      <dgm:spPr/>
      <dgm:t>
        <a:bodyPr/>
        <a:lstStyle/>
        <a:p>
          <a:endParaRPr lang="en-US"/>
        </a:p>
      </dgm:t>
    </dgm:pt>
    <dgm:pt modelId="{8D150A5B-C54C-4CEC-B4E1-0A78DD06DAC2}">
      <dgm:prSet/>
      <dgm:spPr/>
      <dgm:t>
        <a:bodyPr/>
        <a:lstStyle/>
        <a:p>
          <a:r>
            <a:rPr lang="en-US" dirty="0"/>
            <a:t>Test dataset not used until model was selected</a:t>
          </a:r>
        </a:p>
      </dgm:t>
    </dgm:pt>
    <dgm:pt modelId="{76144871-4754-4059-9607-A4A712B71C5D}" type="parTrans" cxnId="{515DBB96-D631-4F30-895A-A1FF3619E504}">
      <dgm:prSet/>
      <dgm:spPr/>
      <dgm:t>
        <a:bodyPr/>
        <a:lstStyle/>
        <a:p>
          <a:endParaRPr lang="en-US"/>
        </a:p>
      </dgm:t>
    </dgm:pt>
    <dgm:pt modelId="{6E6A82D2-65F6-4353-8116-B85F8F6F539A}" type="sibTrans" cxnId="{515DBB96-D631-4F30-895A-A1FF3619E504}">
      <dgm:prSet/>
      <dgm:spPr/>
      <dgm:t>
        <a:bodyPr/>
        <a:lstStyle/>
        <a:p>
          <a:endParaRPr lang="en-US"/>
        </a:p>
      </dgm:t>
    </dgm:pt>
    <dgm:pt modelId="{B8CAB9D8-DACB-490A-ABA2-99A1293D40D7}">
      <dgm:prSet/>
      <dgm:spPr/>
      <dgm:t>
        <a:bodyPr/>
        <a:lstStyle/>
        <a:p>
          <a:r>
            <a:rPr lang="en-US" dirty="0"/>
            <a:t>Observations from all 276 resorts with ticket price information was used in final training of the model before deployment</a:t>
          </a:r>
        </a:p>
      </dgm:t>
    </dgm:pt>
    <dgm:pt modelId="{77CDDC12-A648-4FE7-8C0B-CF55AEC4FD69}" type="parTrans" cxnId="{05D49105-636F-49C2-B236-BFE7119BDA45}">
      <dgm:prSet/>
      <dgm:spPr/>
      <dgm:t>
        <a:bodyPr/>
        <a:lstStyle/>
        <a:p>
          <a:endParaRPr lang="en-US"/>
        </a:p>
      </dgm:t>
    </dgm:pt>
    <dgm:pt modelId="{ADC308BC-3D41-4073-A8BF-F7DED0ADFCB7}" type="sibTrans" cxnId="{05D49105-636F-49C2-B236-BFE7119BDA45}">
      <dgm:prSet/>
      <dgm:spPr/>
      <dgm:t>
        <a:bodyPr/>
        <a:lstStyle/>
        <a:p>
          <a:endParaRPr lang="en-US"/>
        </a:p>
      </dgm:t>
    </dgm:pt>
    <dgm:pt modelId="{218315AD-353E-474B-AC08-C8E652F4FE67}">
      <dgm:prSet/>
      <dgm:spPr/>
      <dgm:t>
        <a:bodyPr/>
        <a:lstStyle/>
        <a:p>
          <a:r>
            <a:rPr lang="en-US" dirty="0"/>
            <a:t>Ski resort data set was broken up 70% for training, 30% for testing.</a:t>
          </a:r>
        </a:p>
      </dgm:t>
    </dgm:pt>
    <dgm:pt modelId="{17F4C05E-0098-464A-9765-6FE9B4EFE0AF}" type="parTrans" cxnId="{D8ABE1CD-A16D-479C-8A29-51F0FC81A912}">
      <dgm:prSet/>
      <dgm:spPr/>
      <dgm:t>
        <a:bodyPr/>
        <a:lstStyle/>
        <a:p>
          <a:endParaRPr lang="en-US"/>
        </a:p>
      </dgm:t>
    </dgm:pt>
    <dgm:pt modelId="{48CDA75A-097D-48B7-90B5-07201ABBE075}" type="sibTrans" cxnId="{D8ABE1CD-A16D-479C-8A29-51F0FC81A912}">
      <dgm:prSet/>
      <dgm:spPr/>
      <dgm:t>
        <a:bodyPr/>
        <a:lstStyle/>
        <a:p>
          <a:endParaRPr lang="en-US"/>
        </a:p>
      </dgm:t>
    </dgm:pt>
    <dgm:pt modelId="{B162E35E-365F-4C80-8ACF-E6A73A41E494}" type="pres">
      <dgm:prSet presAssocID="{5884D134-5E3D-49DF-8118-52AAAE3114A3}" presName="outerComposite" presStyleCnt="0">
        <dgm:presLayoutVars>
          <dgm:chMax val="5"/>
          <dgm:dir/>
          <dgm:resizeHandles val="exact"/>
        </dgm:presLayoutVars>
      </dgm:prSet>
      <dgm:spPr/>
    </dgm:pt>
    <dgm:pt modelId="{CE2D5CEC-918A-41F8-A5D2-D1907D40BF7B}" type="pres">
      <dgm:prSet presAssocID="{5884D134-5E3D-49DF-8118-52AAAE3114A3}" presName="dummyMaxCanvas" presStyleCnt="0">
        <dgm:presLayoutVars/>
      </dgm:prSet>
      <dgm:spPr/>
    </dgm:pt>
    <dgm:pt modelId="{B684E6C3-401F-423C-B40D-CC41AD75F417}" type="pres">
      <dgm:prSet presAssocID="{5884D134-5E3D-49DF-8118-52AAAE3114A3}" presName="FourNodes_1" presStyleLbl="node1" presStyleIdx="0" presStyleCnt="4">
        <dgm:presLayoutVars>
          <dgm:bulletEnabled val="1"/>
        </dgm:presLayoutVars>
      </dgm:prSet>
      <dgm:spPr/>
    </dgm:pt>
    <dgm:pt modelId="{8C1B5F47-F69D-480E-BA0E-4A6E771D13A0}" type="pres">
      <dgm:prSet presAssocID="{5884D134-5E3D-49DF-8118-52AAAE3114A3}" presName="FourNodes_2" presStyleLbl="node1" presStyleIdx="1" presStyleCnt="4">
        <dgm:presLayoutVars>
          <dgm:bulletEnabled val="1"/>
        </dgm:presLayoutVars>
      </dgm:prSet>
      <dgm:spPr/>
    </dgm:pt>
    <dgm:pt modelId="{6B63110A-AC3D-44DD-BA79-85ADEDD5076D}" type="pres">
      <dgm:prSet presAssocID="{5884D134-5E3D-49DF-8118-52AAAE3114A3}" presName="FourNodes_3" presStyleLbl="node1" presStyleIdx="2" presStyleCnt="4">
        <dgm:presLayoutVars>
          <dgm:bulletEnabled val="1"/>
        </dgm:presLayoutVars>
      </dgm:prSet>
      <dgm:spPr/>
    </dgm:pt>
    <dgm:pt modelId="{232AA87A-BB2C-40C5-A1C1-72C6BD9504E8}" type="pres">
      <dgm:prSet presAssocID="{5884D134-5E3D-49DF-8118-52AAAE3114A3}" presName="FourNodes_4" presStyleLbl="node1" presStyleIdx="3" presStyleCnt="4">
        <dgm:presLayoutVars>
          <dgm:bulletEnabled val="1"/>
        </dgm:presLayoutVars>
      </dgm:prSet>
      <dgm:spPr/>
    </dgm:pt>
    <dgm:pt modelId="{91CA7CCB-F256-4EFB-9667-22F8DA02F066}" type="pres">
      <dgm:prSet presAssocID="{5884D134-5E3D-49DF-8118-52AAAE3114A3}" presName="FourConn_1-2" presStyleLbl="fgAccFollowNode1" presStyleIdx="0" presStyleCnt="3">
        <dgm:presLayoutVars>
          <dgm:bulletEnabled val="1"/>
        </dgm:presLayoutVars>
      </dgm:prSet>
      <dgm:spPr/>
    </dgm:pt>
    <dgm:pt modelId="{E418DA20-74F5-4154-A1F2-E6B8F12C1BBF}" type="pres">
      <dgm:prSet presAssocID="{5884D134-5E3D-49DF-8118-52AAAE3114A3}" presName="FourConn_2-3" presStyleLbl="fgAccFollowNode1" presStyleIdx="1" presStyleCnt="3">
        <dgm:presLayoutVars>
          <dgm:bulletEnabled val="1"/>
        </dgm:presLayoutVars>
      </dgm:prSet>
      <dgm:spPr/>
    </dgm:pt>
    <dgm:pt modelId="{F6746F75-96D7-45E4-B4FB-7679D5640D5B}" type="pres">
      <dgm:prSet presAssocID="{5884D134-5E3D-49DF-8118-52AAAE3114A3}" presName="FourConn_3-4" presStyleLbl="fgAccFollowNode1" presStyleIdx="2" presStyleCnt="3">
        <dgm:presLayoutVars>
          <dgm:bulletEnabled val="1"/>
        </dgm:presLayoutVars>
      </dgm:prSet>
      <dgm:spPr/>
    </dgm:pt>
    <dgm:pt modelId="{AADC3033-6475-42F2-B7A5-0ECB5A8E5D67}" type="pres">
      <dgm:prSet presAssocID="{5884D134-5E3D-49DF-8118-52AAAE3114A3}" presName="FourNodes_1_text" presStyleLbl="node1" presStyleIdx="3" presStyleCnt="4">
        <dgm:presLayoutVars>
          <dgm:bulletEnabled val="1"/>
        </dgm:presLayoutVars>
      </dgm:prSet>
      <dgm:spPr/>
    </dgm:pt>
    <dgm:pt modelId="{5CD7A199-E833-47D8-A048-88C9042A89CD}" type="pres">
      <dgm:prSet presAssocID="{5884D134-5E3D-49DF-8118-52AAAE3114A3}" presName="FourNodes_2_text" presStyleLbl="node1" presStyleIdx="3" presStyleCnt="4">
        <dgm:presLayoutVars>
          <dgm:bulletEnabled val="1"/>
        </dgm:presLayoutVars>
      </dgm:prSet>
      <dgm:spPr/>
    </dgm:pt>
    <dgm:pt modelId="{2BCE8B7C-02D3-428B-995D-F1DE41091F34}" type="pres">
      <dgm:prSet presAssocID="{5884D134-5E3D-49DF-8118-52AAAE3114A3}" presName="FourNodes_3_text" presStyleLbl="node1" presStyleIdx="3" presStyleCnt="4">
        <dgm:presLayoutVars>
          <dgm:bulletEnabled val="1"/>
        </dgm:presLayoutVars>
      </dgm:prSet>
      <dgm:spPr/>
    </dgm:pt>
    <dgm:pt modelId="{13124BDE-B6C1-49BD-8C67-889CDEDFB849}" type="pres">
      <dgm:prSet presAssocID="{5884D134-5E3D-49DF-8118-52AAAE3114A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5D49105-636F-49C2-B236-BFE7119BDA45}" srcId="{5884D134-5E3D-49DF-8118-52AAAE3114A3}" destId="{B8CAB9D8-DACB-490A-ABA2-99A1293D40D7}" srcOrd="3" destOrd="0" parTransId="{77CDDC12-A648-4FE7-8C0B-CF55AEC4FD69}" sibTransId="{ADC308BC-3D41-4073-A8BF-F7DED0ADFCB7}"/>
    <dgm:cxn modelId="{DE9A0517-3ADC-4922-9093-94B86BA365FD}" type="presOf" srcId="{48CDA75A-097D-48B7-90B5-07201ABBE075}" destId="{91CA7CCB-F256-4EFB-9667-22F8DA02F066}" srcOrd="0" destOrd="0" presId="urn:microsoft.com/office/officeart/2005/8/layout/vProcess5"/>
    <dgm:cxn modelId="{4B9BD518-1D09-4B63-BC1E-E2F989717D51}" type="presOf" srcId="{732DFE48-D23C-4AC6-83DD-69AF1B3F9499}" destId="{5CD7A199-E833-47D8-A048-88C9042A89CD}" srcOrd="1" destOrd="0" presId="urn:microsoft.com/office/officeart/2005/8/layout/vProcess5"/>
    <dgm:cxn modelId="{B5F5743D-ADD3-477C-A82E-A04CE575DC4F}" type="presOf" srcId="{218315AD-353E-474B-AC08-C8E652F4FE67}" destId="{AADC3033-6475-42F2-B7A5-0ECB5A8E5D67}" srcOrd="1" destOrd="0" presId="urn:microsoft.com/office/officeart/2005/8/layout/vProcess5"/>
    <dgm:cxn modelId="{F0F73C62-0237-481E-927F-CC7B741AC33F}" type="presOf" srcId="{5884D134-5E3D-49DF-8118-52AAAE3114A3}" destId="{B162E35E-365F-4C80-8ACF-E6A73A41E494}" srcOrd="0" destOrd="0" presId="urn:microsoft.com/office/officeart/2005/8/layout/vProcess5"/>
    <dgm:cxn modelId="{91B97063-144D-4203-9547-9886CFB1A77C}" type="presOf" srcId="{44C3B967-7E86-4CED-9E71-A75DD8252DA4}" destId="{E418DA20-74F5-4154-A1F2-E6B8F12C1BBF}" srcOrd="0" destOrd="0" presId="urn:microsoft.com/office/officeart/2005/8/layout/vProcess5"/>
    <dgm:cxn modelId="{E75A9C47-51F9-4AF1-ABBE-A20473767F30}" type="presOf" srcId="{8D150A5B-C54C-4CEC-B4E1-0A78DD06DAC2}" destId="{2BCE8B7C-02D3-428B-995D-F1DE41091F34}" srcOrd="1" destOrd="0" presId="urn:microsoft.com/office/officeart/2005/8/layout/vProcess5"/>
    <dgm:cxn modelId="{C9225571-1CE6-4689-82FE-40018BC52D99}" type="presOf" srcId="{732DFE48-D23C-4AC6-83DD-69AF1B3F9499}" destId="{8C1B5F47-F69D-480E-BA0E-4A6E771D13A0}" srcOrd="0" destOrd="0" presId="urn:microsoft.com/office/officeart/2005/8/layout/vProcess5"/>
    <dgm:cxn modelId="{C4286D55-9433-4D75-8A1C-48D2D3DEEE39}" type="presOf" srcId="{218315AD-353E-474B-AC08-C8E652F4FE67}" destId="{B684E6C3-401F-423C-B40D-CC41AD75F417}" srcOrd="0" destOrd="0" presId="urn:microsoft.com/office/officeart/2005/8/layout/vProcess5"/>
    <dgm:cxn modelId="{463D2C92-683F-4B94-A283-8AC7F3B2B83E}" type="presOf" srcId="{B8CAB9D8-DACB-490A-ABA2-99A1293D40D7}" destId="{232AA87A-BB2C-40C5-A1C1-72C6BD9504E8}" srcOrd="0" destOrd="0" presId="urn:microsoft.com/office/officeart/2005/8/layout/vProcess5"/>
    <dgm:cxn modelId="{515DBB96-D631-4F30-895A-A1FF3619E504}" srcId="{5884D134-5E3D-49DF-8118-52AAAE3114A3}" destId="{8D150A5B-C54C-4CEC-B4E1-0A78DD06DAC2}" srcOrd="2" destOrd="0" parTransId="{76144871-4754-4059-9607-A4A712B71C5D}" sibTransId="{6E6A82D2-65F6-4353-8116-B85F8F6F539A}"/>
    <dgm:cxn modelId="{5ADC3BBB-F035-46AE-B810-D093CA3113B0}" srcId="{5884D134-5E3D-49DF-8118-52AAAE3114A3}" destId="{732DFE48-D23C-4AC6-83DD-69AF1B3F9499}" srcOrd="1" destOrd="0" parTransId="{56694BE6-AA7A-4D5E-AEDA-DBF00159806F}" sibTransId="{44C3B967-7E86-4CED-9E71-A75DD8252DA4}"/>
    <dgm:cxn modelId="{D8ABE1CD-A16D-479C-8A29-51F0FC81A912}" srcId="{5884D134-5E3D-49DF-8118-52AAAE3114A3}" destId="{218315AD-353E-474B-AC08-C8E652F4FE67}" srcOrd="0" destOrd="0" parTransId="{17F4C05E-0098-464A-9765-6FE9B4EFE0AF}" sibTransId="{48CDA75A-097D-48B7-90B5-07201ABBE075}"/>
    <dgm:cxn modelId="{BBEB35D1-D5F8-44A3-B9CF-881332723E9A}" type="presOf" srcId="{8D150A5B-C54C-4CEC-B4E1-0A78DD06DAC2}" destId="{6B63110A-AC3D-44DD-BA79-85ADEDD5076D}" srcOrd="0" destOrd="0" presId="urn:microsoft.com/office/officeart/2005/8/layout/vProcess5"/>
    <dgm:cxn modelId="{27B27AED-BDDB-4724-93BC-1C221DDE3CA7}" type="presOf" srcId="{B8CAB9D8-DACB-490A-ABA2-99A1293D40D7}" destId="{13124BDE-B6C1-49BD-8C67-889CDEDFB849}" srcOrd="1" destOrd="0" presId="urn:microsoft.com/office/officeart/2005/8/layout/vProcess5"/>
    <dgm:cxn modelId="{25FC53EF-7DE5-47D5-A979-7DBBF9130E84}" type="presOf" srcId="{6E6A82D2-65F6-4353-8116-B85F8F6F539A}" destId="{F6746F75-96D7-45E4-B4FB-7679D5640D5B}" srcOrd="0" destOrd="0" presId="urn:microsoft.com/office/officeart/2005/8/layout/vProcess5"/>
    <dgm:cxn modelId="{9DE8CE33-F296-4317-8C24-199AE06A2840}" type="presParOf" srcId="{B162E35E-365F-4C80-8ACF-E6A73A41E494}" destId="{CE2D5CEC-918A-41F8-A5D2-D1907D40BF7B}" srcOrd="0" destOrd="0" presId="urn:microsoft.com/office/officeart/2005/8/layout/vProcess5"/>
    <dgm:cxn modelId="{896B086B-6664-4957-8A38-4EA20F52F0D8}" type="presParOf" srcId="{B162E35E-365F-4C80-8ACF-E6A73A41E494}" destId="{B684E6C3-401F-423C-B40D-CC41AD75F417}" srcOrd="1" destOrd="0" presId="urn:microsoft.com/office/officeart/2005/8/layout/vProcess5"/>
    <dgm:cxn modelId="{F80B1AD9-C521-4757-84D9-C2654617D2AB}" type="presParOf" srcId="{B162E35E-365F-4C80-8ACF-E6A73A41E494}" destId="{8C1B5F47-F69D-480E-BA0E-4A6E771D13A0}" srcOrd="2" destOrd="0" presId="urn:microsoft.com/office/officeart/2005/8/layout/vProcess5"/>
    <dgm:cxn modelId="{D8CC4BAA-17A9-42C6-9DC5-F8EB2B466891}" type="presParOf" srcId="{B162E35E-365F-4C80-8ACF-E6A73A41E494}" destId="{6B63110A-AC3D-44DD-BA79-85ADEDD5076D}" srcOrd="3" destOrd="0" presId="urn:microsoft.com/office/officeart/2005/8/layout/vProcess5"/>
    <dgm:cxn modelId="{AB0D7AFF-7FC7-4F6B-BF3F-72E3510333E2}" type="presParOf" srcId="{B162E35E-365F-4C80-8ACF-E6A73A41E494}" destId="{232AA87A-BB2C-40C5-A1C1-72C6BD9504E8}" srcOrd="4" destOrd="0" presId="urn:microsoft.com/office/officeart/2005/8/layout/vProcess5"/>
    <dgm:cxn modelId="{99287E44-4D13-4DB5-B597-B7E8233CA463}" type="presParOf" srcId="{B162E35E-365F-4C80-8ACF-E6A73A41E494}" destId="{91CA7CCB-F256-4EFB-9667-22F8DA02F066}" srcOrd="5" destOrd="0" presId="urn:microsoft.com/office/officeart/2005/8/layout/vProcess5"/>
    <dgm:cxn modelId="{28F44D33-D40D-4DC1-A149-9469528807E6}" type="presParOf" srcId="{B162E35E-365F-4C80-8ACF-E6A73A41E494}" destId="{E418DA20-74F5-4154-A1F2-E6B8F12C1BBF}" srcOrd="6" destOrd="0" presId="urn:microsoft.com/office/officeart/2005/8/layout/vProcess5"/>
    <dgm:cxn modelId="{ECF01544-86A2-4D3C-8DFC-F558C89EADD0}" type="presParOf" srcId="{B162E35E-365F-4C80-8ACF-E6A73A41E494}" destId="{F6746F75-96D7-45E4-B4FB-7679D5640D5B}" srcOrd="7" destOrd="0" presId="urn:microsoft.com/office/officeart/2005/8/layout/vProcess5"/>
    <dgm:cxn modelId="{93B49B15-D61E-4ABD-8418-CA85800063F0}" type="presParOf" srcId="{B162E35E-365F-4C80-8ACF-E6A73A41E494}" destId="{AADC3033-6475-42F2-B7A5-0ECB5A8E5D67}" srcOrd="8" destOrd="0" presId="urn:microsoft.com/office/officeart/2005/8/layout/vProcess5"/>
    <dgm:cxn modelId="{55AB99B2-ABF3-4E95-B2DD-53A019EAFE82}" type="presParOf" srcId="{B162E35E-365F-4C80-8ACF-E6A73A41E494}" destId="{5CD7A199-E833-47D8-A048-88C9042A89CD}" srcOrd="9" destOrd="0" presId="urn:microsoft.com/office/officeart/2005/8/layout/vProcess5"/>
    <dgm:cxn modelId="{CD1895B1-8AE1-4BDF-BD1F-BB3AB4A54DB4}" type="presParOf" srcId="{B162E35E-365F-4C80-8ACF-E6A73A41E494}" destId="{2BCE8B7C-02D3-428B-995D-F1DE41091F34}" srcOrd="10" destOrd="0" presId="urn:microsoft.com/office/officeart/2005/8/layout/vProcess5"/>
    <dgm:cxn modelId="{C8725149-B1E1-45A0-BFE8-990FBD364C8E}" type="presParOf" srcId="{B162E35E-365F-4C80-8ACF-E6A73A41E494}" destId="{13124BDE-B6C1-49BD-8C67-889CDEDFB8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0775E-6AA4-448D-88FA-F954C4D24B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0FE6A-D894-47DF-9071-3D00F60CA4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simple average model</a:t>
          </a:r>
          <a:endParaRPr lang="en-US" dirty="0"/>
        </a:p>
      </dgm:t>
    </dgm:pt>
    <dgm:pt modelId="{95FDC0CE-E150-428B-ADBE-91DA6588A503}" type="parTrans" cxnId="{05DD1247-9966-4A0F-9589-195109C00F43}">
      <dgm:prSet/>
      <dgm:spPr/>
      <dgm:t>
        <a:bodyPr/>
        <a:lstStyle/>
        <a:p>
          <a:endParaRPr lang="en-US"/>
        </a:p>
      </dgm:t>
    </dgm:pt>
    <dgm:pt modelId="{FA660365-9AE2-40D9-A3B9-877F5425B936}" type="sibTrans" cxnId="{05DD1247-9966-4A0F-9589-195109C00F43}">
      <dgm:prSet/>
      <dgm:spPr/>
      <dgm:t>
        <a:bodyPr/>
        <a:lstStyle/>
        <a:p>
          <a:endParaRPr lang="en-US"/>
        </a:p>
      </dgm:t>
    </dgm:pt>
    <dgm:pt modelId="{A56CDE71-AA6E-4310-AB6F-A6D2C777B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Estimated price using average of all observations</a:t>
          </a:r>
          <a:endParaRPr lang="en-US" dirty="0"/>
        </a:p>
      </dgm:t>
    </dgm:pt>
    <dgm:pt modelId="{3840A516-38AB-4D5A-88D6-7BE2E0264CC1}" type="parTrans" cxnId="{CE94DD58-A67E-4800-A7AD-43B3787EC715}">
      <dgm:prSet/>
      <dgm:spPr/>
      <dgm:t>
        <a:bodyPr/>
        <a:lstStyle/>
        <a:p>
          <a:endParaRPr lang="en-US"/>
        </a:p>
      </dgm:t>
    </dgm:pt>
    <dgm:pt modelId="{1FFB8C35-5AE8-4828-AA61-214DC4B2F6D4}" type="sibTrans" cxnId="{CE94DD58-A67E-4800-A7AD-43B3787EC715}">
      <dgm:prSet/>
      <dgm:spPr/>
      <dgm:t>
        <a:bodyPr/>
        <a:lstStyle/>
        <a:p>
          <a:endParaRPr lang="en-US"/>
        </a:p>
      </dgm:t>
    </dgm:pt>
    <dgm:pt modelId="{D0607AFD-5C8D-47B1-8793-2E35F2B46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absolute error (MAE): $19</a:t>
          </a:r>
        </a:p>
      </dgm:t>
    </dgm:pt>
    <dgm:pt modelId="{3218A566-9951-4EAA-BBE2-A7917F5A27FD}" type="parTrans" cxnId="{F22D4384-2DA7-4AAF-8398-DDA3D486686F}">
      <dgm:prSet/>
      <dgm:spPr/>
      <dgm:t>
        <a:bodyPr/>
        <a:lstStyle/>
        <a:p>
          <a:endParaRPr lang="en-US"/>
        </a:p>
      </dgm:t>
    </dgm:pt>
    <dgm:pt modelId="{0655105A-2923-4B90-8592-F765E8F40FE0}" type="sibTrans" cxnId="{F22D4384-2DA7-4AAF-8398-DDA3D486686F}">
      <dgm:prSet/>
      <dgm:spPr/>
      <dgm:t>
        <a:bodyPr/>
        <a:lstStyle/>
        <a:p>
          <a:endParaRPr lang="en-US"/>
        </a:p>
      </dgm:t>
    </dgm:pt>
    <dgm:pt modelId="{6EC75A2A-7455-40E7-A653-C5E03A0CF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 model</a:t>
          </a:r>
        </a:p>
      </dgm:t>
    </dgm:pt>
    <dgm:pt modelId="{1C8C1E6F-48D2-4588-9799-6C894DFB3A1A}" type="parTrans" cxnId="{54344DBA-DFAB-458F-96AB-F87882AEDE30}">
      <dgm:prSet/>
      <dgm:spPr/>
      <dgm:t>
        <a:bodyPr/>
        <a:lstStyle/>
        <a:p>
          <a:endParaRPr lang="en-US"/>
        </a:p>
      </dgm:t>
    </dgm:pt>
    <dgm:pt modelId="{7F40329E-2DD3-4321-82CA-E59D9CAAC224}" type="sibTrans" cxnId="{54344DBA-DFAB-458F-96AB-F87882AEDE30}">
      <dgm:prSet/>
      <dgm:spPr/>
      <dgm:t>
        <a:bodyPr/>
        <a:lstStyle/>
        <a:p>
          <a:endParaRPr lang="en-US"/>
        </a:p>
      </dgm:t>
    </dgm:pt>
    <dgm:pt modelId="{E26ADA5A-6B4F-4B33-ABFF-65A7015E7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Imputed empty values with median</a:t>
          </a:r>
          <a:endParaRPr lang="en-US" dirty="0"/>
        </a:p>
      </dgm:t>
    </dgm:pt>
    <dgm:pt modelId="{5693F687-24A1-408E-862C-0B778A5921A8}" type="parTrans" cxnId="{348AC1FE-B212-4AA4-BF52-FB8B05C5DB41}">
      <dgm:prSet/>
      <dgm:spPr/>
      <dgm:t>
        <a:bodyPr/>
        <a:lstStyle/>
        <a:p>
          <a:endParaRPr lang="en-US"/>
        </a:p>
      </dgm:t>
    </dgm:pt>
    <dgm:pt modelId="{842D44C4-96B3-4B11-8477-51FA81BF185B}" type="sibTrans" cxnId="{348AC1FE-B212-4AA4-BF52-FB8B05C5DB41}">
      <dgm:prSet/>
      <dgm:spPr/>
      <dgm:t>
        <a:bodyPr/>
        <a:lstStyle/>
        <a:p>
          <a:endParaRPr lang="en-US"/>
        </a:p>
      </dgm:t>
    </dgm:pt>
    <dgm:pt modelId="{5AFB4F80-C144-40EE-8A32-ACB7FBEB2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Scaled all features</a:t>
          </a:r>
          <a:endParaRPr lang="en-US" dirty="0"/>
        </a:p>
      </dgm:t>
    </dgm:pt>
    <dgm:pt modelId="{BBE0CBD3-4BD8-437D-AB4A-E53D95446AFC}" type="parTrans" cxnId="{3F85AD45-325F-4EDD-AAE3-1263E7E95D95}">
      <dgm:prSet/>
      <dgm:spPr/>
      <dgm:t>
        <a:bodyPr/>
        <a:lstStyle/>
        <a:p>
          <a:endParaRPr lang="en-US"/>
        </a:p>
      </dgm:t>
    </dgm:pt>
    <dgm:pt modelId="{7C85FE45-CB13-425A-8DF7-0CDDCEA8C425}" type="sibTrans" cxnId="{3F85AD45-325F-4EDD-AAE3-1263E7E95D95}">
      <dgm:prSet/>
      <dgm:spPr/>
      <dgm:t>
        <a:bodyPr/>
        <a:lstStyle/>
        <a:p>
          <a:endParaRPr lang="en-US"/>
        </a:p>
      </dgm:t>
    </dgm:pt>
    <dgm:pt modelId="{20887758-D283-4321-BFCF-DDE4E607A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Determined 8 features provided most accurate prediction with least variance</a:t>
          </a:r>
          <a:endParaRPr lang="en-US" dirty="0"/>
        </a:p>
      </dgm:t>
    </dgm:pt>
    <dgm:pt modelId="{EFAA392D-B799-46ED-B78F-A1A26CC7BBB0}" type="parTrans" cxnId="{C9DEB7DD-38DA-49D3-B4B1-0D38BA07EB85}">
      <dgm:prSet/>
      <dgm:spPr/>
      <dgm:t>
        <a:bodyPr/>
        <a:lstStyle/>
        <a:p>
          <a:endParaRPr lang="en-US"/>
        </a:p>
      </dgm:t>
    </dgm:pt>
    <dgm:pt modelId="{F31B43A5-5300-4C2C-BDE9-C2C4E2DB1A15}" type="sibTrans" cxnId="{C9DEB7DD-38DA-49D3-B4B1-0D38BA07EB85}">
      <dgm:prSet/>
      <dgm:spPr/>
      <dgm:t>
        <a:bodyPr/>
        <a:lstStyle/>
        <a:p>
          <a:endParaRPr lang="en-US"/>
        </a:p>
      </dgm:t>
    </dgm:pt>
    <dgm:pt modelId="{85EC2893-3393-4F92-8A8E-623E12EED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MAE: $11</a:t>
          </a:r>
        </a:p>
      </dgm:t>
    </dgm:pt>
    <dgm:pt modelId="{8CE4A880-BF62-4D98-A4B8-37D778ABB321}" type="parTrans" cxnId="{61217ACA-87DC-4F4A-8FE6-0C3861202194}">
      <dgm:prSet/>
      <dgm:spPr/>
      <dgm:t>
        <a:bodyPr/>
        <a:lstStyle/>
        <a:p>
          <a:endParaRPr lang="en-US"/>
        </a:p>
      </dgm:t>
    </dgm:pt>
    <dgm:pt modelId="{9EC9563C-3568-4AC6-81E6-20D9F7BA8B0D}" type="sibTrans" cxnId="{61217ACA-87DC-4F4A-8FE6-0C3861202194}">
      <dgm:prSet/>
      <dgm:spPr/>
      <dgm:t>
        <a:bodyPr/>
        <a:lstStyle/>
        <a:p>
          <a:endParaRPr lang="en-US"/>
        </a:p>
      </dgm:t>
    </dgm:pt>
    <dgm:pt modelId="{BB386E7D-9476-4E96-BC1A-96133C759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model</a:t>
          </a:r>
        </a:p>
      </dgm:t>
    </dgm:pt>
    <dgm:pt modelId="{95663C51-777E-4DE6-90EF-BC06977EF0CA}" type="parTrans" cxnId="{27EB26FF-2A8F-4529-8F58-C71BE76544C2}">
      <dgm:prSet/>
      <dgm:spPr/>
      <dgm:t>
        <a:bodyPr/>
        <a:lstStyle/>
        <a:p>
          <a:endParaRPr lang="en-US"/>
        </a:p>
      </dgm:t>
    </dgm:pt>
    <dgm:pt modelId="{C03F1249-C4D7-4B5E-B592-EC847D417E89}" type="sibTrans" cxnId="{27EB26FF-2A8F-4529-8F58-C71BE76544C2}">
      <dgm:prSet/>
      <dgm:spPr/>
      <dgm:t>
        <a:bodyPr/>
        <a:lstStyle/>
        <a:p>
          <a:endParaRPr lang="en-US"/>
        </a:p>
      </dgm:t>
    </dgm:pt>
    <dgm:pt modelId="{32A3C05D-140D-4EEE-BB52-54DC06BF9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Determined 69 estimators, not scaling data and imputing empty values with median provided most accurate model</a:t>
          </a:r>
          <a:endParaRPr lang="en-US" dirty="0"/>
        </a:p>
      </dgm:t>
    </dgm:pt>
    <dgm:pt modelId="{E637D82A-CD0B-4C11-9E0A-D4C5DE4A738B}" type="parTrans" cxnId="{50858C39-2559-40A7-BADF-990AEDD166D8}">
      <dgm:prSet/>
      <dgm:spPr/>
      <dgm:t>
        <a:bodyPr/>
        <a:lstStyle/>
        <a:p>
          <a:endParaRPr lang="en-US"/>
        </a:p>
      </dgm:t>
    </dgm:pt>
    <dgm:pt modelId="{C232F6CE-0DCC-4F20-9420-9DFA704A76B2}" type="sibTrans" cxnId="{50858C39-2559-40A7-BADF-990AEDD166D8}">
      <dgm:prSet/>
      <dgm:spPr/>
      <dgm:t>
        <a:bodyPr/>
        <a:lstStyle/>
        <a:p>
          <a:endParaRPr lang="en-US"/>
        </a:p>
      </dgm:t>
    </dgm:pt>
    <dgm:pt modelId="{8A4C091E-A4A7-4A2B-84AF-53DBDDB54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MAE: $10</a:t>
          </a:r>
        </a:p>
      </dgm:t>
    </dgm:pt>
    <dgm:pt modelId="{C79C1F19-FEC6-4772-8430-4D03F3A874BC}" type="parTrans" cxnId="{8A576E62-093A-4B37-B617-B57FCE286DD6}">
      <dgm:prSet/>
      <dgm:spPr/>
      <dgm:t>
        <a:bodyPr/>
        <a:lstStyle/>
        <a:p>
          <a:endParaRPr lang="en-US"/>
        </a:p>
      </dgm:t>
    </dgm:pt>
    <dgm:pt modelId="{B67F55BC-94AE-42F8-AD98-C2E8EE48E662}" type="sibTrans" cxnId="{8A576E62-093A-4B37-B617-B57FCE286DD6}">
      <dgm:prSet/>
      <dgm:spPr/>
      <dgm:t>
        <a:bodyPr/>
        <a:lstStyle/>
        <a:p>
          <a:endParaRPr lang="en-US"/>
        </a:p>
      </dgm:t>
    </dgm:pt>
    <dgm:pt modelId="{F804A52D-8767-4A34-9A9E-CC39922A3DEC}" type="pres">
      <dgm:prSet presAssocID="{2A70775E-6AA4-448D-88FA-F954C4D24B7A}" presName="linear" presStyleCnt="0">
        <dgm:presLayoutVars>
          <dgm:dir/>
          <dgm:animLvl val="lvl"/>
          <dgm:resizeHandles val="exact"/>
        </dgm:presLayoutVars>
      </dgm:prSet>
      <dgm:spPr/>
    </dgm:pt>
    <dgm:pt modelId="{E713B741-D7AD-4FC6-B9E7-8134D5D98C0F}" type="pres">
      <dgm:prSet presAssocID="{6F50FE6A-D894-47DF-9071-3D00F60CA45C}" presName="parentLin" presStyleCnt="0"/>
      <dgm:spPr/>
    </dgm:pt>
    <dgm:pt modelId="{CDB16C39-284A-4038-842D-99B0D94653CC}" type="pres">
      <dgm:prSet presAssocID="{6F50FE6A-D894-47DF-9071-3D00F60CA45C}" presName="parentLeftMargin" presStyleLbl="node1" presStyleIdx="0" presStyleCnt="3"/>
      <dgm:spPr/>
    </dgm:pt>
    <dgm:pt modelId="{B9395D76-7E00-46E6-A4FB-6CB4A5298DD2}" type="pres">
      <dgm:prSet presAssocID="{6F50FE6A-D894-47DF-9071-3D00F60CA4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D01051-6667-4D19-8F9E-1795A4AF28B2}" type="pres">
      <dgm:prSet presAssocID="{6F50FE6A-D894-47DF-9071-3D00F60CA45C}" presName="negativeSpace" presStyleCnt="0"/>
      <dgm:spPr/>
    </dgm:pt>
    <dgm:pt modelId="{C088BE7B-D935-484A-97D8-C2A75D3DDA5A}" type="pres">
      <dgm:prSet presAssocID="{6F50FE6A-D894-47DF-9071-3D00F60CA45C}" presName="childText" presStyleLbl="conFgAcc1" presStyleIdx="0" presStyleCnt="3">
        <dgm:presLayoutVars>
          <dgm:bulletEnabled val="1"/>
        </dgm:presLayoutVars>
      </dgm:prSet>
      <dgm:spPr/>
    </dgm:pt>
    <dgm:pt modelId="{D348FD21-068C-4EF9-9C30-AA138086764D}" type="pres">
      <dgm:prSet presAssocID="{FA660365-9AE2-40D9-A3B9-877F5425B936}" presName="spaceBetweenRectangles" presStyleCnt="0"/>
      <dgm:spPr/>
    </dgm:pt>
    <dgm:pt modelId="{9215FC52-5595-4224-A8EA-10E319D64479}" type="pres">
      <dgm:prSet presAssocID="{6EC75A2A-7455-40E7-A653-C5E03A0CF738}" presName="parentLin" presStyleCnt="0"/>
      <dgm:spPr/>
    </dgm:pt>
    <dgm:pt modelId="{835F4A77-5FBE-4D4D-A86A-1E2198744BB6}" type="pres">
      <dgm:prSet presAssocID="{6EC75A2A-7455-40E7-A653-C5E03A0CF738}" presName="parentLeftMargin" presStyleLbl="node1" presStyleIdx="0" presStyleCnt="3"/>
      <dgm:spPr/>
    </dgm:pt>
    <dgm:pt modelId="{D661833C-DA1E-4996-B4B9-6D0CD8E93F96}" type="pres">
      <dgm:prSet presAssocID="{6EC75A2A-7455-40E7-A653-C5E03A0CF7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969C8A-E0B2-45EE-9B28-6FCE32109554}" type="pres">
      <dgm:prSet presAssocID="{6EC75A2A-7455-40E7-A653-C5E03A0CF738}" presName="negativeSpace" presStyleCnt="0"/>
      <dgm:spPr/>
    </dgm:pt>
    <dgm:pt modelId="{DE98D4B5-F08A-40C7-A058-E4407DCED069}" type="pres">
      <dgm:prSet presAssocID="{6EC75A2A-7455-40E7-A653-C5E03A0CF738}" presName="childText" presStyleLbl="conFgAcc1" presStyleIdx="1" presStyleCnt="3">
        <dgm:presLayoutVars>
          <dgm:bulletEnabled val="1"/>
        </dgm:presLayoutVars>
      </dgm:prSet>
      <dgm:spPr/>
    </dgm:pt>
    <dgm:pt modelId="{E8F0E7C3-550C-44DD-8DAC-12EE5B525154}" type="pres">
      <dgm:prSet presAssocID="{7F40329E-2DD3-4321-82CA-E59D9CAAC224}" presName="spaceBetweenRectangles" presStyleCnt="0"/>
      <dgm:spPr/>
    </dgm:pt>
    <dgm:pt modelId="{86BAE021-5DE4-494E-BC3B-6605D162C24B}" type="pres">
      <dgm:prSet presAssocID="{BB386E7D-9476-4E96-BC1A-96133C759C1E}" presName="parentLin" presStyleCnt="0"/>
      <dgm:spPr/>
    </dgm:pt>
    <dgm:pt modelId="{D30B495D-8913-40A9-A0EF-4F8417AB5E33}" type="pres">
      <dgm:prSet presAssocID="{BB386E7D-9476-4E96-BC1A-96133C759C1E}" presName="parentLeftMargin" presStyleLbl="node1" presStyleIdx="1" presStyleCnt="3"/>
      <dgm:spPr/>
    </dgm:pt>
    <dgm:pt modelId="{586B84BF-5C15-4C28-BD6A-12FFAE18964A}" type="pres">
      <dgm:prSet presAssocID="{BB386E7D-9476-4E96-BC1A-96133C759C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9626A6-611A-4183-A73D-D3DB24B5A906}" type="pres">
      <dgm:prSet presAssocID="{BB386E7D-9476-4E96-BC1A-96133C759C1E}" presName="negativeSpace" presStyleCnt="0"/>
      <dgm:spPr/>
    </dgm:pt>
    <dgm:pt modelId="{D8D276CD-F0E3-48F3-BA89-99F3266AFE6A}" type="pres">
      <dgm:prSet presAssocID="{BB386E7D-9476-4E96-BC1A-96133C759C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5DFC1C-B846-4DDF-84F5-D300E54E3E8B}" type="presOf" srcId="{32A3C05D-140D-4EEE-BB52-54DC06BF9422}" destId="{D8D276CD-F0E3-48F3-BA89-99F3266AFE6A}" srcOrd="0" destOrd="0" presId="urn:microsoft.com/office/officeart/2005/8/layout/list1"/>
    <dgm:cxn modelId="{C80E3430-72DD-47BC-8608-290026D4CA99}" type="presOf" srcId="{6F50FE6A-D894-47DF-9071-3D00F60CA45C}" destId="{B9395D76-7E00-46E6-A4FB-6CB4A5298DD2}" srcOrd="1" destOrd="0" presId="urn:microsoft.com/office/officeart/2005/8/layout/list1"/>
    <dgm:cxn modelId="{2A77CD37-953D-4F9A-A857-801BD4D29F00}" type="presOf" srcId="{BB386E7D-9476-4E96-BC1A-96133C759C1E}" destId="{D30B495D-8913-40A9-A0EF-4F8417AB5E33}" srcOrd="0" destOrd="0" presId="urn:microsoft.com/office/officeart/2005/8/layout/list1"/>
    <dgm:cxn modelId="{668DDD38-E506-404E-8197-B0127F7F8557}" type="presOf" srcId="{A56CDE71-AA6E-4310-AB6F-A6D2C777B2E4}" destId="{C088BE7B-D935-484A-97D8-C2A75D3DDA5A}" srcOrd="0" destOrd="0" presId="urn:microsoft.com/office/officeart/2005/8/layout/list1"/>
    <dgm:cxn modelId="{50858C39-2559-40A7-BADF-990AEDD166D8}" srcId="{BB386E7D-9476-4E96-BC1A-96133C759C1E}" destId="{32A3C05D-140D-4EEE-BB52-54DC06BF9422}" srcOrd="0" destOrd="0" parTransId="{E637D82A-CD0B-4C11-9E0A-D4C5DE4A738B}" sibTransId="{C232F6CE-0DCC-4F20-9420-9DFA704A76B2}"/>
    <dgm:cxn modelId="{7151413C-3921-4CA8-8063-D27D3F5EFB71}" type="presOf" srcId="{6EC75A2A-7455-40E7-A653-C5E03A0CF738}" destId="{835F4A77-5FBE-4D4D-A86A-1E2198744BB6}" srcOrd="0" destOrd="0" presId="urn:microsoft.com/office/officeart/2005/8/layout/list1"/>
    <dgm:cxn modelId="{0E2B065C-DF86-44F0-8601-202A175B86D7}" type="presOf" srcId="{20887758-D283-4321-BFCF-DDE4E607A749}" destId="{DE98D4B5-F08A-40C7-A058-E4407DCED069}" srcOrd="0" destOrd="2" presId="urn:microsoft.com/office/officeart/2005/8/layout/list1"/>
    <dgm:cxn modelId="{8A576E62-093A-4B37-B617-B57FCE286DD6}" srcId="{BB386E7D-9476-4E96-BC1A-96133C759C1E}" destId="{8A4C091E-A4A7-4A2B-84AF-53DBDDB541E2}" srcOrd="1" destOrd="0" parTransId="{C79C1F19-FEC6-4772-8430-4D03F3A874BC}" sibTransId="{B67F55BC-94AE-42F8-AD98-C2E8EE48E662}"/>
    <dgm:cxn modelId="{0CF45342-E818-4B9F-B1F1-A2E5BD82FF19}" type="presOf" srcId="{85EC2893-3393-4F92-8A8E-623E12EED2F1}" destId="{DE98D4B5-F08A-40C7-A058-E4407DCED069}" srcOrd="0" destOrd="3" presId="urn:microsoft.com/office/officeart/2005/8/layout/list1"/>
    <dgm:cxn modelId="{3F85AD45-325F-4EDD-AAE3-1263E7E95D95}" srcId="{6EC75A2A-7455-40E7-A653-C5E03A0CF738}" destId="{5AFB4F80-C144-40EE-8A32-ACB7FBEB2614}" srcOrd="1" destOrd="0" parTransId="{BBE0CBD3-4BD8-437D-AB4A-E53D95446AFC}" sibTransId="{7C85FE45-CB13-425A-8DF7-0CDDCEA8C425}"/>
    <dgm:cxn modelId="{05DD1247-9966-4A0F-9589-195109C00F43}" srcId="{2A70775E-6AA4-448D-88FA-F954C4D24B7A}" destId="{6F50FE6A-D894-47DF-9071-3D00F60CA45C}" srcOrd="0" destOrd="0" parTransId="{95FDC0CE-E150-428B-ADBE-91DA6588A503}" sibTransId="{FA660365-9AE2-40D9-A3B9-877F5425B936}"/>
    <dgm:cxn modelId="{D2BDD867-CC86-4EA0-B42E-8854D8E3CC58}" type="presOf" srcId="{BB386E7D-9476-4E96-BC1A-96133C759C1E}" destId="{586B84BF-5C15-4C28-BD6A-12FFAE18964A}" srcOrd="1" destOrd="0" presId="urn:microsoft.com/office/officeart/2005/8/layout/list1"/>
    <dgm:cxn modelId="{F27DC449-4785-4861-9823-4EE7CB9F8D32}" type="presOf" srcId="{6F50FE6A-D894-47DF-9071-3D00F60CA45C}" destId="{CDB16C39-284A-4038-842D-99B0D94653CC}" srcOrd="0" destOrd="0" presId="urn:microsoft.com/office/officeart/2005/8/layout/list1"/>
    <dgm:cxn modelId="{8096C775-DD66-4A9B-A08B-C03BD8664C89}" type="presOf" srcId="{D0607AFD-5C8D-47B1-8793-2E35F2B460D3}" destId="{C088BE7B-D935-484A-97D8-C2A75D3DDA5A}" srcOrd="0" destOrd="1" presId="urn:microsoft.com/office/officeart/2005/8/layout/list1"/>
    <dgm:cxn modelId="{CE94DD58-A67E-4800-A7AD-43B3787EC715}" srcId="{6F50FE6A-D894-47DF-9071-3D00F60CA45C}" destId="{A56CDE71-AA6E-4310-AB6F-A6D2C777B2E4}" srcOrd="0" destOrd="0" parTransId="{3840A516-38AB-4D5A-88D6-7BE2E0264CC1}" sibTransId="{1FFB8C35-5AE8-4828-AA61-214DC4B2F6D4}"/>
    <dgm:cxn modelId="{F22D4384-2DA7-4AAF-8398-DDA3D486686F}" srcId="{6F50FE6A-D894-47DF-9071-3D00F60CA45C}" destId="{D0607AFD-5C8D-47B1-8793-2E35F2B460D3}" srcOrd="1" destOrd="0" parTransId="{3218A566-9951-4EAA-BBE2-A7917F5A27FD}" sibTransId="{0655105A-2923-4B90-8592-F765E8F40FE0}"/>
    <dgm:cxn modelId="{FDEAA39B-7664-4362-8B20-4A3F06750E80}" type="presOf" srcId="{5AFB4F80-C144-40EE-8A32-ACB7FBEB2614}" destId="{DE98D4B5-F08A-40C7-A058-E4407DCED069}" srcOrd="0" destOrd="1" presId="urn:microsoft.com/office/officeart/2005/8/layout/list1"/>
    <dgm:cxn modelId="{1DBD44A2-278C-44F8-9A1A-E7BAA62D20A9}" type="presOf" srcId="{2A70775E-6AA4-448D-88FA-F954C4D24B7A}" destId="{F804A52D-8767-4A34-9A9E-CC39922A3DEC}" srcOrd="0" destOrd="0" presId="urn:microsoft.com/office/officeart/2005/8/layout/list1"/>
    <dgm:cxn modelId="{9270CFA4-7BCC-4A3D-9E5B-94623B149490}" type="presOf" srcId="{6EC75A2A-7455-40E7-A653-C5E03A0CF738}" destId="{D661833C-DA1E-4996-B4B9-6D0CD8E93F96}" srcOrd="1" destOrd="0" presId="urn:microsoft.com/office/officeart/2005/8/layout/list1"/>
    <dgm:cxn modelId="{72D612B3-5D88-40F2-9C00-1D703E50048F}" type="presOf" srcId="{8A4C091E-A4A7-4A2B-84AF-53DBDDB541E2}" destId="{D8D276CD-F0E3-48F3-BA89-99F3266AFE6A}" srcOrd="0" destOrd="1" presId="urn:microsoft.com/office/officeart/2005/8/layout/list1"/>
    <dgm:cxn modelId="{54344DBA-DFAB-458F-96AB-F87882AEDE30}" srcId="{2A70775E-6AA4-448D-88FA-F954C4D24B7A}" destId="{6EC75A2A-7455-40E7-A653-C5E03A0CF738}" srcOrd="1" destOrd="0" parTransId="{1C8C1E6F-48D2-4588-9799-6C894DFB3A1A}" sibTransId="{7F40329E-2DD3-4321-82CA-E59D9CAAC224}"/>
    <dgm:cxn modelId="{7D2737C5-9BF5-47B3-87DD-090B8D2278DA}" type="presOf" srcId="{E26ADA5A-6B4F-4B33-ABFF-65A7015E7AFB}" destId="{DE98D4B5-F08A-40C7-A058-E4407DCED069}" srcOrd="0" destOrd="0" presId="urn:microsoft.com/office/officeart/2005/8/layout/list1"/>
    <dgm:cxn modelId="{61217ACA-87DC-4F4A-8FE6-0C3861202194}" srcId="{6EC75A2A-7455-40E7-A653-C5E03A0CF738}" destId="{85EC2893-3393-4F92-8A8E-623E12EED2F1}" srcOrd="3" destOrd="0" parTransId="{8CE4A880-BF62-4D98-A4B8-37D778ABB321}" sibTransId="{9EC9563C-3568-4AC6-81E6-20D9F7BA8B0D}"/>
    <dgm:cxn modelId="{C9DEB7DD-38DA-49D3-B4B1-0D38BA07EB85}" srcId="{6EC75A2A-7455-40E7-A653-C5E03A0CF738}" destId="{20887758-D283-4321-BFCF-DDE4E607A749}" srcOrd="2" destOrd="0" parTransId="{EFAA392D-B799-46ED-B78F-A1A26CC7BBB0}" sibTransId="{F31B43A5-5300-4C2C-BDE9-C2C4E2DB1A15}"/>
    <dgm:cxn modelId="{348AC1FE-B212-4AA4-BF52-FB8B05C5DB41}" srcId="{6EC75A2A-7455-40E7-A653-C5E03A0CF738}" destId="{E26ADA5A-6B4F-4B33-ABFF-65A7015E7AFB}" srcOrd="0" destOrd="0" parTransId="{5693F687-24A1-408E-862C-0B778A5921A8}" sibTransId="{842D44C4-96B3-4B11-8477-51FA81BF185B}"/>
    <dgm:cxn modelId="{27EB26FF-2A8F-4529-8F58-C71BE76544C2}" srcId="{2A70775E-6AA4-448D-88FA-F954C4D24B7A}" destId="{BB386E7D-9476-4E96-BC1A-96133C759C1E}" srcOrd="2" destOrd="0" parTransId="{95663C51-777E-4DE6-90EF-BC06977EF0CA}" sibTransId="{C03F1249-C4D7-4B5E-B592-EC847D417E89}"/>
    <dgm:cxn modelId="{6EBD04FE-864F-459F-BD90-3B5232FBA9EA}" type="presParOf" srcId="{F804A52D-8767-4A34-9A9E-CC39922A3DEC}" destId="{E713B741-D7AD-4FC6-B9E7-8134D5D98C0F}" srcOrd="0" destOrd="0" presId="urn:microsoft.com/office/officeart/2005/8/layout/list1"/>
    <dgm:cxn modelId="{9C5CBF64-DBDF-49F4-854C-ADBE08E71070}" type="presParOf" srcId="{E713B741-D7AD-4FC6-B9E7-8134D5D98C0F}" destId="{CDB16C39-284A-4038-842D-99B0D94653CC}" srcOrd="0" destOrd="0" presId="urn:microsoft.com/office/officeart/2005/8/layout/list1"/>
    <dgm:cxn modelId="{3CC417D8-CF1A-4F50-828E-C739CCD3BB39}" type="presParOf" srcId="{E713B741-D7AD-4FC6-B9E7-8134D5D98C0F}" destId="{B9395D76-7E00-46E6-A4FB-6CB4A5298DD2}" srcOrd="1" destOrd="0" presId="urn:microsoft.com/office/officeart/2005/8/layout/list1"/>
    <dgm:cxn modelId="{94C9E809-6303-43E0-9646-4945A28F5B8C}" type="presParOf" srcId="{F804A52D-8767-4A34-9A9E-CC39922A3DEC}" destId="{F5D01051-6667-4D19-8F9E-1795A4AF28B2}" srcOrd="1" destOrd="0" presId="urn:microsoft.com/office/officeart/2005/8/layout/list1"/>
    <dgm:cxn modelId="{19384849-0D76-49E5-8363-10D2A83BA9D2}" type="presParOf" srcId="{F804A52D-8767-4A34-9A9E-CC39922A3DEC}" destId="{C088BE7B-D935-484A-97D8-C2A75D3DDA5A}" srcOrd="2" destOrd="0" presId="urn:microsoft.com/office/officeart/2005/8/layout/list1"/>
    <dgm:cxn modelId="{51E13754-C4E0-41C0-B042-9B3263167E5E}" type="presParOf" srcId="{F804A52D-8767-4A34-9A9E-CC39922A3DEC}" destId="{D348FD21-068C-4EF9-9C30-AA138086764D}" srcOrd="3" destOrd="0" presId="urn:microsoft.com/office/officeart/2005/8/layout/list1"/>
    <dgm:cxn modelId="{40144FA7-4811-4A6B-AB8C-0ACECA502CF5}" type="presParOf" srcId="{F804A52D-8767-4A34-9A9E-CC39922A3DEC}" destId="{9215FC52-5595-4224-A8EA-10E319D64479}" srcOrd="4" destOrd="0" presId="urn:microsoft.com/office/officeart/2005/8/layout/list1"/>
    <dgm:cxn modelId="{44464AEB-F12A-401F-B7FB-C4F0807B5CAD}" type="presParOf" srcId="{9215FC52-5595-4224-A8EA-10E319D64479}" destId="{835F4A77-5FBE-4D4D-A86A-1E2198744BB6}" srcOrd="0" destOrd="0" presId="urn:microsoft.com/office/officeart/2005/8/layout/list1"/>
    <dgm:cxn modelId="{1FD4E04B-1E69-4E67-9921-B8AAF801613C}" type="presParOf" srcId="{9215FC52-5595-4224-A8EA-10E319D64479}" destId="{D661833C-DA1E-4996-B4B9-6D0CD8E93F96}" srcOrd="1" destOrd="0" presId="urn:microsoft.com/office/officeart/2005/8/layout/list1"/>
    <dgm:cxn modelId="{6363E784-0254-4D38-9359-3F96C538F6AF}" type="presParOf" srcId="{F804A52D-8767-4A34-9A9E-CC39922A3DEC}" destId="{1A969C8A-E0B2-45EE-9B28-6FCE32109554}" srcOrd="5" destOrd="0" presId="urn:microsoft.com/office/officeart/2005/8/layout/list1"/>
    <dgm:cxn modelId="{97969BB9-E9CD-4CAE-8406-1664EA44B22C}" type="presParOf" srcId="{F804A52D-8767-4A34-9A9E-CC39922A3DEC}" destId="{DE98D4B5-F08A-40C7-A058-E4407DCED069}" srcOrd="6" destOrd="0" presId="urn:microsoft.com/office/officeart/2005/8/layout/list1"/>
    <dgm:cxn modelId="{9AC6732D-AF8C-4BB1-9C64-154B9F22D3B3}" type="presParOf" srcId="{F804A52D-8767-4A34-9A9E-CC39922A3DEC}" destId="{E8F0E7C3-550C-44DD-8DAC-12EE5B525154}" srcOrd="7" destOrd="0" presId="urn:microsoft.com/office/officeart/2005/8/layout/list1"/>
    <dgm:cxn modelId="{5D35F69E-EC83-41ED-B9AF-49481B97C5AA}" type="presParOf" srcId="{F804A52D-8767-4A34-9A9E-CC39922A3DEC}" destId="{86BAE021-5DE4-494E-BC3B-6605D162C24B}" srcOrd="8" destOrd="0" presId="urn:microsoft.com/office/officeart/2005/8/layout/list1"/>
    <dgm:cxn modelId="{506CDD3C-6883-433F-86D8-83797709C34B}" type="presParOf" srcId="{86BAE021-5DE4-494E-BC3B-6605D162C24B}" destId="{D30B495D-8913-40A9-A0EF-4F8417AB5E33}" srcOrd="0" destOrd="0" presId="urn:microsoft.com/office/officeart/2005/8/layout/list1"/>
    <dgm:cxn modelId="{C4020EB0-B2C2-4906-8B9E-E7FE53EEE268}" type="presParOf" srcId="{86BAE021-5DE4-494E-BC3B-6605D162C24B}" destId="{586B84BF-5C15-4C28-BD6A-12FFAE18964A}" srcOrd="1" destOrd="0" presId="urn:microsoft.com/office/officeart/2005/8/layout/list1"/>
    <dgm:cxn modelId="{72F7E61F-EED9-443F-A307-11E9525B7956}" type="presParOf" srcId="{F804A52D-8767-4A34-9A9E-CC39922A3DEC}" destId="{4E9626A6-611A-4183-A73D-D3DB24B5A906}" srcOrd="9" destOrd="0" presId="urn:microsoft.com/office/officeart/2005/8/layout/list1"/>
    <dgm:cxn modelId="{5F550530-159B-4F83-9417-A2ADB4805D75}" type="presParOf" srcId="{F804A52D-8767-4A34-9A9E-CC39922A3DEC}" destId="{D8D276CD-F0E3-48F3-BA89-99F3266AFE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1AD70-66EF-407F-A579-C650B45D5EC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90DE8B-C0FD-4F81-B16B-170871F4FF97}">
      <dgm:prSet/>
      <dgm:spPr/>
      <dgm:t>
        <a:bodyPr/>
        <a:lstStyle/>
        <a:p>
          <a:r>
            <a:rPr lang="en-US" dirty="0"/>
            <a:t>Using a random forest model, the ski resort data from 276 resorts was used to train the model and predict the expected ticket price for Big Mountain Resort. </a:t>
          </a:r>
        </a:p>
      </dgm:t>
    </dgm:pt>
    <dgm:pt modelId="{E46D916A-CD7F-49EB-A9DC-9E161B57BC4A}" type="parTrans" cxnId="{75B12EB2-FEDA-4E4F-94DF-ACD9421BC2BD}">
      <dgm:prSet/>
      <dgm:spPr/>
      <dgm:t>
        <a:bodyPr/>
        <a:lstStyle/>
        <a:p>
          <a:endParaRPr lang="en-US"/>
        </a:p>
      </dgm:t>
    </dgm:pt>
    <dgm:pt modelId="{74D2205D-39B3-4301-950D-87171880A404}" type="sibTrans" cxnId="{75B12EB2-FEDA-4E4F-94DF-ACD9421BC2B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C5CB51-C900-4861-A405-B98D84FA6A7D}">
      <dgm:prSet/>
      <dgm:spPr/>
      <dgm:t>
        <a:bodyPr/>
        <a:lstStyle/>
        <a:p>
          <a:r>
            <a:rPr lang="en-US" dirty="0"/>
            <a:t>Further scenarios were modeled to estimate the revenue impact from various investments and operational changes </a:t>
          </a:r>
        </a:p>
      </dgm:t>
    </dgm:pt>
    <dgm:pt modelId="{C55E922B-9F3F-47A8-A223-F7A6F63E29D0}" type="parTrans" cxnId="{362D9BC7-2E1A-4234-AA85-5A92B38DDEBA}">
      <dgm:prSet/>
      <dgm:spPr/>
      <dgm:t>
        <a:bodyPr/>
        <a:lstStyle/>
        <a:p>
          <a:endParaRPr lang="en-US"/>
        </a:p>
      </dgm:t>
    </dgm:pt>
    <dgm:pt modelId="{5B3BE5BD-0E70-4C5D-8B2F-BD7EDE93840C}" type="sibTrans" cxnId="{362D9BC7-2E1A-4234-AA85-5A92B38DDE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CD3147-EF24-4C39-A48D-6CDDE7C93B68}">
      <dgm:prSet/>
      <dgm:spPr/>
      <dgm:t>
        <a:bodyPr/>
        <a:lstStyle/>
        <a:p>
          <a:r>
            <a:rPr lang="en-US" dirty="0" err="1"/>
            <a:t>FastQuads</a:t>
          </a:r>
          <a:r>
            <a:rPr lang="en-US" dirty="0"/>
            <a:t>, runs, snow making area and vertical drop are the four most predictive features for ticket price</a:t>
          </a:r>
        </a:p>
        <a:p>
          <a:endParaRPr lang="en-US" dirty="0"/>
        </a:p>
      </dgm:t>
    </dgm:pt>
    <dgm:pt modelId="{E4FDE71D-24F4-4170-962D-149DEBB4703F}" type="parTrans" cxnId="{298978B8-7F56-4C33-BD86-25D8350FA496}">
      <dgm:prSet/>
      <dgm:spPr/>
      <dgm:t>
        <a:bodyPr/>
        <a:lstStyle/>
        <a:p>
          <a:endParaRPr lang="en-US"/>
        </a:p>
      </dgm:t>
    </dgm:pt>
    <dgm:pt modelId="{75F90532-D2CA-4CBF-B079-B31309F561C5}" type="sibTrans" cxnId="{298978B8-7F56-4C33-BD86-25D8350FA4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FB53A4-3876-4C01-9ED9-2E7A8E7D2827}">
      <dgm:prSet/>
      <dgm:spPr/>
      <dgm:t>
        <a:bodyPr/>
        <a:lstStyle/>
        <a:p>
          <a:r>
            <a:rPr lang="en-US" dirty="0"/>
            <a:t>Recommendations:</a:t>
          </a:r>
        </a:p>
      </dgm:t>
    </dgm:pt>
    <dgm:pt modelId="{1874D4CF-8374-4294-A8E0-C155AC362DE7}" type="parTrans" cxnId="{F4DAFF24-6BA8-4419-A024-28C009FE5660}">
      <dgm:prSet/>
      <dgm:spPr/>
      <dgm:t>
        <a:bodyPr/>
        <a:lstStyle/>
        <a:p>
          <a:endParaRPr lang="en-US"/>
        </a:p>
      </dgm:t>
    </dgm:pt>
    <dgm:pt modelId="{D75C0979-7854-41ED-B71D-256CB34182F5}" type="sibTrans" cxnId="{F4DAFF24-6BA8-4419-A024-28C009FE566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E44FFD7-5EA8-47F1-8391-979F9307C54C}">
      <dgm:prSet/>
      <dgm:spPr/>
      <dgm:t>
        <a:bodyPr/>
        <a:lstStyle/>
        <a:p>
          <a:r>
            <a:rPr lang="en-US" dirty="0"/>
            <a:t> Slowly raise the ticket price to $96</a:t>
          </a:r>
        </a:p>
      </dgm:t>
    </dgm:pt>
    <dgm:pt modelId="{A9D3FC1E-1A58-4F5D-AF99-6010C705688E}" type="parTrans" cxnId="{60CAC896-10E0-493A-98E0-DEAD8C64C9F5}">
      <dgm:prSet/>
      <dgm:spPr/>
      <dgm:t>
        <a:bodyPr/>
        <a:lstStyle/>
        <a:p>
          <a:endParaRPr lang="en-US"/>
        </a:p>
      </dgm:t>
    </dgm:pt>
    <dgm:pt modelId="{9584C197-4799-4651-B847-07BF07D2A74C}" type="sibTrans" cxnId="{60CAC896-10E0-493A-98E0-DEAD8C64C9F5}">
      <dgm:prSet/>
      <dgm:spPr/>
      <dgm:t>
        <a:bodyPr/>
        <a:lstStyle/>
        <a:p>
          <a:endParaRPr lang="en-US"/>
        </a:p>
      </dgm:t>
    </dgm:pt>
    <dgm:pt modelId="{1BC5B0DA-B287-40D6-BBDB-AD733ACD6B1E}">
      <dgm:prSet/>
      <dgm:spPr/>
      <dgm:t>
        <a:bodyPr/>
        <a:lstStyle/>
        <a:p>
          <a:r>
            <a:rPr lang="en-US" dirty="0"/>
            <a:t> Add an additional run and chair lift that will extend the total vertical drop by 150 feet</a:t>
          </a:r>
        </a:p>
      </dgm:t>
    </dgm:pt>
    <dgm:pt modelId="{828BA2AC-AD89-4FB9-AA22-7127DDEE4559}" type="parTrans" cxnId="{D4BA2B7F-2BA1-40C8-BA8A-32CAE3624D4F}">
      <dgm:prSet/>
      <dgm:spPr/>
      <dgm:t>
        <a:bodyPr/>
        <a:lstStyle/>
        <a:p>
          <a:endParaRPr lang="en-US"/>
        </a:p>
      </dgm:t>
    </dgm:pt>
    <dgm:pt modelId="{6B759625-4533-46F5-9C8C-F6E14F23EB23}" type="sibTrans" cxnId="{D4BA2B7F-2BA1-40C8-BA8A-32CAE3624D4F}">
      <dgm:prSet/>
      <dgm:spPr/>
      <dgm:t>
        <a:bodyPr/>
        <a:lstStyle/>
        <a:p>
          <a:endParaRPr lang="en-US"/>
        </a:p>
      </dgm:t>
    </dgm:pt>
    <dgm:pt modelId="{A44CB359-DC21-4235-961A-EA72167BE4DE}">
      <dgm:prSet/>
      <dgm:spPr/>
      <dgm:t>
        <a:bodyPr/>
        <a:lstStyle/>
        <a:p>
          <a:r>
            <a:rPr lang="en-US" dirty="0"/>
            <a:t> Use a phased approach to close runs with high operating costs</a:t>
          </a:r>
        </a:p>
      </dgm:t>
    </dgm:pt>
    <dgm:pt modelId="{EB756906-77EA-4120-868D-E6AB17DCAEFD}" type="parTrans" cxnId="{39BB8427-440C-481D-8DEA-B253D2F920E3}">
      <dgm:prSet/>
      <dgm:spPr/>
      <dgm:t>
        <a:bodyPr/>
        <a:lstStyle/>
        <a:p>
          <a:endParaRPr lang="en-US"/>
        </a:p>
      </dgm:t>
    </dgm:pt>
    <dgm:pt modelId="{39CEA39C-B681-4E8D-A451-C371F9E15526}" type="sibTrans" cxnId="{39BB8427-440C-481D-8DEA-B253D2F920E3}">
      <dgm:prSet/>
      <dgm:spPr/>
      <dgm:t>
        <a:bodyPr/>
        <a:lstStyle/>
        <a:p>
          <a:endParaRPr lang="en-US"/>
        </a:p>
      </dgm:t>
    </dgm:pt>
    <dgm:pt modelId="{C1CACF6B-6E0C-4686-B6FB-995633AE1907}" type="pres">
      <dgm:prSet presAssocID="{9121AD70-66EF-407F-A579-C650B45D5EC3}" presName="Name0" presStyleCnt="0">
        <dgm:presLayoutVars>
          <dgm:animLvl val="lvl"/>
          <dgm:resizeHandles val="exact"/>
        </dgm:presLayoutVars>
      </dgm:prSet>
      <dgm:spPr/>
    </dgm:pt>
    <dgm:pt modelId="{C2FF4DAB-A658-4EE1-BA21-0770BAB3B005}" type="pres">
      <dgm:prSet presAssocID="{7C90DE8B-C0FD-4F81-B16B-170871F4FF97}" presName="compositeNode" presStyleCnt="0">
        <dgm:presLayoutVars>
          <dgm:bulletEnabled val="1"/>
        </dgm:presLayoutVars>
      </dgm:prSet>
      <dgm:spPr/>
    </dgm:pt>
    <dgm:pt modelId="{987CD425-2E5E-4EC2-BE67-24053EC63C81}" type="pres">
      <dgm:prSet presAssocID="{7C90DE8B-C0FD-4F81-B16B-170871F4FF97}" presName="bgRect" presStyleLbl="bgAccFollowNode1" presStyleIdx="0" presStyleCnt="4"/>
      <dgm:spPr/>
    </dgm:pt>
    <dgm:pt modelId="{6F27803E-5621-4F86-B900-9F6DBC7910D6}" type="pres">
      <dgm:prSet presAssocID="{74D2205D-39B3-4301-950D-87171880A40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191D1-7342-44FB-BE02-F7CAB1EEB35E}" type="pres">
      <dgm:prSet presAssocID="{7C90DE8B-C0FD-4F81-B16B-170871F4FF97}" presName="bottomLine" presStyleLbl="alignNode1" presStyleIdx="1" presStyleCnt="8">
        <dgm:presLayoutVars/>
      </dgm:prSet>
      <dgm:spPr/>
    </dgm:pt>
    <dgm:pt modelId="{C304896F-2D9C-45DA-BE66-EB677620CBBC}" type="pres">
      <dgm:prSet presAssocID="{7C90DE8B-C0FD-4F81-B16B-170871F4FF97}" presName="nodeText" presStyleLbl="bgAccFollowNode1" presStyleIdx="0" presStyleCnt="4">
        <dgm:presLayoutVars>
          <dgm:bulletEnabled val="1"/>
        </dgm:presLayoutVars>
      </dgm:prSet>
      <dgm:spPr/>
    </dgm:pt>
    <dgm:pt modelId="{3417B95B-3739-4842-8C51-62D9AB5DA1F9}" type="pres">
      <dgm:prSet presAssocID="{74D2205D-39B3-4301-950D-87171880A404}" presName="sibTrans" presStyleCnt="0"/>
      <dgm:spPr/>
    </dgm:pt>
    <dgm:pt modelId="{1CC3AC7F-5FA8-441E-B0C6-B210F98C849D}" type="pres">
      <dgm:prSet presAssocID="{6EC5CB51-C900-4861-A405-B98D84FA6A7D}" presName="compositeNode" presStyleCnt="0">
        <dgm:presLayoutVars>
          <dgm:bulletEnabled val="1"/>
        </dgm:presLayoutVars>
      </dgm:prSet>
      <dgm:spPr/>
    </dgm:pt>
    <dgm:pt modelId="{EFC4D55F-2448-49BC-821C-9B15B7558150}" type="pres">
      <dgm:prSet presAssocID="{6EC5CB51-C900-4861-A405-B98D84FA6A7D}" presName="bgRect" presStyleLbl="bgAccFollowNode1" presStyleIdx="1" presStyleCnt="4"/>
      <dgm:spPr/>
    </dgm:pt>
    <dgm:pt modelId="{C33E9A96-F061-4677-915D-68BD6F4F35B8}" type="pres">
      <dgm:prSet presAssocID="{5B3BE5BD-0E70-4C5D-8B2F-BD7EDE93840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482C5A2-B6C7-41DA-ABB3-2D8AD6C28B72}" type="pres">
      <dgm:prSet presAssocID="{6EC5CB51-C900-4861-A405-B98D84FA6A7D}" presName="bottomLine" presStyleLbl="alignNode1" presStyleIdx="3" presStyleCnt="8">
        <dgm:presLayoutVars/>
      </dgm:prSet>
      <dgm:spPr/>
    </dgm:pt>
    <dgm:pt modelId="{9F3E026C-CF30-4637-81FA-32DC10CD3B7C}" type="pres">
      <dgm:prSet presAssocID="{6EC5CB51-C900-4861-A405-B98D84FA6A7D}" presName="nodeText" presStyleLbl="bgAccFollowNode1" presStyleIdx="1" presStyleCnt="4">
        <dgm:presLayoutVars>
          <dgm:bulletEnabled val="1"/>
        </dgm:presLayoutVars>
      </dgm:prSet>
      <dgm:spPr/>
    </dgm:pt>
    <dgm:pt modelId="{EEEB6EEE-BB3F-4C06-BD06-D4E8E474CF16}" type="pres">
      <dgm:prSet presAssocID="{5B3BE5BD-0E70-4C5D-8B2F-BD7EDE93840C}" presName="sibTrans" presStyleCnt="0"/>
      <dgm:spPr/>
    </dgm:pt>
    <dgm:pt modelId="{55566C7C-404D-43D3-8D74-D92541AD4525}" type="pres">
      <dgm:prSet presAssocID="{6FCD3147-EF24-4C39-A48D-6CDDE7C93B68}" presName="compositeNode" presStyleCnt="0">
        <dgm:presLayoutVars>
          <dgm:bulletEnabled val="1"/>
        </dgm:presLayoutVars>
      </dgm:prSet>
      <dgm:spPr/>
    </dgm:pt>
    <dgm:pt modelId="{FFDD39FB-C7BF-425A-8100-B4B251012900}" type="pres">
      <dgm:prSet presAssocID="{6FCD3147-EF24-4C39-A48D-6CDDE7C93B68}" presName="bgRect" presStyleLbl="bgAccFollowNode1" presStyleIdx="2" presStyleCnt="4"/>
      <dgm:spPr/>
    </dgm:pt>
    <dgm:pt modelId="{D206E994-2D02-4C21-B471-A79A7DF4640C}" type="pres">
      <dgm:prSet presAssocID="{75F90532-D2CA-4CBF-B079-B31309F561C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F0293EE-E345-498A-AC3A-5856E18DA446}" type="pres">
      <dgm:prSet presAssocID="{6FCD3147-EF24-4C39-A48D-6CDDE7C93B68}" presName="bottomLine" presStyleLbl="alignNode1" presStyleIdx="5" presStyleCnt="8">
        <dgm:presLayoutVars/>
      </dgm:prSet>
      <dgm:spPr/>
    </dgm:pt>
    <dgm:pt modelId="{AD827DD0-3679-447F-9E13-6A30AAC56786}" type="pres">
      <dgm:prSet presAssocID="{6FCD3147-EF24-4C39-A48D-6CDDE7C93B68}" presName="nodeText" presStyleLbl="bgAccFollowNode1" presStyleIdx="2" presStyleCnt="4">
        <dgm:presLayoutVars>
          <dgm:bulletEnabled val="1"/>
        </dgm:presLayoutVars>
      </dgm:prSet>
      <dgm:spPr/>
    </dgm:pt>
    <dgm:pt modelId="{297E8F52-7F9B-43BD-8C64-222C1DB84F45}" type="pres">
      <dgm:prSet presAssocID="{75F90532-D2CA-4CBF-B079-B31309F561C5}" presName="sibTrans" presStyleCnt="0"/>
      <dgm:spPr/>
    </dgm:pt>
    <dgm:pt modelId="{2B98488C-A10D-4BD3-973D-D357342522BD}" type="pres">
      <dgm:prSet presAssocID="{0AFB53A4-3876-4C01-9ED9-2E7A8E7D2827}" presName="compositeNode" presStyleCnt="0">
        <dgm:presLayoutVars>
          <dgm:bulletEnabled val="1"/>
        </dgm:presLayoutVars>
      </dgm:prSet>
      <dgm:spPr/>
    </dgm:pt>
    <dgm:pt modelId="{65D1D583-1585-4345-A310-3C971C597413}" type="pres">
      <dgm:prSet presAssocID="{0AFB53A4-3876-4C01-9ED9-2E7A8E7D2827}" presName="bgRect" presStyleLbl="bgAccFollowNode1" presStyleIdx="3" presStyleCnt="4"/>
      <dgm:spPr/>
    </dgm:pt>
    <dgm:pt modelId="{1BBBEC1A-F30D-451D-9AF5-4B1D8C22EF35}" type="pres">
      <dgm:prSet presAssocID="{D75C0979-7854-41ED-B71D-256CB34182F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D095081-614F-48D6-8E18-B578347B37E3}" type="pres">
      <dgm:prSet presAssocID="{0AFB53A4-3876-4C01-9ED9-2E7A8E7D2827}" presName="bottomLine" presStyleLbl="alignNode1" presStyleIdx="7" presStyleCnt="8">
        <dgm:presLayoutVars/>
      </dgm:prSet>
      <dgm:spPr/>
    </dgm:pt>
    <dgm:pt modelId="{88583C6B-55E1-4708-8BB7-7068A1B2B7B4}" type="pres">
      <dgm:prSet presAssocID="{0AFB53A4-3876-4C01-9ED9-2E7A8E7D282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12F2F04-B52D-45CA-BBC1-24D79FB81778}" type="presOf" srcId="{6FCD3147-EF24-4C39-A48D-6CDDE7C93B68}" destId="{AD827DD0-3679-447F-9E13-6A30AAC56786}" srcOrd="1" destOrd="0" presId="urn:microsoft.com/office/officeart/2016/7/layout/BasicLinearProcessNumbered"/>
    <dgm:cxn modelId="{B87FE405-866B-49B2-BD5A-42C4A49DAF5D}" type="presOf" srcId="{0AFB53A4-3876-4C01-9ED9-2E7A8E7D2827}" destId="{65D1D583-1585-4345-A310-3C971C597413}" srcOrd="0" destOrd="0" presId="urn:microsoft.com/office/officeart/2016/7/layout/BasicLinearProcessNumbered"/>
    <dgm:cxn modelId="{12C68720-A11F-4FA4-9E26-ED4C984B663F}" type="presOf" srcId="{5B3BE5BD-0E70-4C5D-8B2F-BD7EDE93840C}" destId="{C33E9A96-F061-4677-915D-68BD6F4F35B8}" srcOrd="0" destOrd="0" presId="urn:microsoft.com/office/officeart/2016/7/layout/BasicLinearProcessNumbered"/>
    <dgm:cxn modelId="{F4DAFF24-6BA8-4419-A024-28C009FE5660}" srcId="{9121AD70-66EF-407F-A579-C650B45D5EC3}" destId="{0AFB53A4-3876-4C01-9ED9-2E7A8E7D2827}" srcOrd="3" destOrd="0" parTransId="{1874D4CF-8374-4294-A8E0-C155AC362DE7}" sibTransId="{D75C0979-7854-41ED-B71D-256CB34182F5}"/>
    <dgm:cxn modelId="{39BB8427-440C-481D-8DEA-B253D2F920E3}" srcId="{0AFB53A4-3876-4C01-9ED9-2E7A8E7D2827}" destId="{A44CB359-DC21-4235-961A-EA72167BE4DE}" srcOrd="2" destOrd="0" parTransId="{EB756906-77EA-4120-868D-E6AB17DCAEFD}" sibTransId="{39CEA39C-B681-4E8D-A451-C371F9E15526}"/>
    <dgm:cxn modelId="{D626DA37-44CE-4BB4-9950-D8DF8395CC3E}" type="presOf" srcId="{9121AD70-66EF-407F-A579-C650B45D5EC3}" destId="{C1CACF6B-6E0C-4686-B6FB-995633AE1907}" srcOrd="0" destOrd="0" presId="urn:microsoft.com/office/officeart/2016/7/layout/BasicLinearProcessNumbered"/>
    <dgm:cxn modelId="{BE980868-0897-43EC-AED7-8DF6391A2AC1}" type="presOf" srcId="{1BC5B0DA-B287-40D6-BBDB-AD733ACD6B1E}" destId="{88583C6B-55E1-4708-8BB7-7068A1B2B7B4}" srcOrd="0" destOrd="2" presId="urn:microsoft.com/office/officeart/2016/7/layout/BasicLinearProcessNumbered"/>
    <dgm:cxn modelId="{8C1A1A6F-7FC5-43D3-9F01-161708C31967}" type="presOf" srcId="{A44CB359-DC21-4235-961A-EA72167BE4DE}" destId="{88583C6B-55E1-4708-8BB7-7068A1B2B7B4}" srcOrd="0" destOrd="3" presId="urn:microsoft.com/office/officeart/2016/7/layout/BasicLinearProcessNumbered"/>
    <dgm:cxn modelId="{D4BA2B7F-2BA1-40C8-BA8A-32CAE3624D4F}" srcId="{0AFB53A4-3876-4C01-9ED9-2E7A8E7D2827}" destId="{1BC5B0DA-B287-40D6-BBDB-AD733ACD6B1E}" srcOrd="1" destOrd="0" parTransId="{828BA2AC-AD89-4FB9-AA22-7127DDEE4559}" sibTransId="{6B759625-4533-46F5-9C8C-F6E14F23EB23}"/>
    <dgm:cxn modelId="{81C75A82-0ADC-4C5D-A4CD-A3815E606F6A}" type="presOf" srcId="{6EC5CB51-C900-4861-A405-B98D84FA6A7D}" destId="{9F3E026C-CF30-4637-81FA-32DC10CD3B7C}" srcOrd="1" destOrd="0" presId="urn:microsoft.com/office/officeart/2016/7/layout/BasicLinearProcessNumbered"/>
    <dgm:cxn modelId="{3950B687-9707-454D-8645-87802AD8FE18}" type="presOf" srcId="{0AFB53A4-3876-4C01-9ED9-2E7A8E7D2827}" destId="{88583C6B-55E1-4708-8BB7-7068A1B2B7B4}" srcOrd="1" destOrd="0" presId="urn:microsoft.com/office/officeart/2016/7/layout/BasicLinearProcessNumbered"/>
    <dgm:cxn modelId="{60CAC896-10E0-493A-98E0-DEAD8C64C9F5}" srcId="{0AFB53A4-3876-4C01-9ED9-2E7A8E7D2827}" destId="{AE44FFD7-5EA8-47F1-8391-979F9307C54C}" srcOrd="0" destOrd="0" parTransId="{A9D3FC1E-1A58-4F5D-AF99-6010C705688E}" sibTransId="{9584C197-4799-4651-B847-07BF07D2A74C}"/>
    <dgm:cxn modelId="{2EF98498-B398-47FD-911E-028FA0ACA4A8}" type="presOf" srcId="{AE44FFD7-5EA8-47F1-8391-979F9307C54C}" destId="{88583C6B-55E1-4708-8BB7-7068A1B2B7B4}" srcOrd="0" destOrd="1" presId="urn:microsoft.com/office/officeart/2016/7/layout/BasicLinearProcessNumbered"/>
    <dgm:cxn modelId="{DA228B9A-FB17-4195-BC5A-9B5D6CC1F42C}" type="presOf" srcId="{7C90DE8B-C0FD-4F81-B16B-170871F4FF97}" destId="{987CD425-2E5E-4EC2-BE67-24053EC63C81}" srcOrd="0" destOrd="0" presId="urn:microsoft.com/office/officeart/2016/7/layout/BasicLinearProcessNumbered"/>
    <dgm:cxn modelId="{4A1867B1-6A17-42BA-9AC7-7947BEF9E44B}" type="presOf" srcId="{74D2205D-39B3-4301-950D-87171880A404}" destId="{6F27803E-5621-4F86-B900-9F6DBC7910D6}" srcOrd="0" destOrd="0" presId="urn:microsoft.com/office/officeart/2016/7/layout/BasicLinearProcessNumbered"/>
    <dgm:cxn modelId="{75B12EB2-FEDA-4E4F-94DF-ACD9421BC2BD}" srcId="{9121AD70-66EF-407F-A579-C650B45D5EC3}" destId="{7C90DE8B-C0FD-4F81-B16B-170871F4FF97}" srcOrd="0" destOrd="0" parTransId="{E46D916A-CD7F-49EB-A9DC-9E161B57BC4A}" sibTransId="{74D2205D-39B3-4301-950D-87171880A404}"/>
    <dgm:cxn modelId="{298978B8-7F56-4C33-BD86-25D8350FA496}" srcId="{9121AD70-66EF-407F-A579-C650B45D5EC3}" destId="{6FCD3147-EF24-4C39-A48D-6CDDE7C93B68}" srcOrd="2" destOrd="0" parTransId="{E4FDE71D-24F4-4170-962D-149DEBB4703F}" sibTransId="{75F90532-D2CA-4CBF-B079-B31309F561C5}"/>
    <dgm:cxn modelId="{0BDD8CC5-6E56-453B-A0BD-4987F47AE946}" type="presOf" srcId="{6EC5CB51-C900-4861-A405-B98D84FA6A7D}" destId="{EFC4D55F-2448-49BC-821C-9B15B7558150}" srcOrd="0" destOrd="0" presId="urn:microsoft.com/office/officeart/2016/7/layout/BasicLinearProcessNumbered"/>
    <dgm:cxn modelId="{F238ADC5-B8A4-4DF3-9D27-FFDAE9992A31}" type="presOf" srcId="{7C90DE8B-C0FD-4F81-B16B-170871F4FF97}" destId="{C304896F-2D9C-45DA-BE66-EB677620CBBC}" srcOrd="1" destOrd="0" presId="urn:microsoft.com/office/officeart/2016/7/layout/BasicLinearProcessNumbered"/>
    <dgm:cxn modelId="{362D9BC7-2E1A-4234-AA85-5A92B38DDEBA}" srcId="{9121AD70-66EF-407F-A579-C650B45D5EC3}" destId="{6EC5CB51-C900-4861-A405-B98D84FA6A7D}" srcOrd="1" destOrd="0" parTransId="{C55E922B-9F3F-47A8-A223-F7A6F63E29D0}" sibTransId="{5B3BE5BD-0E70-4C5D-8B2F-BD7EDE93840C}"/>
    <dgm:cxn modelId="{7F1DB9D8-9598-4D12-B176-E775F1EFC4D7}" type="presOf" srcId="{6FCD3147-EF24-4C39-A48D-6CDDE7C93B68}" destId="{FFDD39FB-C7BF-425A-8100-B4B251012900}" srcOrd="0" destOrd="0" presId="urn:microsoft.com/office/officeart/2016/7/layout/BasicLinearProcessNumbered"/>
    <dgm:cxn modelId="{D3E2C3E9-1B9D-49AB-9684-8C9DA346CA14}" type="presOf" srcId="{75F90532-D2CA-4CBF-B079-B31309F561C5}" destId="{D206E994-2D02-4C21-B471-A79A7DF4640C}" srcOrd="0" destOrd="0" presId="urn:microsoft.com/office/officeart/2016/7/layout/BasicLinearProcessNumbered"/>
    <dgm:cxn modelId="{306460EA-0BC4-4BF7-97D2-1A43EC67CAEB}" type="presOf" srcId="{D75C0979-7854-41ED-B71D-256CB34182F5}" destId="{1BBBEC1A-F30D-451D-9AF5-4B1D8C22EF35}" srcOrd="0" destOrd="0" presId="urn:microsoft.com/office/officeart/2016/7/layout/BasicLinearProcessNumbered"/>
    <dgm:cxn modelId="{2AA38C5F-425D-418F-A9B3-5D9E8E64F470}" type="presParOf" srcId="{C1CACF6B-6E0C-4686-B6FB-995633AE1907}" destId="{C2FF4DAB-A658-4EE1-BA21-0770BAB3B005}" srcOrd="0" destOrd="0" presId="urn:microsoft.com/office/officeart/2016/7/layout/BasicLinearProcessNumbered"/>
    <dgm:cxn modelId="{9CCE30B5-4CC8-440B-B5A1-A70660F4DF07}" type="presParOf" srcId="{C2FF4DAB-A658-4EE1-BA21-0770BAB3B005}" destId="{987CD425-2E5E-4EC2-BE67-24053EC63C81}" srcOrd="0" destOrd="0" presId="urn:microsoft.com/office/officeart/2016/7/layout/BasicLinearProcessNumbered"/>
    <dgm:cxn modelId="{57BCA7B7-B854-4AD9-8C54-21AAFA0ED209}" type="presParOf" srcId="{C2FF4DAB-A658-4EE1-BA21-0770BAB3B005}" destId="{6F27803E-5621-4F86-B900-9F6DBC7910D6}" srcOrd="1" destOrd="0" presId="urn:microsoft.com/office/officeart/2016/7/layout/BasicLinearProcessNumbered"/>
    <dgm:cxn modelId="{28948161-A802-4737-B066-182D116D33FA}" type="presParOf" srcId="{C2FF4DAB-A658-4EE1-BA21-0770BAB3B005}" destId="{E69191D1-7342-44FB-BE02-F7CAB1EEB35E}" srcOrd="2" destOrd="0" presId="urn:microsoft.com/office/officeart/2016/7/layout/BasicLinearProcessNumbered"/>
    <dgm:cxn modelId="{D04907F2-B1B5-440F-9965-1A6BD065E4C5}" type="presParOf" srcId="{C2FF4DAB-A658-4EE1-BA21-0770BAB3B005}" destId="{C304896F-2D9C-45DA-BE66-EB677620CBBC}" srcOrd="3" destOrd="0" presId="urn:microsoft.com/office/officeart/2016/7/layout/BasicLinearProcessNumbered"/>
    <dgm:cxn modelId="{B9492472-81F1-4906-B587-D70BB3E492D7}" type="presParOf" srcId="{C1CACF6B-6E0C-4686-B6FB-995633AE1907}" destId="{3417B95B-3739-4842-8C51-62D9AB5DA1F9}" srcOrd="1" destOrd="0" presId="urn:microsoft.com/office/officeart/2016/7/layout/BasicLinearProcessNumbered"/>
    <dgm:cxn modelId="{73C28712-0F34-4DD9-AFF0-92B11975A306}" type="presParOf" srcId="{C1CACF6B-6E0C-4686-B6FB-995633AE1907}" destId="{1CC3AC7F-5FA8-441E-B0C6-B210F98C849D}" srcOrd="2" destOrd="0" presId="urn:microsoft.com/office/officeart/2016/7/layout/BasicLinearProcessNumbered"/>
    <dgm:cxn modelId="{75864EEC-8F58-4FCD-9B5B-38B1C2B9B304}" type="presParOf" srcId="{1CC3AC7F-5FA8-441E-B0C6-B210F98C849D}" destId="{EFC4D55F-2448-49BC-821C-9B15B7558150}" srcOrd="0" destOrd="0" presId="urn:microsoft.com/office/officeart/2016/7/layout/BasicLinearProcessNumbered"/>
    <dgm:cxn modelId="{24E2F4CF-92B0-4C10-B01F-4F9393C1B0AE}" type="presParOf" srcId="{1CC3AC7F-5FA8-441E-B0C6-B210F98C849D}" destId="{C33E9A96-F061-4677-915D-68BD6F4F35B8}" srcOrd="1" destOrd="0" presId="urn:microsoft.com/office/officeart/2016/7/layout/BasicLinearProcessNumbered"/>
    <dgm:cxn modelId="{6DD0B8A4-68A1-42FF-A5B7-A9FB708399A5}" type="presParOf" srcId="{1CC3AC7F-5FA8-441E-B0C6-B210F98C849D}" destId="{4482C5A2-B6C7-41DA-ABB3-2D8AD6C28B72}" srcOrd="2" destOrd="0" presId="urn:microsoft.com/office/officeart/2016/7/layout/BasicLinearProcessNumbered"/>
    <dgm:cxn modelId="{0771CF51-5827-437B-A72D-08107DBEF84C}" type="presParOf" srcId="{1CC3AC7F-5FA8-441E-B0C6-B210F98C849D}" destId="{9F3E026C-CF30-4637-81FA-32DC10CD3B7C}" srcOrd="3" destOrd="0" presId="urn:microsoft.com/office/officeart/2016/7/layout/BasicLinearProcessNumbered"/>
    <dgm:cxn modelId="{499A5A13-F9A1-44C1-950D-2594F21FE346}" type="presParOf" srcId="{C1CACF6B-6E0C-4686-B6FB-995633AE1907}" destId="{EEEB6EEE-BB3F-4C06-BD06-D4E8E474CF16}" srcOrd="3" destOrd="0" presId="urn:microsoft.com/office/officeart/2016/7/layout/BasicLinearProcessNumbered"/>
    <dgm:cxn modelId="{0328A9CD-FEB8-461E-8981-2DFFED60A00C}" type="presParOf" srcId="{C1CACF6B-6E0C-4686-B6FB-995633AE1907}" destId="{55566C7C-404D-43D3-8D74-D92541AD4525}" srcOrd="4" destOrd="0" presId="urn:microsoft.com/office/officeart/2016/7/layout/BasicLinearProcessNumbered"/>
    <dgm:cxn modelId="{54C3DD6C-F751-4DD4-8828-52929547D030}" type="presParOf" srcId="{55566C7C-404D-43D3-8D74-D92541AD4525}" destId="{FFDD39FB-C7BF-425A-8100-B4B251012900}" srcOrd="0" destOrd="0" presId="urn:microsoft.com/office/officeart/2016/7/layout/BasicLinearProcessNumbered"/>
    <dgm:cxn modelId="{9DDC1CD0-2A07-4B2E-9E6F-FF26235936F7}" type="presParOf" srcId="{55566C7C-404D-43D3-8D74-D92541AD4525}" destId="{D206E994-2D02-4C21-B471-A79A7DF4640C}" srcOrd="1" destOrd="0" presId="urn:microsoft.com/office/officeart/2016/7/layout/BasicLinearProcessNumbered"/>
    <dgm:cxn modelId="{13239308-50D3-4A71-AF30-C1FEB054AF23}" type="presParOf" srcId="{55566C7C-404D-43D3-8D74-D92541AD4525}" destId="{EF0293EE-E345-498A-AC3A-5856E18DA446}" srcOrd="2" destOrd="0" presId="urn:microsoft.com/office/officeart/2016/7/layout/BasicLinearProcessNumbered"/>
    <dgm:cxn modelId="{A2E9BE74-B134-4AE1-9C14-4E8A67489191}" type="presParOf" srcId="{55566C7C-404D-43D3-8D74-D92541AD4525}" destId="{AD827DD0-3679-447F-9E13-6A30AAC56786}" srcOrd="3" destOrd="0" presId="urn:microsoft.com/office/officeart/2016/7/layout/BasicLinearProcessNumbered"/>
    <dgm:cxn modelId="{D2252898-9411-40CE-B287-D99EDC59D15D}" type="presParOf" srcId="{C1CACF6B-6E0C-4686-B6FB-995633AE1907}" destId="{297E8F52-7F9B-43BD-8C64-222C1DB84F45}" srcOrd="5" destOrd="0" presId="urn:microsoft.com/office/officeart/2016/7/layout/BasicLinearProcessNumbered"/>
    <dgm:cxn modelId="{E233922D-40B5-4907-B80C-A626B1F9295B}" type="presParOf" srcId="{C1CACF6B-6E0C-4686-B6FB-995633AE1907}" destId="{2B98488C-A10D-4BD3-973D-D357342522BD}" srcOrd="6" destOrd="0" presId="urn:microsoft.com/office/officeart/2016/7/layout/BasicLinearProcessNumbered"/>
    <dgm:cxn modelId="{E5252F63-4B24-49C0-B3C6-4675D2657629}" type="presParOf" srcId="{2B98488C-A10D-4BD3-973D-D357342522BD}" destId="{65D1D583-1585-4345-A310-3C971C597413}" srcOrd="0" destOrd="0" presId="urn:microsoft.com/office/officeart/2016/7/layout/BasicLinearProcessNumbered"/>
    <dgm:cxn modelId="{CDE6D6F8-ACDF-44E5-A024-58A575BD30B9}" type="presParOf" srcId="{2B98488C-A10D-4BD3-973D-D357342522BD}" destId="{1BBBEC1A-F30D-451D-9AF5-4B1D8C22EF35}" srcOrd="1" destOrd="0" presId="urn:microsoft.com/office/officeart/2016/7/layout/BasicLinearProcessNumbered"/>
    <dgm:cxn modelId="{C4C2516B-8051-493A-9B53-C008985B3318}" type="presParOf" srcId="{2B98488C-A10D-4BD3-973D-D357342522BD}" destId="{6D095081-614F-48D6-8E18-B578347B37E3}" srcOrd="2" destOrd="0" presId="urn:microsoft.com/office/officeart/2016/7/layout/BasicLinearProcessNumbered"/>
    <dgm:cxn modelId="{F8822B98-8429-4904-B7A1-F72085495523}" type="presParOf" srcId="{2B98488C-A10D-4BD3-973D-D357342522BD}" destId="{88583C6B-55E1-4708-8BB7-7068A1B2B7B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249FC-B644-4A2D-A817-AD4739107D31}">
      <dsp:nvSpPr>
        <dsp:cNvPr id="0" name=""/>
        <dsp:cNvSpPr/>
      </dsp:nvSpPr>
      <dsp:spPr>
        <a:xfrm>
          <a:off x="0" y="22266"/>
          <a:ext cx="11127791" cy="1304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6E6A4-DD8E-49AF-B4A0-66B9626A2017}">
      <dsp:nvSpPr>
        <dsp:cNvPr id="0" name=""/>
        <dsp:cNvSpPr/>
      </dsp:nvSpPr>
      <dsp:spPr>
        <a:xfrm>
          <a:off x="394534" y="297853"/>
          <a:ext cx="718036" cy="71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B367-3B05-4C97-AAD0-9CCE32628C4E}">
      <dsp:nvSpPr>
        <dsp:cNvPr id="0" name=""/>
        <dsp:cNvSpPr/>
      </dsp:nvSpPr>
      <dsp:spPr>
        <a:xfrm>
          <a:off x="1507106" y="4397"/>
          <a:ext cx="9500828" cy="13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68" tIns="138168" rIns="138168" bIns="1381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Current pricing: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Current facilities support a price of $96, with a variation of +/- $10.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Recommendation is to implement price increases in increments of $5 per month and evaluate the impact on overall revenue after each increase.</a:t>
          </a:r>
        </a:p>
      </dsp:txBody>
      <dsp:txXfrm>
        <a:off x="1507106" y="4397"/>
        <a:ext cx="9500828" cy="1305521"/>
      </dsp:txXfrm>
    </dsp:sp>
    <dsp:sp modelId="{9553B867-3C3A-4E8E-8DDA-01899DE1BC48}">
      <dsp:nvSpPr>
        <dsp:cNvPr id="0" name=""/>
        <dsp:cNvSpPr/>
      </dsp:nvSpPr>
      <dsp:spPr>
        <a:xfrm>
          <a:off x="0" y="1600035"/>
          <a:ext cx="11127791" cy="1304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135B1-215A-4E0C-BF9E-E11CE4DFF04B}">
      <dsp:nvSpPr>
        <dsp:cNvPr id="0" name=""/>
        <dsp:cNvSpPr/>
      </dsp:nvSpPr>
      <dsp:spPr>
        <a:xfrm>
          <a:off x="394534" y="1893491"/>
          <a:ext cx="718036" cy="71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4993B-FE0C-410E-A56A-533F7703C187}">
      <dsp:nvSpPr>
        <dsp:cNvPr id="0" name=""/>
        <dsp:cNvSpPr/>
      </dsp:nvSpPr>
      <dsp:spPr>
        <a:xfrm>
          <a:off x="1507106" y="1600035"/>
          <a:ext cx="9500828" cy="13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68" tIns="138168" rIns="138168" bIns="1381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Additional investment</a:t>
          </a:r>
          <a:r>
            <a:rPr lang="en-US" sz="1200" kern="1200" dirty="0"/>
            <a:t>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Recommendation to add a new run with an additional vertical drop of 150 feet and a new chairlift.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additional operating costs associated with the new run are expected to be offset by the $15 million increase in revenue.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This expectation assumes 350,000 visitors purchasing 5 lift tickets each. </a:t>
          </a:r>
          <a:endParaRPr lang="en-US" sz="1400" kern="1200" dirty="0"/>
        </a:p>
      </dsp:txBody>
      <dsp:txXfrm>
        <a:off x="1507106" y="1600035"/>
        <a:ext cx="9500828" cy="1305521"/>
      </dsp:txXfrm>
    </dsp:sp>
    <dsp:sp modelId="{6DAD5C4F-70E2-4639-870B-05F56FA3288A}">
      <dsp:nvSpPr>
        <dsp:cNvPr id="0" name=""/>
        <dsp:cNvSpPr/>
      </dsp:nvSpPr>
      <dsp:spPr>
        <a:xfrm>
          <a:off x="0" y="3195673"/>
          <a:ext cx="11127791" cy="1304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39037-6804-4B86-AFF0-77FCF1E686E6}">
      <dsp:nvSpPr>
        <dsp:cNvPr id="0" name=""/>
        <dsp:cNvSpPr/>
      </dsp:nvSpPr>
      <dsp:spPr>
        <a:xfrm>
          <a:off x="394920" y="3489128"/>
          <a:ext cx="718036" cy="71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EBFE6-8D19-4C07-AEBD-9DE8CA5903A1}">
      <dsp:nvSpPr>
        <dsp:cNvPr id="0" name=""/>
        <dsp:cNvSpPr/>
      </dsp:nvSpPr>
      <dsp:spPr>
        <a:xfrm>
          <a:off x="1507877" y="3195673"/>
          <a:ext cx="9500828" cy="13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68" tIns="138168" rIns="138168" bIns="1381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Run Closure Testing: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The model suggests that closing one run would have no impact on revenue. However, closing 2, 3, and 5 runs would reduce revenue by $0.5-$1 million for each increment.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It's recommended to use a phased approach for closure by increments of 1, 2, 3, and 5 runs, evaluating after each change to determine if lost revenue is covered by reduced operating costs.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If operating cost for each run is under $500k, no change to runs would be recommended.</a:t>
          </a:r>
        </a:p>
      </dsp:txBody>
      <dsp:txXfrm>
        <a:off x="1507877" y="3195673"/>
        <a:ext cx="9500828" cy="130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4E6C3-401F-423C-B40D-CC41AD75F417}">
      <dsp:nvSpPr>
        <dsp:cNvPr id="0" name=""/>
        <dsp:cNvSpPr/>
      </dsp:nvSpPr>
      <dsp:spPr>
        <a:xfrm>
          <a:off x="0" y="0"/>
          <a:ext cx="8061960" cy="78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Ski resort data set was broken up 70% for training, 30% for testing.</a:t>
          </a:r>
        </a:p>
      </dsp:txBody>
      <dsp:txXfrm>
        <a:off x="22862" y="22862"/>
        <a:ext cx="7153702" cy="734849"/>
      </dsp:txXfrm>
    </dsp:sp>
    <dsp:sp modelId="{8C1B5F47-F69D-480E-BA0E-4A6E771D13A0}">
      <dsp:nvSpPr>
        <dsp:cNvPr id="0" name=""/>
        <dsp:cNvSpPr/>
      </dsp:nvSpPr>
      <dsp:spPr>
        <a:xfrm>
          <a:off x="675189" y="922496"/>
          <a:ext cx="8061960" cy="78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dataset was used for cross validations to determine most effective model</a:t>
          </a:r>
        </a:p>
      </dsp:txBody>
      <dsp:txXfrm>
        <a:off x="698051" y="945358"/>
        <a:ext cx="6833673" cy="734849"/>
      </dsp:txXfrm>
    </dsp:sp>
    <dsp:sp modelId="{6B63110A-AC3D-44DD-BA79-85ADEDD5076D}">
      <dsp:nvSpPr>
        <dsp:cNvPr id="0" name=""/>
        <dsp:cNvSpPr/>
      </dsp:nvSpPr>
      <dsp:spPr>
        <a:xfrm>
          <a:off x="1340300" y="1844992"/>
          <a:ext cx="8061960" cy="78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dataset not used until model was selected</a:t>
          </a:r>
        </a:p>
      </dsp:txBody>
      <dsp:txXfrm>
        <a:off x="1363162" y="1867854"/>
        <a:ext cx="6843751" cy="734849"/>
      </dsp:txXfrm>
    </dsp:sp>
    <dsp:sp modelId="{232AA87A-BB2C-40C5-A1C1-72C6BD9504E8}">
      <dsp:nvSpPr>
        <dsp:cNvPr id="0" name=""/>
        <dsp:cNvSpPr/>
      </dsp:nvSpPr>
      <dsp:spPr>
        <a:xfrm>
          <a:off x="2015489" y="2767488"/>
          <a:ext cx="8061960" cy="78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Observations from all 276 resorts with ticket price information was used in final training of the model before deployment</a:t>
          </a:r>
        </a:p>
      </dsp:txBody>
      <dsp:txXfrm>
        <a:off x="2038351" y="2790350"/>
        <a:ext cx="6833673" cy="734849"/>
      </dsp:txXfrm>
    </dsp:sp>
    <dsp:sp modelId="{91CA7CCB-F256-4EFB-9667-22F8DA02F066}">
      <dsp:nvSpPr>
        <dsp:cNvPr id="0" name=""/>
        <dsp:cNvSpPr/>
      </dsp:nvSpPr>
      <dsp:spPr>
        <a:xfrm>
          <a:off x="7554587" y="597848"/>
          <a:ext cx="507372" cy="5073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668746" y="597848"/>
        <a:ext cx="279054" cy="381797"/>
      </dsp:txXfrm>
    </dsp:sp>
    <dsp:sp modelId="{E418DA20-74F5-4154-A1F2-E6B8F12C1BBF}">
      <dsp:nvSpPr>
        <dsp:cNvPr id="0" name=""/>
        <dsp:cNvSpPr/>
      </dsp:nvSpPr>
      <dsp:spPr>
        <a:xfrm>
          <a:off x="8229776" y="1520344"/>
          <a:ext cx="507372" cy="5073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43935" y="1520344"/>
        <a:ext cx="279054" cy="381797"/>
      </dsp:txXfrm>
    </dsp:sp>
    <dsp:sp modelId="{F6746F75-96D7-45E4-B4FB-7679D5640D5B}">
      <dsp:nvSpPr>
        <dsp:cNvPr id="0" name=""/>
        <dsp:cNvSpPr/>
      </dsp:nvSpPr>
      <dsp:spPr>
        <a:xfrm>
          <a:off x="8894887" y="2442840"/>
          <a:ext cx="507372" cy="5073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09046" y="2442840"/>
        <a:ext cx="279054" cy="381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8BE7B-D935-484A-97D8-C2A75D3DDA5A}">
      <dsp:nvSpPr>
        <dsp:cNvPr id="0" name=""/>
        <dsp:cNvSpPr/>
      </dsp:nvSpPr>
      <dsp:spPr>
        <a:xfrm>
          <a:off x="0" y="268712"/>
          <a:ext cx="10077557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291592" rIns="78213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Estimated price using average of all observations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Mean absolute error (MAE): $19</a:t>
          </a:r>
        </a:p>
      </dsp:txBody>
      <dsp:txXfrm>
        <a:off x="0" y="268712"/>
        <a:ext cx="10077557" cy="859950"/>
      </dsp:txXfrm>
    </dsp:sp>
    <dsp:sp modelId="{B9395D76-7E00-46E6-A4FB-6CB4A5298DD2}">
      <dsp:nvSpPr>
        <dsp:cNvPr id="0" name=""/>
        <dsp:cNvSpPr/>
      </dsp:nvSpPr>
      <dsp:spPr>
        <a:xfrm>
          <a:off x="503877" y="62072"/>
          <a:ext cx="705428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Baseline simple average model</a:t>
          </a:r>
          <a:endParaRPr lang="en-US" sz="1400" kern="1200" dirty="0"/>
        </a:p>
      </dsp:txBody>
      <dsp:txXfrm>
        <a:off x="524052" y="82247"/>
        <a:ext cx="7013939" cy="372930"/>
      </dsp:txXfrm>
    </dsp:sp>
    <dsp:sp modelId="{DE98D4B5-F08A-40C7-A058-E4407DCED069}">
      <dsp:nvSpPr>
        <dsp:cNvPr id="0" name=""/>
        <dsp:cNvSpPr/>
      </dsp:nvSpPr>
      <dsp:spPr>
        <a:xfrm>
          <a:off x="0" y="1410902"/>
          <a:ext cx="10077557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291592" rIns="78213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Imputed empty values with median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Scaled all features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Determined 8 features provided most accurate prediction with least variance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MAE: $11</a:t>
          </a:r>
        </a:p>
      </dsp:txBody>
      <dsp:txXfrm>
        <a:off x="0" y="1410902"/>
        <a:ext cx="10077557" cy="1367100"/>
      </dsp:txXfrm>
    </dsp:sp>
    <dsp:sp modelId="{D661833C-DA1E-4996-B4B9-6D0CD8E93F96}">
      <dsp:nvSpPr>
        <dsp:cNvPr id="0" name=""/>
        <dsp:cNvSpPr/>
      </dsp:nvSpPr>
      <dsp:spPr>
        <a:xfrm>
          <a:off x="503877" y="1204262"/>
          <a:ext cx="705428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Linear regression model</a:t>
          </a:r>
        </a:p>
      </dsp:txBody>
      <dsp:txXfrm>
        <a:off x="524052" y="1224437"/>
        <a:ext cx="7013939" cy="372930"/>
      </dsp:txXfrm>
    </dsp:sp>
    <dsp:sp modelId="{D8D276CD-F0E3-48F3-BA89-99F3266AFE6A}">
      <dsp:nvSpPr>
        <dsp:cNvPr id="0" name=""/>
        <dsp:cNvSpPr/>
      </dsp:nvSpPr>
      <dsp:spPr>
        <a:xfrm>
          <a:off x="0" y="3060242"/>
          <a:ext cx="10077557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291592" rIns="78213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Determined 69 estimators, not scaling data and imputing empty values with median provided most accurate model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MAE: $10</a:t>
          </a:r>
        </a:p>
      </dsp:txBody>
      <dsp:txXfrm>
        <a:off x="0" y="3060242"/>
        <a:ext cx="10077557" cy="1080450"/>
      </dsp:txXfrm>
    </dsp:sp>
    <dsp:sp modelId="{586B84BF-5C15-4C28-BD6A-12FFAE18964A}">
      <dsp:nvSpPr>
        <dsp:cNvPr id="0" name=""/>
        <dsp:cNvSpPr/>
      </dsp:nvSpPr>
      <dsp:spPr>
        <a:xfrm>
          <a:off x="503877" y="2853602"/>
          <a:ext cx="705428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forest model</a:t>
          </a:r>
        </a:p>
      </dsp:txBody>
      <dsp:txXfrm>
        <a:off x="524052" y="2873777"/>
        <a:ext cx="7013939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CD425-2E5E-4EC2-BE67-24053EC63C81}">
      <dsp:nvSpPr>
        <dsp:cNvPr id="0" name=""/>
        <dsp:cNvSpPr/>
      </dsp:nvSpPr>
      <dsp:spPr>
        <a:xfrm>
          <a:off x="2952" y="134477"/>
          <a:ext cx="2342219" cy="32791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09" tIns="330200" rIns="18260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a random forest model, the ski resort data from 276 resorts was used to train the model and predict the expected ticket price for Big Mountain Resort. </a:t>
          </a:r>
        </a:p>
      </dsp:txBody>
      <dsp:txXfrm>
        <a:off x="2952" y="1380538"/>
        <a:ext cx="2342219" cy="1967464"/>
      </dsp:txXfrm>
    </dsp:sp>
    <dsp:sp modelId="{6F27803E-5621-4F86-B900-9F6DBC7910D6}">
      <dsp:nvSpPr>
        <dsp:cNvPr id="0" name=""/>
        <dsp:cNvSpPr/>
      </dsp:nvSpPr>
      <dsp:spPr>
        <a:xfrm>
          <a:off x="682196" y="462387"/>
          <a:ext cx="983732" cy="9837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6" tIns="12700" rIns="76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6260" y="606451"/>
        <a:ext cx="695604" cy="695604"/>
      </dsp:txXfrm>
    </dsp:sp>
    <dsp:sp modelId="{E69191D1-7342-44FB-BE02-F7CAB1EEB35E}">
      <dsp:nvSpPr>
        <dsp:cNvPr id="0" name=""/>
        <dsp:cNvSpPr/>
      </dsp:nvSpPr>
      <dsp:spPr>
        <a:xfrm>
          <a:off x="2952" y="3413512"/>
          <a:ext cx="234221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4D55F-2448-49BC-821C-9B15B7558150}">
      <dsp:nvSpPr>
        <dsp:cNvPr id="0" name=""/>
        <dsp:cNvSpPr/>
      </dsp:nvSpPr>
      <dsp:spPr>
        <a:xfrm>
          <a:off x="2579394" y="134477"/>
          <a:ext cx="2342219" cy="32791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09" tIns="330200" rIns="18260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Further scenarios were modeled to estimate the revenue impact from various investments and operational changes </a:t>
          </a:r>
        </a:p>
      </dsp:txBody>
      <dsp:txXfrm>
        <a:off x="2579394" y="1380538"/>
        <a:ext cx="2342219" cy="1967464"/>
      </dsp:txXfrm>
    </dsp:sp>
    <dsp:sp modelId="{C33E9A96-F061-4677-915D-68BD6F4F35B8}">
      <dsp:nvSpPr>
        <dsp:cNvPr id="0" name=""/>
        <dsp:cNvSpPr/>
      </dsp:nvSpPr>
      <dsp:spPr>
        <a:xfrm>
          <a:off x="3258637" y="462387"/>
          <a:ext cx="983732" cy="9837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6" tIns="12700" rIns="76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02701" y="606451"/>
        <a:ext cx="695604" cy="695604"/>
      </dsp:txXfrm>
    </dsp:sp>
    <dsp:sp modelId="{4482C5A2-B6C7-41DA-ABB3-2D8AD6C28B72}">
      <dsp:nvSpPr>
        <dsp:cNvPr id="0" name=""/>
        <dsp:cNvSpPr/>
      </dsp:nvSpPr>
      <dsp:spPr>
        <a:xfrm>
          <a:off x="2579394" y="3413512"/>
          <a:ext cx="234221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D39FB-C7BF-425A-8100-B4B251012900}">
      <dsp:nvSpPr>
        <dsp:cNvPr id="0" name=""/>
        <dsp:cNvSpPr/>
      </dsp:nvSpPr>
      <dsp:spPr>
        <a:xfrm>
          <a:off x="5155835" y="134477"/>
          <a:ext cx="2342219" cy="32791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09" tIns="330200" rIns="18260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FastQuads</a:t>
          </a:r>
          <a:r>
            <a:rPr lang="en-US" sz="1300" kern="1200" dirty="0"/>
            <a:t>, runs, snow making area and vertical drop are the four most predictive features for ticket price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155835" y="1380538"/>
        <a:ext cx="2342219" cy="1967464"/>
      </dsp:txXfrm>
    </dsp:sp>
    <dsp:sp modelId="{D206E994-2D02-4C21-B471-A79A7DF4640C}">
      <dsp:nvSpPr>
        <dsp:cNvPr id="0" name=""/>
        <dsp:cNvSpPr/>
      </dsp:nvSpPr>
      <dsp:spPr>
        <a:xfrm>
          <a:off x="5835079" y="462387"/>
          <a:ext cx="983732" cy="9837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6" tIns="12700" rIns="76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79143" y="606451"/>
        <a:ext cx="695604" cy="695604"/>
      </dsp:txXfrm>
    </dsp:sp>
    <dsp:sp modelId="{EF0293EE-E345-498A-AC3A-5856E18DA446}">
      <dsp:nvSpPr>
        <dsp:cNvPr id="0" name=""/>
        <dsp:cNvSpPr/>
      </dsp:nvSpPr>
      <dsp:spPr>
        <a:xfrm>
          <a:off x="5155835" y="3413512"/>
          <a:ext cx="234221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1D583-1585-4345-A310-3C971C597413}">
      <dsp:nvSpPr>
        <dsp:cNvPr id="0" name=""/>
        <dsp:cNvSpPr/>
      </dsp:nvSpPr>
      <dsp:spPr>
        <a:xfrm>
          <a:off x="7732277" y="134477"/>
          <a:ext cx="2342219" cy="32791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09" tIns="330200" rIns="18260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Slowly raise the ticket price to $96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Add an additional run and chair lift that will extend the total vertical drop by 150 feet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Use a phased approach to close runs with high operating costs</a:t>
          </a:r>
        </a:p>
      </dsp:txBody>
      <dsp:txXfrm>
        <a:off x="7732277" y="1380538"/>
        <a:ext cx="2342219" cy="1967464"/>
      </dsp:txXfrm>
    </dsp:sp>
    <dsp:sp modelId="{1BBBEC1A-F30D-451D-9AF5-4B1D8C22EF35}">
      <dsp:nvSpPr>
        <dsp:cNvPr id="0" name=""/>
        <dsp:cNvSpPr/>
      </dsp:nvSpPr>
      <dsp:spPr>
        <a:xfrm>
          <a:off x="8411521" y="462387"/>
          <a:ext cx="983732" cy="9837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96" tIns="12700" rIns="76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55585" y="606451"/>
        <a:ext cx="695604" cy="695604"/>
      </dsp:txXfrm>
    </dsp:sp>
    <dsp:sp modelId="{6D095081-614F-48D6-8E18-B578347B37E3}">
      <dsp:nvSpPr>
        <dsp:cNvPr id="0" name=""/>
        <dsp:cNvSpPr/>
      </dsp:nvSpPr>
      <dsp:spPr>
        <a:xfrm>
          <a:off x="7732277" y="3413512"/>
          <a:ext cx="234221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086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4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8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0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7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2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2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7C771F81-B96C-5F0F-1D7F-4301075D4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9B2A9-0F02-76DA-0945-585D9C1E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744D4-7344-57E8-44B8-6C6CF7CA8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Ticket Pricing Analysis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1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AE1-D553-4A05-62B9-1E3C0F6A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BDE6-3770-2D08-7CE1-776BD255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Big Mountain Resort must identify an appropriate ticket price to increase revenue by at least 5% for the upcoming season.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Resort may not be maximizing returns, relative to market position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Lacking strong sense of which facilities drive most customer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model needed for ticket price based on a number of facilities at the resort</a:t>
            </a:r>
          </a:p>
        </p:txBody>
      </p:sp>
    </p:spTree>
    <p:extLst>
      <p:ext uri="{BB962C8B-B14F-4D97-AF65-F5344CB8AC3E}">
        <p14:creationId xmlns:p14="http://schemas.microsoft.com/office/powerpoint/2010/main" val="21225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42AE-D40E-B03C-B9BA-B91693B9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 and key findings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E4837-CE87-AEE3-F35A-E0C05C25738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1233822"/>
              </p:ext>
            </p:extLst>
          </p:nvPr>
        </p:nvGraphicFramePr>
        <p:xfrm>
          <a:off x="517327" y="2021258"/>
          <a:ext cx="11127792" cy="450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2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F78D8-4256-D31C-4031-F053781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5" y="-64621"/>
            <a:ext cx="10077557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8A14D-CE55-0342-C10B-D42F7436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06" y="1434324"/>
            <a:ext cx="4921850" cy="487122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FastQuads</a:t>
            </a:r>
            <a:r>
              <a:rPr lang="en-US" dirty="0"/>
              <a:t>, runs, snow making area, night skiing ratio within the state, total chairs and vertical drop all showed strong relationships to ticket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Having at least one </a:t>
            </a:r>
            <a:r>
              <a:rPr lang="en-US" dirty="0" err="1"/>
              <a:t>FastQuad</a:t>
            </a:r>
            <a:r>
              <a:rPr lang="en-US" dirty="0"/>
              <a:t> appears to be a requirement for ticket prices to exceed $100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Resorts per capita indicates ticket price can vary significantly when resorts are scarce and can also move higher when resort density increases to the extreme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number of chairs per run appears to have an inverse relationship with ticket price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111EDB-D0EC-AF04-13DF-67D77E94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419" y="2672858"/>
            <a:ext cx="2039843" cy="12308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D727E4-0BB0-0C70-C625-10772981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96" y="1281678"/>
            <a:ext cx="2078853" cy="12387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6226B7-9894-9E56-94BE-F34F69353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252" y="1281423"/>
            <a:ext cx="2078853" cy="12416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B771356-6870-4BB0-16D7-E330D97C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520" y="2664233"/>
            <a:ext cx="1980315" cy="123082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47A08B4-BFF5-59CF-7601-FE7CA6053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708" y="1286858"/>
            <a:ext cx="2023554" cy="123082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BEF1D79-E044-9068-CD6D-3500F2BAD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795" y="2661856"/>
            <a:ext cx="2078853" cy="12418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89F68FE-E641-E274-DE53-CA3B7B997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522" y="4396597"/>
            <a:ext cx="2680269" cy="162664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64F065D-7826-11A0-E1FB-83480C8440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1215" y="4396597"/>
            <a:ext cx="2981536" cy="1609924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710E7D-1467-6FA4-5BCD-9FBF4CF1C551}"/>
              </a:ext>
            </a:extLst>
          </p:cNvPr>
          <p:cNvCxnSpPr>
            <a:cxnSpLocks/>
          </p:cNvCxnSpPr>
          <p:nvPr/>
        </p:nvCxnSpPr>
        <p:spPr>
          <a:xfrm>
            <a:off x="5537795" y="1171502"/>
            <a:ext cx="65265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4C992C1-DA84-BE08-D3A8-0AA599D6E1C6}"/>
              </a:ext>
            </a:extLst>
          </p:cNvPr>
          <p:cNvCxnSpPr>
            <a:cxnSpLocks/>
          </p:cNvCxnSpPr>
          <p:nvPr/>
        </p:nvCxnSpPr>
        <p:spPr>
          <a:xfrm>
            <a:off x="5365993" y="3990902"/>
            <a:ext cx="6698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92C2F92-B329-D56C-89D8-B4619127F883}"/>
              </a:ext>
            </a:extLst>
          </p:cNvPr>
          <p:cNvCxnSpPr>
            <a:cxnSpLocks/>
          </p:cNvCxnSpPr>
          <p:nvPr/>
        </p:nvCxnSpPr>
        <p:spPr>
          <a:xfrm>
            <a:off x="531005" y="3653576"/>
            <a:ext cx="48349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3ECA2F-1978-0EDA-3BF4-4E1A3ED06776}"/>
              </a:ext>
            </a:extLst>
          </p:cNvPr>
          <p:cNvCxnSpPr>
            <a:cxnSpLocks/>
          </p:cNvCxnSpPr>
          <p:nvPr/>
        </p:nvCxnSpPr>
        <p:spPr>
          <a:xfrm flipV="1">
            <a:off x="5365992" y="3653576"/>
            <a:ext cx="0" cy="337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AE55E7F-E592-EC93-3974-BC801359C792}"/>
              </a:ext>
            </a:extLst>
          </p:cNvPr>
          <p:cNvCxnSpPr>
            <a:cxnSpLocks/>
          </p:cNvCxnSpPr>
          <p:nvPr/>
        </p:nvCxnSpPr>
        <p:spPr>
          <a:xfrm flipV="1">
            <a:off x="12064393" y="1181027"/>
            <a:ext cx="0" cy="2819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37145B-4D1C-19E2-157C-2E9659208BF9}"/>
              </a:ext>
            </a:extLst>
          </p:cNvPr>
          <p:cNvCxnSpPr>
            <a:cxnSpLocks/>
          </p:cNvCxnSpPr>
          <p:nvPr/>
        </p:nvCxnSpPr>
        <p:spPr>
          <a:xfrm>
            <a:off x="531004" y="5091851"/>
            <a:ext cx="48349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95210C-DF50-81FD-FC77-ACCBD8903DE7}"/>
              </a:ext>
            </a:extLst>
          </p:cNvPr>
          <p:cNvCxnSpPr>
            <a:cxnSpLocks/>
          </p:cNvCxnSpPr>
          <p:nvPr/>
        </p:nvCxnSpPr>
        <p:spPr>
          <a:xfrm>
            <a:off x="531003" y="6055261"/>
            <a:ext cx="483498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91FCF4-F1EB-1D45-9C5C-823D4CC7C73D}"/>
              </a:ext>
            </a:extLst>
          </p:cNvPr>
          <p:cNvCxnSpPr>
            <a:cxnSpLocks/>
          </p:cNvCxnSpPr>
          <p:nvPr/>
        </p:nvCxnSpPr>
        <p:spPr>
          <a:xfrm flipV="1">
            <a:off x="5365990" y="4286250"/>
            <a:ext cx="0" cy="8056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476AE2C-E4BB-E769-7130-9A63CCFA41B2}"/>
              </a:ext>
            </a:extLst>
          </p:cNvPr>
          <p:cNvCxnSpPr>
            <a:cxnSpLocks/>
          </p:cNvCxnSpPr>
          <p:nvPr/>
        </p:nvCxnSpPr>
        <p:spPr>
          <a:xfrm>
            <a:off x="5365990" y="4286250"/>
            <a:ext cx="34922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8EA7E6E-2BB3-D43B-F1A4-375BFA6C91BE}"/>
              </a:ext>
            </a:extLst>
          </p:cNvPr>
          <p:cNvCxnSpPr>
            <a:cxnSpLocks/>
          </p:cNvCxnSpPr>
          <p:nvPr/>
        </p:nvCxnSpPr>
        <p:spPr>
          <a:xfrm>
            <a:off x="5731215" y="6130184"/>
            <a:ext cx="312703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F30A736-BBE8-3C07-FA37-DA229B41F873}"/>
              </a:ext>
            </a:extLst>
          </p:cNvPr>
          <p:cNvCxnSpPr>
            <a:cxnSpLocks/>
          </p:cNvCxnSpPr>
          <p:nvPr/>
        </p:nvCxnSpPr>
        <p:spPr>
          <a:xfrm flipV="1">
            <a:off x="8858250" y="4286250"/>
            <a:ext cx="0" cy="1843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E8DD22-1E59-F298-8FA6-931C36535B75}"/>
              </a:ext>
            </a:extLst>
          </p:cNvPr>
          <p:cNvCxnSpPr>
            <a:cxnSpLocks/>
          </p:cNvCxnSpPr>
          <p:nvPr/>
        </p:nvCxnSpPr>
        <p:spPr>
          <a:xfrm>
            <a:off x="5370026" y="6305550"/>
            <a:ext cx="661702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7FD9DBD-6BD8-541D-3C8E-1523ACBC8B62}"/>
              </a:ext>
            </a:extLst>
          </p:cNvPr>
          <p:cNvCxnSpPr>
            <a:cxnSpLocks/>
          </p:cNvCxnSpPr>
          <p:nvPr/>
        </p:nvCxnSpPr>
        <p:spPr>
          <a:xfrm>
            <a:off x="11987055" y="4286250"/>
            <a:ext cx="0" cy="20193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00F950-F659-8F1B-18DE-BE66A4B4D4A7}"/>
              </a:ext>
            </a:extLst>
          </p:cNvPr>
          <p:cNvCxnSpPr>
            <a:cxnSpLocks/>
          </p:cNvCxnSpPr>
          <p:nvPr/>
        </p:nvCxnSpPr>
        <p:spPr>
          <a:xfrm>
            <a:off x="9167522" y="4286250"/>
            <a:ext cx="281953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CDF24E-49B0-9A60-645C-C596421F05E6}"/>
              </a:ext>
            </a:extLst>
          </p:cNvPr>
          <p:cNvCxnSpPr>
            <a:cxnSpLocks/>
          </p:cNvCxnSpPr>
          <p:nvPr/>
        </p:nvCxnSpPr>
        <p:spPr>
          <a:xfrm>
            <a:off x="5365990" y="6055261"/>
            <a:ext cx="0" cy="2502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F78D8-4256-D31C-4031-F053781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5" y="-64621"/>
            <a:ext cx="10077557" cy="1325563"/>
          </a:xfrm>
        </p:spPr>
        <p:txBody>
          <a:bodyPr/>
          <a:lstStyle/>
          <a:p>
            <a:r>
              <a:rPr lang="en-US" dirty="0"/>
              <a:t>State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8A14D-CE55-0342-C10B-D42F7436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15" y="1980614"/>
            <a:ext cx="3836733" cy="4333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learning with PCA analysis used 7 state level features: </a:t>
            </a:r>
          </a:p>
          <a:p>
            <a:pPr marL="914400" lvl="2" indent="-457200">
              <a:buAutoNum type="arabicPeriod"/>
            </a:pPr>
            <a:r>
              <a:rPr lang="en-US" dirty="0"/>
              <a:t>Resorts</a:t>
            </a:r>
          </a:p>
          <a:p>
            <a:pPr marL="914400" lvl="2" indent="-457200">
              <a:buAutoNum type="arabicPeriod"/>
            </a:pPr>
            <a:r>
              <a:rPr lang="en-US" dirty="0"/>
              <a:t>Resorts per capita</a:t>
            </a:r>
          </a:p>
          <a:p>
            <a:pPr marL="914400" lvl="2" indent="-457200">
              <a:buAutoNum type="arabicPeriod"/>
            </a:pPr>
            <a:r>
              <a:rPr lang="en-US" dirty="0"/>
              <a:t>Resorts per 100k sq. miles</a:t>
            </a:r>
          </a:p>
          <a:p>
            <a:pPr marL="914400" lvl="2" indent="-457200">
              <a:buAutoNum type="arabicPeriod"/>
            </a:pPr>
            <a:r>
              <a:rPr lang="en-US" dirty="0"/>
              <a:t>Total ski area</a:t>
            </a:r>
          </a:p>
          <a:p>
            <a:pPr marL="914400" lvl="2" indent="-457200">
              <a:buAutoNum type="arabicPeriod"/>
            </a:pPr>
            <a:r>
              <a:rPr lang="en-US" dirty="0"/>
              <a:t>Total days open</a:t>
            </a:r>
          </a:p>
          <a:p>
            <a:pPr marL="914400" lvl="2" indent="-457200">
              <a:buAutoNum type="arabicPeriod"/>
            </a:pPr>
            <a:r>
              <a:rPr lang="en-US" dirty="0"/>
              <a:t>Total terrain parks</a:t>
            </a:r>
          </a:p>
          <a:p>
            <a:pPr marL="914400" lvl="2" indent="-457200">
              <a:buAutoNum type="arabicPeriod"/>
            </a:pPr>
            <a:r>
              <a:rPr lang="en-US" dirty="0"/>
              <a:t>Total night skiing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77% of variance was explained using 2 PCA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Resulting components showed no clear relationship price. States from each price quartile were scattered throughout the plot.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C204-D730-3470-23FF-66261AD5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0" y="598160"/>
            <a:ext cx="7011378" cy="57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DE15B-6DF5-4E52-997C-CA6D56D476EE}"/>
              </a:ext>
            </a:extLst>
          </p:cNvPr>
          <p:cNvSpPr txBox="1"/>
          <p:nvPr/>
        </p:nvSpPr>
        <p:spPr>
          <a:xfrm>
            <a:off x="557915" y="1240576"/>
            <a:ext cx="3870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No significant relationships between state and ticket price identified</a:t>
            </a:r>
          </a:p>
        </p:txBody>
      </p:sp>
    </p:spTree>
    <p:extLst>
      <p:ext uri="{BB962C8B-B14F-4D97-AF65-F5344CB8AC3E}">
        <p14:creationId xmlns:p14="http://schemas.microsoft.com/office/powerpoint/2010/main" val="25719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F78D8-4256-D31C-4031-F053781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Testing and training</a:t>
            </a:r>
          </a:p>
        </p:txBody>
      </p:sp>
      <p:grpSp>
        <p:nvGrpSpPr>
          <p:cNvPr id="68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9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DB10DC-6431-B213-04E6-30F4ECD46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7787"/>
              </p:ext>
            </p:extLst>
          </p:nvPr>
        </p:nvGraphicFramePr>
        <p:xfrm>
          <a:off x="525717" y="2737065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6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78D8-4256-D31C-4031-F0537813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DE1B0B5-AFA6-6733-EF08-0C4309206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959576"/>
              </p:ext>
            </p:extLst>
          </p:nvPr>
        </p:nvGraphicFramePr>
        <p:xfrm>
          <a:off x="525717" y="2520162"/>
          <a:ext cx="10077557" cy="420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04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F78D8-4256-D31C-4031-F053781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0FC2E10-0AA2-65C6-F484-FB9746837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64991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03568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7"/>
      </a:lt2>
      <a:accent1>
        <a:srgbClr val="74AD82"/>
      </a:accent1>
      <a:accent2>
        <a:srgbClr val="69AE96"/>
      </a:accent2>
      <a:accent3>
        <a:srgbClr val="75A8AC"/>
      </a:accent3>
      <a:accent4>
        <a:srgbClr val="759DC3"/>
      </a:accent4>
      <a:accent5>
        <a:srgbClr val="8E94CE"/>
      </a:accent5>
      <a:accent6>
        <a:srgbClr val="8F75C3"/>
      </a:accent6>
      <a:hlink>
        <a:srgbClr val="AE699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676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Georgia Pro Semibold</vt:lpstr>
      <vt:lpstr>RocaVTI</vt:lpstr>
      <vt:lpstr>Big Mountain Resort</vt:lpstr>
      <vt:lpstr>Problem identification</vt:lpstr>
      <vt:lpstr>Recommendation and key findings</vt:lpstr>
      <vt:lpstr>Analysis</vt:lpstr>
      <vt:lpstr>State Analysis</vt:lpstr>
      <vt:lpstr>Testing and training</vt:lpstr>
      <vt:lpstr>Modeling results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Price Analysis</dc:title>
  <dc:creator>Brendan O'Connor</dc:creator>
  <cp:lastModifiedBy>Brendan O'Connor</cp:lastModifiedBy>
  <cp:revision>2</cp:revision>
  <dcterms:created xsi:type="dcterms:W3CDTF">2024-03-01T18:12:30Z</dcterms:created>
  <dcterms:modified xsi:type="dcterms:W3CDTF">2024-03-10T01:42:02Z</dcterms:modified>
</cp:coreProperties>
</file>