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6" r:id="rId4"/>
    <p:sldId id="268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200"/>
    <a:srgbClr val="EE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063" autoAdjust="0"/>
  </p:normalViewPr>
  <p:slideViewPr>
    <p:cSldViewPr snapToGrid="0">
      <p:cViewPr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B1D8-8773-422D-93CC-96D9FE531D0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3CF2E-E9A9-404B-B16C-F5639F86B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6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6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9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1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03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3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6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3CF2E-E9A9-404B-B16C-F5639F86B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7A52-3AE4-9771-465D-D1B5D7AB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4DD8B-9921-6980-A866-3237C5296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1D8A-064B-14FA-C682-62D273ED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C466-91F0-A6DA-818F-B8D4DA4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D275-52CB-FC36-7E4D-70732B62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FF59-BDBB-7B68-3F43-B5D70255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A1C6-CCC6-74C9-7EBD-9D208088D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F83-36E0-46A5-3CB8-415EFC14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CF642-4F56-FC1A-0074-DFE09E74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F620-540C-370B-3DEA-BF323E80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E3A1A-E344-8544-9EC2-6A0368073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80157-70D5-FD80-E730-C9ACF90CE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B885-B5E6-A8BD-F97D-058E5684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7193-ED2B-9CE0-2C25-07A1D7AB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E18B-8298-DD56-098D-F5530E7F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DB79-CB51-9F0C-0378-68688D3E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F2A1-236F-66DB-4002-7EBB8C12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C1D1-C2C0-AB24-1EA3-2B82B2B0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5268-14A8-A25D-6283-9D89883A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30AD-FD48-AE8F-B7C6-8BC3DBFD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531-D379-8C60-85EA-3D424495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5135-FE8B-1635-21CA-B4AE168D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75DB-7EA1-200C-C18C-D7731706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E756-F418-54BC-401D-98E0E1A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77B3-3EDD-EACA-83FF-1160881E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0D1A-E2D8-166A-4A7A-C39C297B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262D-DCD9-07E0-6830-B86397283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5299B-0B38-7C41-E2E7-54385CDD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C61C7-4766-912B-34A6-37E1D2C0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6A5D-E4A6-D164-1F20-496020B4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B399-E98D-6DCB-BDD5-D34C55A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DF4D-E3B0-68B3-BDEC-9B4F21B9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ACFEA-8396-EAD2-A426-1E40AF30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08B1C-4F6E-4D62-1075-35B0F340B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70429-4E1E-2C10-AD77-121D4B7D9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F338A-3582-2D5B-D407-FDBCC33F0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68FB6-EF3E-0148-54D1-FF680E9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B50D-BB0B-C5EB-3D42-F3BDB314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54BC0-A73F-99C9-0B2C-AC7DDBD9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66D0-DB91-4CE4-E952-CF79393B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0FBC-E3C6-89AF-311C-FCE6B209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C7353-B7C9-934A-9174-FD660C24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993-F6F5-1A96-62B0-D33312BC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2E212-96F7-63DE-F5F8-9D98A0C2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B30F1-32A4-D7BA-AD66-33F2DBA9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41BE1-24EA-F94B-EC75-45E86029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F9A9-865B-398D-49AA-C92314C5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BA50-842F-0C30-E461-A20B791E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8DB0-E0AC-9D65-BD51-E6957911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DAC3-5D03-A768-609D-9FBB6A0C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3A9B7-AFCB-690B-85F9-DAA27CBF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696A6-6696-9B33-7A44-B6B55208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5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B151-2D4A-9ADA-D716-9FFD4976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FB82A-0BCC-76AA-0599-C69E66C10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D5171-B0C9-673C-D214-B93644E0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BCF96-3F84-49F0-98F1-0D71E4CC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9854E-8297-3B3C-E745-B29129E7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63A-A5AA-9728-62A2-E662694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CC8C-03B9-DDA6-D8C3-4134FA04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8C09-8DD1-E987-6572-41F8DF5A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C8BA-A0AF-FDE6-573A-C184F51A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A8867-5284-4C05-8392-2A6A1F92518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D74E-9734-9AC1-C580-1C04339C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9CDE-440F-5954-5FEE-C291314A9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9DE1B-0C07-4417-A33D-974A434E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D013A0FA-5DEA-79B4-0CD3-863B57872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126AF-321F-923C-5DC9-A34CB927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/>
              <a:t>Home Value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833D5-92D7-B581-B9EE-EB1D5C31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/>
              <a:t>Predictive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Cross Validation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3A6FF82-C342-3ED6-4F15-8BE7578F8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00" y="1766889"/>
            <a:ext cx="5976800" cy="500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Validation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00593"/>
              </p:ext>
            </p:extLst>
          </p:nvPr>
        </p:nvGraphicFramePr>
        <p:xfrm>
          <a:off x="838200" y="1890395"/>
          <a:ext cx="105156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904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757696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7976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Selected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Random forest model with following parameters gave the strongest performance:</a:t>
                      </a:r>
                    </a:p>
                    <a:p>
                      <a:pPr lvl="1"/>
                      <a:r>
                        <a:rPr lang="en-US" sz="1400" i="1" dirty="0"/>
                        <a:t>Variable set = 2 (all pct change lag and normalized amounts for current period)</a:t>
                      </a:r>
                    </a:p>
                    <a:p>
                      <a:pPr lvl="1"/>
                      <a:r>
                        <a:rPr lang="en-US" sz="1400" i="1" dirty="0"/>
                        <a:t>Number of estimators = 48</a:t>
                      </a:r>
                    </a:p>
                    <a:p>
                      <a:pPr lvl="1"/>
                      <a:r>
                        <a:rPr lang="en-US" sz="1400" i="1" dirty="0"/>
                        <a:t>Minimum samples per leaf = 32</a:t>
                      </a:r>
                    </a:p>
                    <a:p>
                      <a:pPr lvl="1"/>
                      <a:r>
                        <a:rPr lang="en-US" sz="1400" i="1" dirty="0"/>
                        <a:t>Maximum features = None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278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7406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/>
                        <a:t>The validation test predicted the percentage of home value change within 41% of one standard deviation of the actual home value change for the test period.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/>
                        <a:t>Out of the 1,827 observations where home value declined, the model correctly predicted a decline 94.3% of the time (recall).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/>
                        <a:t>Out of the 2,610 observations where the model predicted a decline, only 66% of the time did a decline actually occur (precision).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/>
                        <a:t>Out of the 4,763 observations where home value increased, the model correctly predicted an increase 81.4% of the time (specificity).</a:t>
                      </a:r>
                      <a:endParaRPr lang="en-US" sz="160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2278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 </a:t>
                      </a:r>
                    </a:p>
                    <a:p>
                      <a:pPr algn="ctr"/>
                      <a:r>
                        <a:rPr lang="en-US" b="1" dirty="0"/>
                        <a:t>test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72C6C7A-1BDA-EC59-2018-5918798F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4814342"/>
            <a:ext cx="7110413" cy="151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68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Findings: Model results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48854"/>
              </p:ext>
            </p:extLst>
          </p:nvPr>
        </p:nvGraphicFramePr>
        <p:xfrm>
          <a:off x="838200" y="1890394"/>
          <a:ext cx="10515600" cy="477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904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757696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47797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examples:</a:t>
                      </a:r>
                    </a:p>
                    <a:p>
                      <a:pPr algn="ctr"/>
                      <a:r>
                        <a:rPr lang="en-US" b="0" dirty="0"/>
                        <a:t>Home value prediction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HVI compared to actual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700B74-DBF4-E6DD-33F9-421F928F0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8916" y="2257425"/>
            <a:ext cx="7418402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6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Findings: Model results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14100"/>
              </p:ext>
            </p:extLst>
          </p:nvPr>
        </p:nvGraphicFramePr>
        <p:xfrm>
          <a:off x="838200" y="1890394"/>
          <a:ext cx="10515600" cy="477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904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757696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47797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examples:</a:t>
                      </a:r>
                    </a:p>
                    <a:p>
                      <a:pPr algn="ctr"/>
                      <a:r>
                        <a:rPr lang="en-US" b="0" dirty="0"/>
                        <a:t>Home value</a:t>
                      </a:r>
                    </a:p>
                    <a:p>
                      <a:pPr algn="ctr"/>
                      <a:r>
                        <a:rPr lang="en-US" b="0" dirty="0"/>
                        <a:t>change prediction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HVI change compared to actual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700B74-DBF4-E6DD-33F9-421F928F0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9731" y="2260394"/>
            <a:ext cx="7499012" cy="43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8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Use cases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56114"/>
              </p:ext>
            </p:extLst>
          </p:nvPr>
        </p:nvGraphicFramePr>
        <p:xfrm>
          <a:off x="838200" y="2064320"/>
          <a:ext cx="10515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795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199805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Realtor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dirty="0"/>
                        <a:t>Provide free access to this model on their website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dirty="0"/>
                        <a:t>Drive traffic from anyone in U.S. single-family home market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Prospective buyers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Accelerate or decelerate planned purchase based on expected market direction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expected decrease to negotiate lower purchase price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Prospective sellers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Accelerate or decelerate marketing based on expected market direction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time from expected increase to undertake small projects to further increase home value within the market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Bank check outline">
            <a:extLst>
              <a:ext uri="{FF2B5EF4-FFF2-40B4-BE49-F238E27FC236}">
                <a16:creationId xmlns:a16="http://schemas.microsoft.com/office/drawing/2014/main" id="{882B2732-2C59-A991-20B8-427D97F06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0123" y="3905250"/>
            <a:ext cx="914400" cy="914400"/>
          </a:xfrm>
          <a:prstGeom prst="rect">
            <a:avLst/>
          </a:prstGeom>
        </p:spPr>
      </p:pic>
      <p:pic>
        <p:nvPicPr>
          <p:cNvPr id="6" name="Graphic 5" descr="Kiosk outline">
            <a:extLst>
              <a:ext uri="{FF2B5EF4-FFF2-40B4-BE49-F238E27FC236}">
                <a16:creationId xmlns:a16="http://schemas.microsoft.com/office/drawing/2014/main" id="{504D8E32-F9D0-CAB3-B24E-2E33619CB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5822" y="5634224"/>
            <a:ext cx="623001" cy="623001"/>
          </a:xfrm>
          <a:prstGeom prst="rect">
            <a:avLst/>
          </a:prstGeom>
        </p:spPr>
      </p:pic>
      <p:pic>
        <p:nvPicPr>
          <p:cNvPr id="8" name="Graphic 7" descr="Handshake outline">
            <a:extLst>
              <a:ext uri="{FF2B5EF4-FFF2-40B4-BE49-F238E27FC236}">
                <a16:creationId xmlns:a16="http://schemas.microsoft.com/office/drawing/2014/main" id="{49B1B495-12E7-4E98-2418-E43B1746A2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1303" y="2454311"/>
            <a:ext cx="772038" cy="7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8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What’s next?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38389"/>
              </p:ext>
            </p:extLst>
          </p:nvPr>
        </p:nvGraphicFramePr>
        <p:xfrm>
          <a:off x="838200" y="1918970"/>
          <a:ext cx="10515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10307320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/>
                        <a:t>Reviewing the prediction period to determine how far into the future a reasonable level of accuracy can be maintained.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dirty="0"/>
                        <a:t>Adding features from additional data sources such as demographic and housing estimates from the US Census Bureau.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/>
                        <a:t>Additional feature standardization to be explored.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83774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/>
                        <a:t>Additional models will be explored to determine if the existing model still provides best performance with additional data sources.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55131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7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29654"/>
              </p:ext>
            </p:extLst>
          </p:nvPr>
        </p:nvGraphicFramePr>
        <p:xfrm>
          <a:off x="838199" y="2064320"/>
          <a:ext cx="10515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795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199805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Objective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Develop a predictive model for the short-term change in home price value in metro areas across the United States.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used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Market data from Zillow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Job opening statistics from the Bureau of Labor Statistics (BLS)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Gross Domestic Product (GDP), population and personal income statistics from the Bureau of Economic Analysis (BEA)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D75030A-C075-8067-C020-4EC4F51E179A}"/>
              </a:ext>
            </a:extLst>
          </p:cNvPr>
          <p:cNvSpPr/>
          <p:nvPr/>
        </p:nvSpPr>
        <p:spPr>
          <a:xfrm>
            <a:off x="3441846" y="5102494"/>
            <a:ext cx="1005840" cy="1005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.</a:t>
            </a:r>
            <a:r>
              <a:rPr lang="en-US" sz="2600" dirty="0"/>
              <a:t>26%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C139DD-944D-9A33-41CA-0ED4FA3A890E}"/>
              </a:ext>
            </a:extLst>
          </p:cNvPr>
          <p:cNvSpPr/>
          <p:nvPr/>
        </p:nvSpPr>
        <p:spPr>
          <a:xfrm>
            <a:off x="5963291" y="5102494"/>
            <a:ext cx="1005840" cy="1005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dirty="0"/>
              <a:t>94%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DB24EE-9412-DC99-8366-919DB9F464E0}"/>
              </a:ext>
            </a:extLst>
          </p:cNvPr>
          <p:cNvSpPr/>
          <p:nvPr/>
        </p:nvSpPr>
        <p:spPr>
          <a:xfrm>
            <a:off x="8690224" y="5102494"/>
            <a:ext cx="1005840" cy="1005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dirty="0"/>
              <a:t>81%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7F385-C719-AC0E-45AB-28E74BD134E5}"/>
              </a:ext>
            </a:extLst>
          </p:cNvPr>
          <p:cNvSpPr/>
          <p:nvPr/>
        </p:nvSpPr>
        <p:spPr>
          <a:xfrm>
            <a:off x="4447684" y="5194448"/>
            <a:ext cx="1554480" cy="821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/>
                </a:solidFill>
              </a:rPr>
              <a:t>mean absolute error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B0E63-73CE-FA56-3DE0-14530CB0168C}"/>
              </a:ext>
            </a:extLst>
          </p:cNvPr>
          <p:cNvSpPr/>
          <p:nvPr/>
        </p:nvSpPr>
        <p:spPr>
          <a:xfrm>
            <a:off x="6965277" y="5198734"/>
            <a:ext cx="1737360" cy="821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/>
                </a:solidFill>
              </a:rPr>
              <a:t>recall</a:t>
            </a:r>
          </a:p>
          <a:p>
            <a:r>
              <a:rPr lang="en-US" dirty="0">
                <a:solidFill>
                  <a:schemeClr val="tx1"/>
                </a:solidFill>
              </a:rPr>
              <a:t>(true decline)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8E0E9C-6349-146C-8B6C-7EC041B61B6D}"/>
              </a:ext>
            </a:extLst>
          </p:cNvPr>
          <p:cNvSpPr/>
          <p:nvPr/>
        </p:nvSpPr>
        <p:spPr>
          <a:xfrm>
            <a:off x="9684504" y="5194448"/>
            <a:ext cx="1737360" cy="821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/>
                </a:solidFill>
              </a:rPr>
              <a:t>specificity</a:t>
            </a:r>
          </a:p>
          <a:p>
            <a:r>
              <a:rPr lang="en-US" dirty="0">
                <a:solidFill>
                  <a:schemeClr val="tx1"/>
                </a:solidFill>
              </a:rPr>
              <a:t>(true increase)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1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Problem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49894"/>
              </p:ext>
            </p:extLst>
          </p:nvPr>
        </p:nvGraphicFramePr>
        <p:xfrm>
          <a:off x="838199" y="2064320"/>
          <a:ext cx="10515601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795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4099903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  <a:gridCol w="4099903">
                  <a:extLst>
                    <a:ext uri="{9D8B030D-6E8A-4147-A177-3AD203B41FA5}">
                      <a16:colId xmlns:a16="http://schemas.microsoft.com/office/drawing/2014/main" val="47150651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Background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dirty="0"/>
                        <a:t>Many home buyers and sellers are considering entering the market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0" dirty="0"/>
                        <a:t>Market participants want to understand short term outlook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Requirement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Details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Zillow HVI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typical home value for 35</a:t>
                      </a:r>
                      <a:r>
                        <a:rPr lang="en-US" sz="18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- 65</a:t>
                      </a:r>
                      <a:r>
                        <a:rPr lang="en-US" sz="18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percentile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monthly for metro areas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Estimation period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month gives time to consider urgency for market related activities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 magnitude and direction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30FB43D-0960-FF4A-07FC-A1CF25877221}"/>
              </a:ext>
            </a:extLst>
          </p:cNvPr>
          <p:cNvSpPr/>
          <p:nvPr/>
        </p:nvSpPr>
        <p:spPr>
          <a:xfrm>
            <a:off x="3679971" y="3530869"/>
            <a:ext cx="1005840" cy="1005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HVI</a:t>
            </a:r>
            <a:endParaRPr lang="en-US" sz="3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F086E-38AB-DF42-634F-84E51A00BA08}"/>
              </a:ext>
            </a:extLst>
          </p:cNvPr>
          <p:cNvSpPr/>
          <p:nvPr/>
        </p:nvSpPr>
        <p:spPr>
          <a:xfrm>
            <a:off x="4685808" y="3622823"/>
            <a:ext cx="2076941" cy="821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/>
                </a:solidFill>
              </a:rPr>
              <a:t>predict Zillow home value index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758AD9-B14D-8983-03E4-1695B2A8FAC0}"/>
              </a:ext>
            </a:extLst>
          </p:cNvPr>
          <p:cNvSpPr/>
          <p:nvPr/>
        </p:nvSpPr>
        <p:spPr>
          <a:xfrm>
            <a:off x="7768101" y="3530869"/>
            <a:ext cx="1005840" cy="1005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/>
              <a:t>+1</a:t>
            </a:r>
            <a:endParaRPr lang="en-US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43A11-9EB3-4CE0-8E24-2467568937A8}"/>
              </a:ext>
            </a:extLst>
          </p:cNvPr>
          <p:cNvSpPr/>
          <p:nvPr/>
        </p:nvSpPr>
        <p:spPr>
          <a:xfrm>
            <a:off x="8773938" y="3622823"/>
            <a:ext cx="2076941" cy="821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tx1"/>
                </a:solidFill>
              </a:rPr>
              <a:t>one month lookahead</a:t>
            </a:r>
          </a:p>
        </p:txBody>
      </p:sp>
    </p:spTree>
    <p:extLst>
      <p:ext uri="{BB962C8B-B14F-4D97-AF65-F5344CB8AC3E}">
        <p14:creationId xmlns:p14="http://schemas.microsoft.com/office/powerpoint/2010/main" val="45140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Data wrangling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4822"/>
              </p:ext>
            </p:extLst>
          </p:nvPr>
        </p:nvGraphicFramePr>
        <p:xfrm>
          <a:off x="838197" y="2064319"/>
          <a:ext cx="10515600" cy="4428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737323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1781127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4081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005203045"/>
                    </a:ext>
                  </a:extLst>
                </a:gridCol>
              </a:tblGrid>
              <a:tr h="3823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Source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Statistics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Availability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Frequency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Level of detail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83182"/>
                  </a:ext>
                </a:extLst>
              </a:tr>
              <a:tr h="1879746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Zillow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Home value index</a:t>
                      </a:r>
                    </a:p>
                    <a:p>
                      <a:r>
                        <a:rPr lang="en-US" sz="1600" i="1" dirty="0"/>
                        <a:t>Rent</a:t>
                      </a:r>
                    </a:p>
                    <a:p>
                      <a:r>
                        <a:rPr lang="en-US" sz="1600" i="1" dirty="0"/>
                        <a:t>For sale inventory</a:t>
                      </a:r>
                    </a:p>
                    <a:p>
                      <a:r>
                        <a:rPr lang="en-US" sz="1600" i="1" dirty="0"/>
                        <a:t>Percent of sales above/below listing</a:t>
                      </a:r>
                    </a:p>
                    <a:p>
                      <a:r>
                        <a:rPr lang="en-US" sz="1600" i="1" dirty="0"/>
                        <a:t>Median days to close</a:t>
                      </a:r>
                    </a:p>
                    <a:p>
                      <a:r>
                        <a:rPr lang="en-US" sz="1600" i="1" dirty="0"/>
                        <a:t>New constructions</a:t>
                      </a:r>
                    </a:p>
                    <a:p>
                      <a:r>
                        <a:rPr lang="en-US" sz="1600" i="1" dirty="0"/>
                        <a:t>Percent of listings with </a:t>
                      </a:r>
                      <a:r>
                        <a:rPr lang="en-US" sz="1600" i="1" dirty="0" err="1"/>
                        <a:t>pricecut</a:t>
                      </a:r>
                      <a:endParaRPr lang="en-US" sz="160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2000 - present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Monthly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Metro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382321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Home value 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2000 - present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Monthly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7732"/>
                  </a:ext>
                </a:extLst>
              </a:tr>
              <a:tr h="6690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Bureau of Labor Statistics (BLS)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i="1" dirty="0"/>
                        <a:t>Number of job openings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i="1" dirty="0"/>
                        <a:t>Number of job openings seasonally adjusted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0" dirty="0"/>
                        <a:t>2004 - present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0" dirty="0"/>
                        <a:t>Monthly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111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Bureau of Economic Analysis (BEA)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Personal income</a:t>
                      </a:r>
                    </a:p>
                    <a:p>
                      <a:r>
                        <a:rPr lang="en-US" sz="1600" i="1" dirty="0"/>
                        <a:t>Per capita personal income</a:t>
                      </a:r>
                    </a:p>
                    <a:p>
                      <a:r>
                        <a:rPr lang="en-US" sz="1600" i="1" dirty="0"/>
                        <a:t>Population</a:t>
                      </a:r>
                    </a:p>
                    <a:p>
                      <a:r>
                        <a:rPr lang="en-US" sz="1600" i="1" dirty="0"/>
                        <a:t>Current dollar GDP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2000 - present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Quarterly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State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336105-7566-1CB3-CD14-60C26D660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03391"/>
              </p:ext>
            </p:extLst>
          </p:nvPr>
        </p:nvGraphicFramePr>
        <p:xfrm>
          <a:off x="6105527" y="2064319"/>
          <a:ext cx="5248273" cy="4348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273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</a:tblGrid>
              <a:tr h="4543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What is being predicted?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45346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66311"/>
                  </a:ext>
                </a:extLst>
              </a:tr>
              <a:tr h="14403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The change in metro HVI from the current period to the next  period is the target variable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172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EDA/preprocessing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17249"/>
              </p:ext>
            </p:extLst>
          </p:nvPr>
        </p:nvGraphicFramePr>
        <p:xfrm>
          <a:off x="838199" y="2064319"/>
          <a:ext cx="5029200" cy="4348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145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Aggregation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Join all datasets on state</a:t>
                      </a:r>
                    </a:p>
                    <a:p>
                      <a:r>
                        <a:rPr lang="en-US" i="1" dirty="0"/>
                        <a:t>One observation per metro per period</a:t>
                      </a:r>
                    </a:p>
                    <a:p>
                      <a:r>
                        <a:rPr lang="en-US" i="1" dirty="0"/>
                        <a:t>Forward fill missing periods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25323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Lag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Target:</a:t>
                      </a:r>
                      <a:r>
                        <a:rPr lang="en-US" dirty="0"/>
                        <a:t> Add metro HVI from the next period to include future HVI and percentage change in HVI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More features: </a:t>
                      </a:r>
                      <a:r>
                        <a:rPr lang="en-US" b="0" dirty="0"/>
                        <a:t>Add all features from the previous 1, 2, 3 and 6 periods to include raw amounts and percentage changes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411EB2-6B03-8F53-7EE0-DF10A226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92" y="2741918"/>
            <a:ext cx="5072541" cy="29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7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41932"/>
              </p:ext>
            </p:extLst>
          </p:nvPr>
        </p:nvGraphicFramePr>
        <p:xfrm>
          <a:off x="838199" y="2064319"/>
          <a:ext cx="5029200" cy="434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29604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Aggregate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No strong linear relationships were identified in aggregate for the population.</a:t>
                      </a:r>
                    </a:p>
                    <a:p>
                      <a:endParaRPr lang="en-US" sz="1400" i="1" dirty="0"/>
                    </a:p>
                    <a:p>
                      <a:endParaRPr lang="en-US" sz="1400" i="1" dirty="0"/>
                    </a:p>
                    <a:p>
                      <a:endParaRPr lang="en-US" sz="1400" i="1" dirty="0"/>
                    </a:p>
                    <a:p>
                      <a:endParaRPr lang="en-US" sz="1400" i="1" dirty="0"/>
                    </a:p>
                    <a:p>
                      <a:endParaRPr lang="en-US" sz="1400" i="1" dirty="0"/>
                    </a:p>
                    <a:p>
                      <a:endParaRPr lang="en-US" sz="1400" i="1" dirty="0"/>
                    </a:p>
                    <a:p>
                      <a:endParaRPr lang="en-US" sz="1400" i="1" dirty="0"/>
                    </a:p>
                    <a:p>
                      <a:endParaRPr lang="en-US" sz="1400" i="1" dirty="0"/>
                    </a:p>
                    <a:p>
                      <a:endParaRPr lang="en-US" sz="1400" i="1" dirty="0"/>
                    </a:p>
                    <a:p>
                      <a:r>
                        <a:rPr lang="en-US" sz="1400" i="1" dirty="0"/>
                        <a:t>Relationships appear at individual state and metro levels.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3700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10176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 by state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i="1" dirty="0"/>
                        <a:t>Correlation between each independent variable and metro HVI was measured using the correlation coefficient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B538F87A-D228-53D2-C627-73013506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06" y="2828694"/>
            <a:ext cx="1513772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336105-7566-1CB3-CD14-60C26D660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03682"/>
              </p:ext>
            </p:extLst>
          </p:nvPr>
        </p:nvGraphicFramePr>
        <p:xfrm>
          <a:off x="5867399" y="2064319"/>
          <a:ext cx="5486402" cy="4348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14">
                  <a:extLst>
                    <a:ext uri="{9D8B030D-6E8A-4147-A177-3AD203B41FA5}">
                      <a16:colId xmlns:a16="http://schemas.microsoft.com/office/drawing/2014/main" val="183877727"/>
                    </a:ext>
                  </a:extLst>
                </a:gridCol>
                <a:gridCol w="4978588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</a:tblGrid>
              <a:tr h="454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Metric correlation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45346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66311"/>
                  </a:ext>
                </a:extLst>
              </a:tr>
              <a:tr h="144033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172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EDA/preprocessing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C89A5A8-3202-FABD-AD8E-32F4F6CA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685272"/>
            <a:ext cx="3477368" cy="350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18FE20-F66C-B8A9-7B40-BA20A3A50583}"/>
              </a:ext>
            </a:extLst>
          </p:cNvPr>
          <p:cNvSpPr/>
          <p:nvPr/>
        </p:nvSpPr>
        <p:spPr>
          <a:xfrm>
            <a:off x="9391650" y="2647172"/>
            <a:ext cx="1143743" cy="266009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BE72E8-457B-B243-1FA2-F8402901A64A}"/>
              </a:ext>
            </a:extLst>
          </p:cNvPr>
          <p:cNvSpPr/>
          <p:nvPr/>
        </p:nvSpPr>
        <p:spPr>
          <a:xfrm>
            <a:off x="8224837" y="5316796"/>
            <a:ext cx="2310556" cy="88660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2DFDFE9-1D06-AD7F-C34F-57A817A14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90"/>
          <a:stretch/>
        </p:blipFill>
        <p:spPr bwMode="auto">
          <a:xfrm>
            <a:off x="2445545" y="2828694"/>
            <a:ext cx="1462087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7BD8B51-4ACB-6083-0F4D-2B137AEB1182}"/>
              </a:ext>
            </a:extLst>
          </p:cNvPr>
          <p:cNvSpPr/>
          <p:nvPr/>
        </p:nvSpPr>
        <p:spPr>
          <a:xfrm>
            <a:off x="4548188" y="4326051"/>
            <a:ext cx="895350" cy="11352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775FC81-6C50-B917-A2A5-829F76C70B5D}"/>
              </a:ext>
            </a:extLst>
          </p:cNvPr>
          <p:cNvSpPr/>
          <p:nvPr/>
        </p:nvSpPr>
        <p:spPr>
          <a:xfrm rot="10800000">
            <a:off x="2800348" y="2647172"/>
            <a:ext cx="895350" cy="11352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D82980F-2FF3-FCFA-EF40-B61ABE71CF5D}"/>
              </a:ext>
            </a:extLst>
          </p:cNvPr>
          <p:cNvSpPr/>
          <p:nvPr/>
        </p:nvSpPr>
        <p:spPr>
          <a:xfrm rot="5400000">
            <a:off x="6378542" y="5752914"/>
            <a:ext cx="159602" cy="7413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C55AE5F-18D8-767F-031B-8EE9B3EA0FD4}"/>
              </a:ext>
            </a:extLst>
          </p:cNvPr>
          <p:cNvSpPr/>
          <p:nvPr/>
        </p:nvSpPr>
        <p:spPr>
          <a:xfrm rot="5400000">
            <a:off x="6378544" y="5524794"/>
            <a:ext cx="159601" cy="7413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7DA7F65-BEE6-CB4A-225A-79C05970A446}"/>
              </a:ext>
            </a:extLst>
          </p:cNvPr>
          <p:cNvSpPr/>
          <p:nvPr/>
        </p:nvSpPr>
        <p:spPr>
          <a:xfrm rot="5400000">
            <a:off x="6378542" y="5296675"/>
            <a:ext cx="159602" cy="7413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336105-7566-1CB3-CD14-60C26D660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46698"/>
              </p:ext>
            </p:extLst>
          </p:nvPr>
        </p:nvGraphicFramePr>
        <p:xfrm>
          <a:off x="5800725" y="2064319"/>
          <a:ext cx="5553075" cy="4348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3075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</a:tblGrid>
              <a:tr h="4543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Impact of normalization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45346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66311"/>
                  </a:ext>
                </a:extLst>
              </a:tr>
              <a:tr h="144033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 </a:t>
                      </a:r>
                      <a:r>
                        <a:rPr lang="en-US" sz="1600" b="0" dirty="0"/>
                        <a:t>Linear relationships are seen in the normalized personal income, job openings, and sales below listing. </a:t>
                      </a:r>
                      <a:r>
                        <a:rPr lang="en-US" sz="1600" b="1" dirty="0"/>
                        <a:t>Rent provides the strongest linear relationship of all variables.</a:t>
                      </a:r>
                      <a:endParaRPr lang="en-US" b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172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EDA/preprocessing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87830"/>
              </p:ext>
            </p:extLst>
          </p:nvPr>
        </p:nvGraphicFramePr>
        <p:xfrm>
          <a:off x="838199" y="2064319"/>
          <a:ext cx="4962526" cy="4350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12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3280314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24688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Clustering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 err="1"/>
                        <a:t>Kmeans</a:t>
                      </a:r>
                      <a:r>
                        <a:rPr lang="en-US" sz="1400" i="0" dirty="0"/>
                        <a:t> model used to cluster metros</a:t>
                      </a:r>
                    </a:p>
                    <a:p>
                      <a:r>
                        <a:rPr lang="en-US" sz="1400" i="0" dirty="0"/>
                        <a:t>Subset of variables used for clustering</a:t>
                      </a:r>
                    </a:p>
                    <a:p>
                      <a:endParaRPr lang="en-US" sz="1400" i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Home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New  constructions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Rent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Job openings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Personal income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Population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151586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Normalization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Minmax scaler used on the initial independent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Scale amounts in each variable from 0 to 1 (separately for each metro)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Variance retained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4ABDF0C-11A9-56B9-2C4C-3DA253ED5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19713" y="2584427"/>
            <a:ext cx="4115098" cy="30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CCBFE1E-00D5-B0A3-FFB7-71305F4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6" y="2858409"/>
            <a:ext cx="876299" cy="1523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62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Model selection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89041"/>
              </p:ext>
            </p:extLst>
          </p:nvPr>
        </p:nvGraphicFramePr>
        <p:xfrm>
          <a:off x="838200" y="1905294"/>
          <a:ext cx="10515600" cy="382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741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3463249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  <a:gridCol w="5415610">
                  <a:extLst>
                    <a:ext uri="{9D8B030D-6E8A-4147-A177-3AD203B41FA5}">
                      <a16:colId xmlns:a16="http://schemas.microsoft.com/office/drawing/2014/main" val="377902139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Cross validation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Variable sets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="1" i="0" dirty="0"/>
                        <a:t>0:</a:t>
                      </a:r>
                      <a:r>
                        <a:rPr lang="en-US" sz="1100" b="0" i="0" dirty="0"/>
                        <a:t> All engineered features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="1" i="0" dirty="0"/>
                        <a:t>1:</a:t>
                      </a:r>
                      <a:r>
                        <a:rPr lang="en-US" sz="1100" b="0" i="0" dirty="0"/>
                        <a:t>  All normalized amounts from the current period, 1 month lag features and all lag periods for </a:t>
                      </a:r>
                      <a:r>
                        <a:rPr lang="en-US" sz="1100" b="0" i="0" dirty="0" err="1"/>
                        <a:t>hvi</a:t>
                      </a:r>
                      <a:r>
                        <a:rPr lang="en-US" sz="1100" b="0" i="0" dirty="0"/>
                        <a:t>, rent, job opening change percent, population change percent and personal income change percent.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="1" i="0" dirty="0"/>
                        <a:t>2:</a:t>
                      </a:r>
                      <a:r>
                        <a:rPr lang="en-US" sz="1100" b="0" i="0" dirty="0"/>
                        <a:t> All normalized amounts from the current period and all percentage change lag amounts.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Datasets</a:t>
                      </a:r>
                      <a:endParaRPr lang="en-US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3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29544"/>
                  </a:ext>
                </a:extLst>
              </a:tr>
              <a:tr h="323958"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/>
                        <a:t>Performance Metrics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Regression</a:t>
                      </a:r>
                    </a:p>
                    <a:p>
                      <a:pPr algn="ctr"/>
                      <a:r>
                        <a:rPr lang="en-US" sz="1800" b="0" dirty="0"/>
                        <a:t>(Magnitude)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error </a:t>
                      </a:r>
                      <a:r>
                        <a:rPr lang="en-US" sz="14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(Primary metric)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score of the average different between prediction and actual amount in same unit as target variable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2457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Classification</a:t>
                      </a:r>
                    </a:p>
                    <a:p>
                      <a:pPr algn="ctr"/>
                      <a:r>
                        <a:rPr lang="en-US" sz="1800" b="0" dirty="0"/>
                        <a:t>(Direction)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(Secondary metric)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actual decreases in value where a decrease was predicted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(Secondary metric)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actual increases in value where an increase was predicted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3944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6EC5A63-8877-79AD-6077-1C9960802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3961" r="802" b="3066"/>
          <a:stretch/>
        </p:blipFill>
        <p:spPr bwMode="auto">
          <a:xfrm>
            <a:off x="6096000" y="2347210"/>
            <a:ext cx="5183589" cy="794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44-2C67-E0B5-E181-53A37CB181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Approach: </a:t>
            </a:r>
            <a:r>
              <a:rPr lang="en-US" dirty="0"/>
              <a:t>Model selection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AF5F6B-09CB-A263-1470-50649771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80288"/>
              </p:ext>
            </p:extLst>
          </p:nvPr>
        </p:nvGraphicFramePr>
        <p:xfrm>
          <a:off x="838199" y="1854770"/>
          <a:ext cx="10515600" cy="4401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795">
                  <a:extLst>
                    <a:ext uri="{9D8B030D-6E8A-4147-A177-3AD203B41FA5}">
                      <a16:colId xmlns:a16="http://schemas.microsoft.com/office/drawing/2014/main" val="35722670"/>
                    </a:ext>
                  </a:extLst>
                </a:gridCol>
                <a:gridCol w="8199805">
                  <a:extLst>
                    <a:ext uri="{9D8B030D-6E8A-4147-A177-3AD203B41FA5}">
                      <a16:colId xmlns:a16="http://schemas.microsoft.com/office/drawing/2014/main" val="622776971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Baseline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Mean change in home value for each metro area used as the predicted value</a:t>
                      </a:r>
                    </a:p>
                    <a:p>
                      <a:endParaRPr lang="en-US" sz="2000" i="0" dirty="0"/>
                    </a:p>
                    <a:p>
                      <a:r>
                        <a:rPr lang="en-US" b="1" i="0" dirty="0"/>
                        <a:t>Okay</a:t>
                      </a:r>
                      <a:r>
                        <a:rPr lang="en-US" i="0" dirty="0"/>
                        <a:t> results</a:t>
                      </a:r>
                    </a:p>
                    <a:p>
                      <a:endParaRPr lang="en-US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0953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637295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Gradient Boosting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Tested 15 randomly selected sets of parameters for each set of variables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Better</a:t>
                      </a:r>
                      <a:r>
                        <a:rPr lang="en-US" dirty="0"/>
                        <a:t> results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670340"/>
                  </a:ext>
                </a:extLst>
              </a:tr>
              <a:tr h="28645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87496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Tested 15 randomly selected sets of parameters for each set of variables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Best</a:t>
                      </a:r>
                      <a:r>
                        <a:rPr lang="en-US" dirty="0"/>
                        <a:t> results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5836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781A7DC-5444-E33E-9154-52DFAE40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2" y="670393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B253211-BF2E-B92A-3D63-77080654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688" r="90078">
                        <a14:foregroundMark x1="29219" y1="48842" x2="29219" y2="48842"/>
                        <a14:foregroundMark x1="25781" y1="42316" x2="25781" y2="42316"/>
                        <a14:foregroundMark x1="19531" y1="40947" x2="19531" y2="40947"/>
                        <a14:foregroundMark x1="15547" y1="50737" x2="15547" y2="50737"/>
                        <a14:foregroundMark x1="44141" y1="37263" x2="44141" y2="37263"/>
                        <a14:foregroundMark x1="66328" y1="40316" x2="66328" y2="40316"/>
                        <a14:foregroundMark x1="70703" y1="48421" x2="70703" y2="48421"/>
                        <a14:foregroundMark x1="83750" y1="50211" x2="83750" y2="50211"/>
                        <a14:foregroundMark x1="86406" y1="43158" x2="86406" y2="43158"/>
                        <a14:foregroundMark x1="90078" y1="47895" x2="90078" y2="47895"/>
                        <a14:backgroundMark x1="19453" y1="55474" x2="19453" y2="55474"/>
                        <a14:backgroundMark x1="31094" y1="57053" x2="31094" y2="57053"/>
                        <a14:backgroundMark x1="51250" y1="59053" x2="51250" y2="59053"/>
                        <a14:backgroundMark x1="61484" y1="47579" x2="61484" y2="47579"/>
                        <a14:backgroundMark x1="63438" y1="49895" x2="63438" y2="49895"/>
                        <a14:backgroundMark x1="60313" y1="40316" x2="60313" y2="40316"/>
                        <a14:backgroundMark x1="59844" y1="37789" x2="59844" y2="37789"/>
                        <a14:backgroundMark x1="55547" y1="35579" x2="55547" y2="35579"/>
                        <a14:backgroundMark x1="45156" y1="34632" x2="45156" y2="34632"/>
                        <a14:backgroundMark x1="34219" y1="45789" x2="34219" y2="45789"/>
                        <a14:backgroundMark x1="34141" y1="43474" x2="34141" y2="43474"/>
                        <a14:backgroundMark x1="37891" y1="36316" x2="37891" y2="36316"/>
                        <a14:backgroundMark x1="30391" y1="35158" x2="30391" y2="35158"/>
                        <a14:backgroundMark x1="24609" y1="40737" x2="24609" y2="40737"/>
                        <a14:backgroundMark x1="30547" y1="39684" x2="30547" y2="39684"/>
                        <a14:backgroundMark x1="21875" y1="48421" x2="21875" y2="48421"/>
                        <a14:backgroundMark x1="18594" y1="46632" x2="18594" y2="46632"/>
                        <a14:backgroundMark x1="21406" y1="44316" x2="21406" y2="44316"/>
                        <a14:backgroundMark x1="18594" y1="41895" x2="18594" y2="41895"/>
                        <a14:backgroundMark x1="18750" y1="41579" x2="18750" y2="41579"/>
                        <a14:backgroundMark x1="19453" y1="42316" x2="19453" y2="42316"/>
                        <a14:backgroundMark x1="18750" y1="38000" x2="18750" y2="38000"/>
                        <a14:backgroundMark x1="8984" y1="47368" x2="8984" y2="47368"/>
                        <a14:backgroundMark x1="9531" y1="47368" x2="9531" y2="47368"/>
                        <a14:backgroundMark x1="10313" y1="49895" x2="10313" y2="49895"/>
                        <a14:backgroundMark x1="12578" y1="47895" x2="12578" y2="47895"/>
                        <a14:backgroundMark x1="15000" y1="45053" x2="15000" y2="45053"/>
                        <a14:backgroundMark x1="16563" y1="43579" x2="16563" y2="43579"/>
                        <a14:backgroundMark x1="15859" y1="40947" x2="15859" y2="40947"/>
                        <a14:backgroundMark x1="11719" y1="44842" x2="11719" y2="44842"/>
                        <a14:backgroundMark x1="9688" y1="47053" x2="9688" y2="47053"/>
                        <a14:backgroundMark x1="9922" y1="47368" x2="9922" y2="47368"/>
                        <a14:backgroundMark x1="10000" y1="46842" x2="9844" y2="4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33" y="664126"/>
            <a:ext cx="965285" cy="7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0750151-513F-249C-214D-2AC25C6F6D1D}"/>
              </a:ext>
            </a:extLst>
          </p:cNvPr>
          <p:cNvGrpSpPr/>
          <p:nvPr/>
        </p:nvGrpSpPr>
        <p:grpSpPr>
          <a:xfrm>
            <a:off x="4758945" y="2292605"/>
            <a:ext cx="6440669" cy="731520"/>
            <a:chOff x="4717986" y="3603927"/>
            <a:chExt cx="6440669" cy="7315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B0A5B7-68BD-F885-E280-47EDA66FAFAE}"/>
                </a:ext>
              </a:extLst>
            </p:cNvPr>
            <p:cNvSpPr/>
            <p:nvPr/>
          </p:nvSpPr>
          <p:spPr>
            <a:xfrm>
              <a:off x="4717986" y="3603927"/>
              <a:ext cx="731520" cy="731520"/>
            </a:xfrm>
            <a:prstGeom prst="ellipse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.62%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4055C7-D2A8-EBF4-79FB-ACAC619C8E48}"/>
                </a:ext>
              </a:extLst>
            </p:cNvPr>
            <p:cNvSpPr/>
            <p:nvPr/>
          </p:nvSpPr>
          <p:spPr>
            <a:xfrm>
              <a:off x="7107076" y="3603927"/>
              <a:ext cx="731520" cy="731520"/>
            </a:xfrm>
            <a:prstGeom prst="ellipse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30%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1561DC-2F81-5224-318B-51D7F8B153E4}"/>
                </a:ext>
              </a:extLst>
            </p:cNvPr>
            <p:cNvSpPr/>
            <p:nvPr/>
          </p:nvSpPr>
          <p:spPr>
            <a:xfrm>
              <a:off x="9496166" y="3603927"/>
              <a:ext cx="731520" cy="731520"/>
            </a:xfrm>
            <a:prstGeom prst="ellipse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93%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45BC21-A42A-D333-3E3C-6386F7BB017B}"/>
                </a:ext>
              </a:extLst>
            </p:cNvPr>
            <p:cNvSpPr/>
            <p:nvPr/>
          </p:nvSpPr>
          <p:spPr>
            <a:xfrm>
              <a:off x="544950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mean absolute error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05EA7F-703D-516D-A107-2CDF097BD938}"/>
                </a:ext>
              </a:extLst>
            </p:cNvPr>
            <p:cNvSpPr/>
            <p:nvPr/>
          </p:nvSpPr>
          <p:spPr>
            <a:xfrm>
              <a:off x="783859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recall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(true decline)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6F67A2-B559-FA1C-52D5-D76DB5C26D3A}"/>
                </a:ext>
              </a:extLst>
            </p:cNvPr>
            <p:cNvSpPr/>
            <p:nvPr/>
          </p:nvSpPr>
          <p:spPr>
            <a:xfrm>
              <a:off x="10227686" y="3689254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specificity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(true increase)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E05AF-CD43-627D-08B9-65E6F10F3F59}"/>
              </a:ext>
            </a:extLst>
          </p:cNvPr>
          <p:cNvGrpSpPr/>
          <p:nvPr/>
        </p:nvGrpSpPr>
        <p:grpSpPr>
          <a:xfrm>
            <a:off x="4758945" y="3840380"/>
            <a:ext cx="6440669" cy="731520"/>
            <a:chOff x="4717986" y="3603927"/>
            <a:chExt cx="6440669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A70542-6AD8-2949-2FC9-4B1261A0E89E}"/>
                </a:ext>
              </a:extLst>
            </p:cNvPr>
            <p:cNvSpPr/>
            <p:nvPr/>
          </p:nvSpPr>
          <p:spPr>
            <a:xfrm>
              <a:off x="4717986" y="3603927"/>
              <a:ext cx="731520" cy="731520"/>
            </a:xfrm>
            <a:prstGeom prst="ellipse">
              <a:avLst/>
            </a:prstGeom>
            <a:solidFill>
              <a:srgbClr val="E7E2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.32%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249846-02EF-4D2E-C118-9CC8D8C78B7B}"/>
                </a:ext>
              </a:extLst>
            </p:cNvPr>
            <p:cNvSpPr/>
            <p:nvPr/>
          </p:nvSpPr>
          <p:spPr>
            <a:xfrm>
              <a:off x="7107076" y="3603927"/>
              <a:ext cx="731520" cy="7315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60%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3114C7-6C93-EB14-9E26-6C9B569CF6EA}"/>
                </a:ext>
              </a:extLst>
            </p:cNvPr>
            <p:cNvSpPr/>
            <p:nvPr/>
          </p:nvSpPr>
          <p:spPr>
            <a:xfrm>
              <a:off x="9496166" y="3603927"/>
              <a:ext cx="731520" cy="731520"/>
            </a:xfrm>
            <a:prstGeom prst="ellipse">
              <a:avLst/>
            </a:prstGeom>
            <a:solidFill>
              <a:srgbClr val="E7E2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97%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D45630-E163-D7FD-0E3C-7143A23C6429}"/>
                </a:ext>
              </a:extLst>
            </p:cNvPr>
            <p:cNvSpPr/>
            <p:nvPr/>
          </p:nvSpPr>
          <p:spPr>
            <a:xfrm>
              <a:off x="544950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mean absolute error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EA4053-BABC-8430-8A23-B7E45E2712DC}"/>
                </a:ext>
              </a:extLst>
            </p:cNvPr>
            <p:cNvSpPr/>
            <p:nvPr/>
          </p:nvSpPr>
          <p:spPr>
            <a:xfrm>
              <a:off x="783859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recall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(true decline)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D394F2-B39A-FCCA-8C79-A52FF0ECEAF2}"/>
                </a:ext>
              </a:extLst>
            </p:cNvPr>
            <p:cNvSpPr/>
            <p:nvPr/>
          </p:nvSpPr>
          <p:spPr>
            <a:xfrm>
              <a:off x="10227686" y="3689254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specificity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(true increase)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CC5D9A-8D57-3C02-D9BF-24CF2BA8B3D7}"/>
              </a:ext>
            </a:extLst>
          </p:cNvPr>
          <p:cNvGrpSpPr/>
          <p:nvPr/>
        </p:nvGrpSpPr>
        <p:grpSpPr>
          <a:xfrm>
            <a:off x="4758945" y="5388159"/>
            <a:ext cx="6440669" cy="731520"/>
            <a:chOff x="4717986" y="3603927"/>
            <a:chExt cx="6440669" cy="73152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BE7B5F-C316-A3C5-879B-7E9903744B68}"/>
                </a:ext>
              </a:extLst>
            </p:cNvPr>
            <p:cNvSpPr/>
            <p:nvPr/>
          </p:nvSpPr>
          <p:spPr>
            <a:xfrm>
              <a:off x="4717986" y="3603927"/>
              <a:ext cx="731520" cy="7315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.29%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CDAB015-389A-35FB-A409-DAC41502DFDD}"/>
                </a:ext>
              </a:extLst>
            </p:cNvPr>
            <p:cNvSpPr/>
            <p:nvPr/>
          </p:nvSpPr>
          <p:spPr>
            <a:xfrm>
              <a:off x="7107076" y="3603927"/>
              <a:ext cx="731520" cy="731520"/>
            </a:xfrm>
            <a:prstGeom prst="ellipse">
              <a:avLst/>
            </a:prstGeom>
            <a:solidFill>
              <a:srgbClr val="E7E2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48%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C5D857-2B07-F42E-3E84-3713486D9577}"/>
                </a:ext>
              </a:extLst>
            </p:cNvPr>
            <p:cNvSpPr/>
            <p:nvPr/>
          </p:nvSpPr>
          <p:spPr>
            <a:xfrm>
              <a:off x="9496166" y="3603927"/>
              <a:ext cx="731520" cy="7315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98%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647C8B-7458-8848-D813-DBADF41DEA30}"/>
                </a:ext>
              </a:extLst>
            </p:cNvPr>
            <p:cNvSpPr/>
            <p:nvPr/>
          </p:nvSpPr>
          <p:spPr>
            <a:xfrm>
              <a:off x="544950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mean absolute error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58CC9B-BBC9-0BB0-06CA-0116EAFB4048}"/>
                </a:ext>
              </a:extLst>
            </p:cNvPr>
            <p:cNvSpPr/>
            <p:nvPr/>
          </p:nvSpPr>
          <p:spPr>
            <a:xfrm>
              <a:off x="7838596" y="3689253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recall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(true decline)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4B614EC-766F-F37F-48E7-F794F9414C3B}"/>
                </a:ext>
              </a:extLst>
            </p:cNvPr>
            <p:cNvSpPr/>
            <p:nvPr/>
          </p:nvSpPr>
          <p:spPr>
            <a:xfrm>
              <a:off x="10227686" y="3689254"/>
              <a:ext cx="930969" cy="5608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specificity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(true increase)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36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12220</TotalTime>
  <Words>1058</Words>
  <Application>Microsoft Office PowerPoint</Application>
  <PresentationFormat>Widescreen</PresentationFormat>
  <Paragraphs>226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Home Value Changes</vt:lpstr>
      <vt:lpstr>Overview</vt:lpstr>
      <vt:lpstr>Problem</vt:lpstr>
      <vt:lpstr>Approach: Data wrangling</vt:lpstr>
      <vt:lpstr>Approach: EDA/preprocessing</vt:lpstr>
      <vt:lpstr>Approach: EDA/preprocessing</vt:lpstr>
      <vt:lpstr>Approach: EDA/preprocessing</vt:lpstr>
      <vt:lpstr>Approach: Model selection</vt:lpstr>
      <vt:lpstr>Approach: Model selection</vt:lpstr>
      <vt:lpstr>Cross Validation Results</vt:lpstr>
      <vt:lpstr>Validation</vt:lpstr>
      <vt:lpstr>Findings: Model results</vt:lpstr>
      <vt:lpstr>Findings: Model results</vt:lpstr>
      <vt:lpstr>Use cases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Home Value Index</dc:title>
  <dc:creator>Brendan O'Connor</dc:creator>
  <cp:lastModifiedBy>Brendan O'Connor</cp:lastModifiedBy>
  <cp:revision>9</cp:revision>
  <dcterms:created xsi:type="dcterms:W3CDTF">2024-04-11T02:14:04Z</dcterms:created>
  <dcterms:modified xsi:type="dcterms:W3CDTF">2024-05-14T02:47:26Z</dcterms:modified>
</cp:coreProperties>
</file>