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451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1B1B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1B1B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1B1B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1B1B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1801812"/>
            <a:ext cx="3406140" cy="530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1B1B26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2311400"/>
            <a:ext cx="10017125" cy="111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3350" spc="120" dirty="0"/>
              <a:t>Lost</a:t>
            </a:r>
            <a:r>
              <a:rPr sz="3350" spc="-140" dirty="0"/>
              <a:t> </a:t>
            </a:r>
            <a:r>
              <a:rPr sz="3350" dirty="0"/>
              <a:t>in</a:t>
            </a:r>
            <a:r>
              <a:rPr sz="3350" spc="-140" dirty="0"/>
              <a:t> </a:t>
            </a:r>
            <a:r>
              <a:rPr sz="3350" spc="80" dirty="0"/>
              <a:t>Docs:</a:t>
            </a:r>
            <a:r>
              <a:rPr sz="3350" spc="-245" dirty="0"/>
              <a:t> </a:t>
            </a:r>
            <a:r>
              <a:rPr sz="3350" spc="204" dirty="0"/>
              <a:t>An</a:t>
            </a:r>
            <a:r>
              <a:rPr sz="3350" spc="-135" dirty="0"/>
              <a:t> </a:t>
            </a:r>
            <a:r>
              <a:rPr sz="3350" dirty="0"/>
              <a:t>Intelligent</a:t>
            </a:r>
            <a:r>
              <a:rPr sz="3350" spc="-140" dirty="0"/>
              <a:t> </a:t>
            </a:r>
            <a:r>
              <a:rPr sz="3350" spc="160" dirty="0"/>
              <a:t>Document</a:t>
            </a:r>
            <a:r>
              <a:rPr sz="3350" spc="-245" dirty="0"/>
              <a:t> </a:t>
            </a:r>
            <a:r>
              <a:rPr sz="3350" dirty="0"/>
              <a:t>An&amp;lysis</a:t>
            </a:r>
            <a:r>
              <a:rPr sz="3350" spc="-135" dirty="0"/>
              <a:t> </a:t>
            </a:r>
            <a:r>
              <a:rPr sz="3350" spc="-25" dirty="0"/>
              <a:t>&amp;nd </a:t>
            </a:r>
            <a:r>
              <a:rPr sz="3350" spc="114" dirty="0"/>
              <a:t>Querying</a:t>
            </a:r>
            <a:r>
              <a:rPr sz="3350" spc="-140" dirty="0"/>
              <a:t> </a:t>
            </a:r>
            <a:r>
              <a:rPr sz="3350" spc="155" dirty="0"/>
              <a:t>System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587375" y="3797300"/>
            <a:ext cx="700405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Unlocking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the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knowledge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within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your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documentation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with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AI-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powered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search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and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extraction.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15408" y="2606675"/>
            <a:ext cx="219900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05" dirty="0"/>
              <a:t>Thank</a:t>
            </a:r>
            <a:r>
              <a:rPr sz="3350" spc="-254" dirty="0"/>
              <a:t> </a:t>
            </a:r>
            <a:r>
              <a:rPr sz="3350" spc="-20" dirty="0"/>
              <a:t>You!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5276354" y="3530600"/>
            <a:ext cx="87820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Queзtiоnз?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Introduction</a:t>
            </a:r>
            <a:r>
              <a:rPr spc="30" dirty="0"/>
              <a:t> </a:t>
            </a:r>
            <a:r>
              <a:rPr spc="455" dirty="0"/>
              <a:t>s</a:t>
            </a:r>
            <a:r>
              <a:rPr spc="35" dirty="0"/>
              <a:t> </a:t>
            </a:r>
            <a:r>
              <a:rPr spc="70" dirty="0"/>
              <a:t>Problem</a:t>
            </a:r>
            <a:r>
              <a:rPr spc="35" dirty="0"/>
              <a:t> </a:t>
            </a:r>
            <a:r>
              <a:rPr spc="-10" dirty="0"/>
              <a:t>St&amp;tement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0075" y="2543174"/>
            <a:ext cx="5029200" cy="1962150"/>
            <a:chOff x="600075" y="2543174"/>
            <a:chExt cx="5029200" cy="1962150"/>
          </a:xfrm>
        </p:grpSpPr>
        <p:sp>
          <p:nvSpPr>
            <p:cNvPr id="4" name="object 4"/>
            <p:cNvSpPr/>
            <p:nvPr/>
          </p:nvSpPr>
          <p:spPr>
            <a:xfrm>
              <a:off x="609600" y="2552699"/>
              <a:ext cx="5010150" cy="1943100"/>
            </a:xfrm>
            <a:custGeom>
              <a:avLst/>
              <a:gdLst/>
              <a:ahLst/>
              <a:cxnLst/>
              <a:rect l="l" t="t" r="r" b="b"/>
              <a:pathLst>
                <a:path w="5010150" h="1943100">
                  <a:moveTo>
                    <a:pt x="4962982" y="0"/>
                  </a:moveTo>
                  <a:lnTo>
                    <a:pt x="47169" y="0"/>
                  </a:lnTo>
                  <a:lnTo>
                    <a:pt x="43884" y="317"/>
                  </a:lnTo>
                  <a:lnTo>
                    <a:pt x="10347" y="19685"/>
                  </a:lnTo>
                  <a:lnTo>
                    <a:pt x="0" y="47167"/>
                  </a:lnTo>
                  <a:lnTo>
                    <a:pt x="0" y="1892617"/>
                  </a:lnTo>
                  <a:lnTo>
                    <a:pt x="0" y="1895932"/>
                  </a:lnTo>
                  <a:lnTo>
                    <a:pt x="17129" y="1930654"/>
                  </a:lnTo>
                  <a:lnTo>
                    <a:pt x="47169" y="1943100"/>
                  </a:lnTo>
                  <a:lnTo>
                    <a:pt x="4962982" y="1943100"/>
                  </a:lnTo>
                  <a:lnTo>
                    <a:pt x="4997704" y="1925967"/>
                  </a:lnTo>
                  <a:lnTo>
                    <a:pt x="5009172" y="1902460"/>
                  </a:lnTo>
                  <a:lnTo>
                    <a:pt x="5009832" y="1899221"/>
                  </a:lnTo>
                  <a:lnTo>
                    <a:pt x="5010150" y="1895932"/>
                  </a:lnTo>
                  <a:lnTo>
                    <a:pt x="5010150" y="47167"/>
                  </a:lnTo>
                  <a:lnTo>
                    <a:pt x="4993017" y="12446"/>
                  </a:lnTo>
                  <a:lnTo>
                    <a:pt x="4966271" y="317"/>
                  </a:lnTo>
                  <a:lnTo>
                    <a:pt x="4962982" y="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2552699"/>
              <a:ext cx="5010150" cy="1943100"/>
            </a:xfrm>
            <a:custGeom>
              <a:avLst/>
              <a:gdLst/>
              <a:ahLst/>
              <a:cxnLst/>
              <a:rect l="l" t="t" r="r" b="b"/>
              <a:pathLst>
                <a:path w="5010150" h="1943100">
                  <a:moveTo>
                    <a:pt x="0" y="1892617"/>
                  </a:moveTo>
                  <a:lnTo>
                    <a:pt x="0" y="50482"/>
                  </a:lnTo>
                  <a:lnTo>
                    <a:pt x="0" y="47167"/>
                  </a:lnTo>
                  <a:lnTo>
                    <a:pt x="322" y="43891"/>
                  </a:lnTo>
                  <a:lnTo>
                    <a:pt x="972" y="40627"/>
                  </a:lnTo>
                  <a:lnTo>
                    <a:pt x="1616" y="37376"/>
                  </a:lnTo>
                  <a:lnTo>
                    <a:pt x="2574" y="34226"/>
                  </a:lnTo>
                  <a:lnTo>
                    <a:pt x="3844" y="31165"/>
                  </a:lnTo>
                  <a:lnTo>
                    <a:pt x="5109" y="28105"/>
                  </a:lnTo>
                  <a:lnTo>
                    <a:pt x="6667" y="25196"/>
                  </a:lnTo>
                  <a:lnTo>
                    <a:pt x="37381" y="1612"/>
                  </a:lnTo>
                  <a:lnTo>
                    <a:pt x="40634" y="965"/>
                  </a:lnTo>
                  <a:lnTo>
                    <a:pt x="43884" y="317"/>
                  </a:lnTo>
                  <a:lnTo>
                    <a:pt x="47169" y="0"/>
                  </a:lnTo>
                  <a:lnTo>
                    <a:pt x="50482" y="0"/>
                  </a:lnTo>
                  <a:lnTo>
                    <a:pt x="4959667" y="0"/>
                  </a:lnTo>
                  <a:lnTo>
                    <a:pt x="4962982" y="0"/>
                  </a:lnTo>
                  <a:lnTo>
                    <a:pt x="4966271" y="317"/>
                  </a:lnTo>
                  <a:lnTo>
                    <a:pt x="4969510" y="965"/>
                  </a:lnTo>
                  <a:lnTo>
                    <a:pt x="4972761" y="1612"/>
                  </a:lnTo>
                  <a:lnTo>
                    <a:pt x="4987709" y="8509"/>
                  </a:lnTo>
                  <a:lnTo>
                    <a:pt x="4990465" y="10350"/>
                  </a:lnTo>
                  <a:lnTo>
                    <a:pt x="5006301" y="31165"/>
                  </a:lnTo>
                  <a:lnTo>
                    <a:pt x="5007571" y="34226"/>
                  </a:lnTo>
                  <a:lnTo>
                    <a:pt x="5008537" y="37376"/>
                  </a:lnTo>
                  <a:lnTo>
                    <a:pt x="5009172" y="40627"/>
                  </a:lnTo>
                  <a:lnTo>
                    <a:pt x="5009832" y="43891"/>
                  </a:lnTo>
                  <a:lnTo>
                    <a:pt x="5010150" y="47167"/>
                  </a:lnTo>
                  <a:lnTo>
                    <a:pt x="5010150" y="50482"/>
                  </a:lnTo>
                  <a:lnTo>
                    <a:pt x="5010150" y="1892617"/>
                  </a:lnTo>
                  <a:lnTo>
                    <a:pt x="5010150" y="1895932"/>
                  </a:lnTo>
                  <a:lnTo>
                    <a:pt x="5009832" y="1899221"/>
                  </a:lnTo>
                  <a:lnTo>
                    <a:pt x="5009172" y="1902460"/>
                  </a:lnTo>
                  <a:lnTo>
                    <a:pt x="5008537" y="1905711"/>
                  </a:lnTo>
                  <a:lnTo>
                    <a:pt x="5007571" y="1908873"/>
                  </a:lnTo>
                  <a:lnTo>
                    <a:pt x="5006301" y="1911934"/>
                  </a:lnTo>
                  <a:lnTo>
                    <a:pt x="5005044" y="1914994"/>
                  </a:lnTo>
                  <a:lnTo>
                    <a:pt x="4987709" y="1934591"/>
                  </a:lnTo>
                  <a:lnTo>
                    <a:pt x="4984953" y="1936432"/>
                  </a:lnTo>
                  <a:lnTo>
                    <a:pt x="4982044" y="1937981"/>
                  </a:lnTo>
                  <a:lnTo>
                    <a:pt x="4978984" y="1939251"/>
                  </a:lnTo>
                  <a:lnTo>
                    <a:pt x="4975923" y="1940521"/>
                  </a:lnTo>
                  <a:lnTo>
                    <a:pt x="4972761" y="1941487"/>
                  </a:lnTo>
                  <a:lnTo>
                    <a:pt x="4969510" y="1942134"/>
                  </a:lnTo>
                  <a:lnTo>
                    <a:pt x="4966271" y="1942769"/>
                  </a:lnTo>
                  <a:lnTo>
                    <a:pt x="4962982" y="1943100"/>
                  </a:lnTo>
                  <a:lnTo>
                    <a:pt x="4959667" y="1943100"/>
                  </a:lnTo>
                  <a:lnTo>
                    <a:pt x="50482" y="1943100"/>
                  </a:lnTo>
                  <a:lnTo>
                    <a:pt x="47169" y="1943100"/>
                  </a:lnTo>
                  <a:lnTo>
                    <a:pt x="43884" y="1942782"/>
                  </a:lnTo>
                  <a:lnTo>
                    <a:pt x="40634" y="1942134"/>
                  </a:lnTo>
                  <a:lnTo>
                    <a:pt x="37381" y="1941487"/>
                  </a:lnTo>
                  <a:lnTo>
                    <a:pt x="6667" y="1917903"/>
                  </a:lnTo>
                  <a:lnTo>
                    <a:pt x="3844" y="1911934"/>
                  </a:lnTo>
                  <a:lnTo>
                    <a:pt x="2574" y="1908873"/>
                  </a:lnTo>
                  <a:lnTo>
                    <a:pt x="1616" y="1905711"/>
                  </a:lnTo>
                  <a:lnTo>
                    <a:pt x="972" y="1902460"/>
                  </a:lnTo>
                  <a:lnTo>
                    <a:pt x="322" y="1899221"/>
                  </a:lnTo>
                  <a:lnTo>
                    <a:pt x="0" y="1895932"/>
                  </a:lnTo>
                  <a:lnTo>
                    <a:pt x="0" y="1892617"/>
                  </a:lnTo>
                  <a:close/>
                </a:path>
              </a:pathLst>
            </a:custGeom>
            <a:ln w="19050">
              <a:solidFill>
                <a:srgbClr val="1B1B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0075" y="2543174"/>
              <a:ext cx="76200" cy="1962150"/>
            </a:xfrm>
            <a:custGeom>
              <a:avLst/>
              <a:gdLst/>
              <a:ahLst/>
              <a:cxnLst/>
              <a:rect l="l" t="t" r="r" b="b"/>
              <a:pathLst>
                <a:path w="76200" h="1962150">
                  <a:moveTo>
                    <a:pt x="76200" y="0"/>
                  </a:moveTo>
                  <a:lnTo>
                    <a:pt x="56067" y="0"/>
                  </a:lnTo>
                  <a:lnTo>
                    <a:pt x="52163" y="381"/>
                  </a:lnTo>
                  <a:lnTo>
                    <a:pt x="14789" y="20358"/>
                  </a:lnTo>
                  <a:lnTo>
                    <a:pt x="0" y="56070"/>
                  </a:lnTo>
                  <a:lnTo>
                    <a:pt x="0" y="1902142"/>
                  </a:lnTo>
                  <a:lnTo>
                    <a:pt x="0" y="1906079"/>
                  </a:lnTo>
                  <a:lnTo>
                    <a:pt x="14789" y="1941791"/>
                  </a:lnTo>
                  <a:lnTo>
                    <a:pt x="52163" y="1961769"/>
                  </a:lnTo>
                  <a:lnTo>
                    <a:pt x="56067" y="1962150"/>
                  </a:lnTo>
                  <a:lnTo>
                    <a:pt x="76200" y="19621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1B1B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4875" y="3276612"/>
              <a:ext cx="57150" cy="657225"/>
            </a:xfrm>
            <a:custGeom>
              <a:avLst/>
              <a:gdLst/>
              <a:ahLst/>
              <a:cxnLst/>
              <a:rect l="l" t="t" r="r" b="b"/>
              <a:pathLst>
                <a:path w="57150" h="657225">
                  <a:moveTo>
                    <a:pt x="57150" y="624852"/>
                  </a:moveTo>
                  <a:lnTo>
                    <a:pt x="32359" y="600062"/>
                  </a:lnTo>
                  <a:lnTo>
                    <a:pt x="24777" y="600062"/>
                  </a:lnTo>
                  <a:lnTo>
                    <a:pt x="0" y="624852"/>
                  </a:lnTo>
                  <a:lnTo>
                    <a:pt x="0" y="632421"/>
                  </a:lnTo>
                  <a:lnTo>
                    <a:pt x="24777" y="657212"/>
                  </a:lnTo>
                  <a:lnTo>
                    <a:pt x="32359" y="657212"/>
                  </a:lnTo>
                  <a:lnTo>
                    <a:pt x="57150" y="632421"/>
                  </a:lnTo>
                  <a:lnTo>
                    <a:pt x="57150" y="628637"/>
                  </a:lnTo>
                  <a:lnTo>
                    <a:pt x="57150" y="624852"/>
                  </a:lnTo>
                  <a:close/>
                </a:path>
                <a:path w="57150" h="657225">
                  <a:moveTo>
                    <a:pt x="57150" y="24790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3C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4075" y="2711450"/>
            <a:ext cx="4528185" cy="1564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85" dirty="0">
                <a:solidFill>
                  <a:srgbClr val="3C3838"/>
                </a:solidFill>
                <a:latin typeface="Trebuchet MS"/>
                <a:cs typeface="Trebuchet MS"/>
              </a:rPr>
              <a:t>The</a:t>
            </a:r>
            <a:r>
              <a:rPr sz="2000" spc="-80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2000" spc="75" dirty="0">
                <a:solidFill>
                  <a:srgbClr val="3C3838"/>
                </a:solidFill>
                <a:latin typeface="Trebuchet MS"/>
                <a:cs typeface="Trebuchet MS"/>
              </a:rPr>
              <a:t>Challenge</a:t>
            </a:r>
            <a:endParaRPr sz="2000">
              <a:latin typeface="Trebuchet MS"/>
              <a:cs typeface="Trebuchet MS"/>
            </a:endParaRPr>
          </a:p>
          <a:p>
            <a:pPr marL="286385" marR="5080">
              <a:lnSpc>
                <a:spcPct val="129600"/>
              </a:lnSpc>
              <a:spcBef>
                <a:spcPts val="695"/>
              </a:spcBef>
            </a:pP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Navigating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extensive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documentation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is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time-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consuming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and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inefficient.</a:t>
            </a:r>
            <a:endParaRPr sz="1350">
              <a:latin typeface="Roboto"/>
              <a:cs typeface="Roboto"/>
            </a:endParaRPr>
          </a:p>
          <a:p>
            <a:pPr marL="286385" marR="368935">
              <a:lnSpc>
                <a:spcPct val="134300"/>
              </a:lnSpc>
              <a:spcBef>
                <a:spcPts val="450"/>
              </a:spcBef>
            </a:pP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Locating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specific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information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across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multiple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large documents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is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frustrating.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00725" y="2543174"/>
            <a:ext cx="5029200" cy="1962150"/>
            <a:chOff x="5800725" y="2543174"/>
            <a:chExt cx="5029200" cy="1962150"/>
          </a:xfrm>
        </p:grpSpPr>
        <p:sp>
          <p:nvSpPr>
            <p:cNvPr id="10" name="object 10"/>
            <p:cNvSpPr/>
            <p:nvPr/>
          </p:nvSpPr>
          <p:spPr>
            <a:xfrm>
              <a:off x="5810250" y="2552699"/>
              <a:ext cx="5010150" cy="1943100"/>
            </a:xfrm>
            <a:custGeom>
              <a:avLst/>
              <a:gdLst/>
              <a:ahLst/>
              <a:cxnLst/>
              <a:rect l="l" t="t" r="r" b="b"/>
              <a:pathLst>
                <a:path w="5010150" h="1943100">
                  <a:moveTo>
                    <a:pt x="4962982" y="0"/>
                  </a:moveTo>
                  <a:lnTo>
                    <a:pt x="47167" y="0"/>
                  </a:lnTo>
                  <a:lnTo>
                    <a:pt x="43878" y="317"/>
                  </a:lnTo>
                  <a:lnTo>
                    <a:pt x="10350" y="19685"/>
                  </a:lnTo>
                  <a:lnTo>
                    <a:pt x="0" y="47167"/>
                  </a:lnTo>
                  <a:lnTo>
                    <a:pt x="0" y="1892617"/>
                  </a:lnTo>
                  <a:lnTo>
                    <a:pt x="0" y="1895932"/>
                  </a:lnTo>
                  <a:lnTo>
                    <a:pt x="17132" y="1930654"/>
                  </a:lnTo>
                  <a:lnTo>
                    <a:pt x="47167" y="1943100"/>
                  </a:lnTo>
                  <a:lnTo>
                    <a:pt x="4962982" y="1943100"/>
                  </a:lnTo>
                  <a:lnTo>
                    <a:pt x="4997704" y="1925967"/>
                  </a:lnTo>
                  <a:lnTo>
                    <a:pt x="5009172" y="1902460"/>
                  </a:lnTo>
                  <a:lnTo>
                    <a:pt x="5009832" y="1899221"/>
                  </a:lnTo>
                  <a:lnTo>
                    <a:pt x="5010150" y="1895932"/>
                  </a:lnTo>
                  <a:lnTo>
                    <a:pt x="5010150" y="47167"/>
                  </a:lnTo>
                  <a:lnTo>
                    <a:pt x="4993017" y="12446"/>
                  </a:lnTo>
                  <a:lnTo>
                    <a:pt x="4966271" y="317"/>
                  </a:lnTo>
                  <a:lnTo>
                    <a:pt x="4962982" y="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10250" y="2552699"/>
              <a:ext cx="5010150" cy="1943100"/>
            </a:xfrm>
            <a:custGeom>
              <a:avLst/>
              <a:gdLst/>
              <a:ahLst/>
              <a:cxnLst/>
              <a:rect l="l" t="t" r="r" b="b"/>
              <a:pathLst>
                <a:path w="5010150" h="1943100">
                  <a:moveTo>
                    <a:pt x="0" y="1892617"/>
                  </a:moveTo>
                  <a:lnTo>
                    <a:pt x="0" y="50482"/>
                  </a:lnTo>
                  <a:lnTo>
                    <a:pt x="0" y="47167"/>
                  </a:lnTo>
                  <a:lnTo>
                    <a:pt x="317" y="43891"/>
                  </a:lnTo>
                  <a:lnTo>
                    <a:pt x="19685" y="10350"/>
                  </a:lnTo>
                  <a:lnTo>
                    <a:pt x="40640" y="965"/>
                  </a:lnTo>
                  <a:lnTo>
                    <a:pt x="43878" y="317"/>
                  </a:lnTo>
                  <a:lnTo>
                    <a:pt x="47167" y="0"/>
                  </a:lnTo>
                  <a:lnTo>
                    <a:pt x="50482" y="0"/>
                  </a:lnTo>
                  <a:lnTo>
                    <a:pt x="4959667" y="0"/>
                  </a:lnTo>
                  <a:lnTo>
                    <a:pt x="4962982" y="0"/>
                  </a:lnTo>
                  <a:lnTo>
                    <a:pt x="4966271" y="317"/>
                  </a:lnTo>
                  <a:lnTo>
                    <a:pt x="4969510" y="965"/>
                  </a:lnTo>
                  <a:lnTo>
                    <a:pt x="4972761" y="1612"/>
                  </a:lnTo>
                  <a:lnTo>
                    <a:pt x="4987709" y="8509"/>
                  </a:lnTo>
                  <a:lnTo>
                    <a:pt x="4990465" y="10350"/>
                  </a:lnTo>
                  <a:lnTo>
                    <a:pt x="5006301" y="31165"/>
                  </a:lnTo>
                  <a:lnTo>
                    <a:pt x="5007571" y="34226"/>
                  </a:lnTo>
                  <a:lnTo>
                    <a:pt x="5008537" y="37376"/>
                  </a:lnTo>
                  <a:lnTo>
                    <a:pt x="5009172" y="40627"/>
                  </a:lnTo>
                  <a:lnTo>
                    <a:pt x="5009832" y="43891"/>
                  </a:lnTo>
                  <a:lnTo>
                    <a:pt x="5010150" y="47167"/>
                  </a:lnTo>
                  <a:lnTo>
                    <a:pt x="5010150" y="50482"/>
                  </a:lnTo>
                  <a:lnTo>
                    <a:pt x="5010150" y="1892617"/>
                  </a:lnTo>
                  <a:lnTo>
                    <a:pt x="5010150" y="1895932"/>
                  </a:lnTo>
                  <a:lnTo>
                    <a:pt x="5009832" y="1899221"/>
                  </a:lnTo>
                  <a:lnTo>
                    <a:pt x="5009172" y="1902460"/>
                  </a:lnTo>
                  <a:lnTo>
                    <a:pt x="5008537" y="1905711"/>
                  </a:lnTo>
                  <a:lnTo>
                    <a:pt x="5007571" y="1908873"/>
                  </a:lnTo>
                  <a:lnTo>
                    <a:pt x="5006301" y="1911934"/>
                  </a:lnTo>
                  <a:lnTo>
                    <a:pt x="5005031" y="1914994"/>
                  </a:lnTo>
                  <a:lnTo>
                    <a:pt x="5003482" y="1917903"/>
                  </a:lnTo>
                  <a:lnTo>
                    <a:pt x="5001641" y="1920659"/>
                  </a:lnTo>
                  <a:lnTo>
                    <a:pt x="4999799" y="1923415"/>
                  </a:lnTo>
                  <a:lnTo>
                    <a:pt x="4987709" y="1934591"/>
                  </a:lnTo>
                  <a:lnTo>
                    <a:pt x="4984953" y="1936432"/>
                  </a:lnTo>
                  <a:lnTo>
                    <a:pt x="4982044" y="1937981"/>
                  </a:lnTo>
                  <a:lnTo>
                    <a:pt x="4978984" y="1939251"/>
                  </a:lnTo>
                  <a:lnTo>
                    <a:pt x="4975923" y="1940521"/>
                  </a:lnTo>
                  <a:lnTo>
                    <a:pt x="4972761" y="1941487"/>
                  </a:lnTo>
                  <a:lnTo>
                    <a:pt x="4969510" y="1942134"/>
                  </a:lnTo>
                  <a:lnTo>
                    <a:pt x="4966271" y="1942769"/>
                  </a:lnTo>
                  <a:lnTo>
                    <a:pt x="4962982" y="1943100"/>
                  </a:lnTo>
                  <a:lnTo>
                    <a:pt x="4959667" y="1943100"/>
                  </a:lnTo>
                  <a:lnTo>
                    <a:pt x="50482" y="1943100"/>
                  </a:lnTo>
                  <a:lnTo>
                    <a:pt x="47167" y="1943100"/>
                  </a:lnTo>
                  <a:lnTo>
                    <a:pt x="43878" y="1942782"/>
                  </a:lnTo>
                  <a:lnTo>
                    <a:pt x="40640" y="1942134"/>
                  </a:lnTo>
                  <a:lnTo>
                    <a:pt x="37376" y="1941487"/>
                  </a:lnTo>
                  <a:lnTo>
                    <a:pt x="34226" y="1940521"/>
                  </a:lnTo>
                  <a:lnTo>
                    <a:pt x="31165" y="1939251"/>
                  </a:lnTo>
                  <a:lnTo>
                    <a:pt x="28105" y="1937981"/>
                  </a:lnTo>
                  <a:lnTo>
                    <a:pt x="2578" y="1908873"/>
                  </a:lnTo>
                  <a:lnTo>
                    <a:pt x="965" y="1902460"/>
                  </a:lnTo>
                  <a:lnTo>
                    <a:pt x="317" y="1899221"/>
                  </a:lnTo>
                  <a:lnTo>
                    <a:pt x="0" y="1895932"/>
                  </a:lnTo>
                  <a:lnTo>
                    <a:pt x="0" y="1892617"/>
                  </a:lnTo>
                  <a:close/>
                </a:path>
              </a:pathLst>
            </a:custGeom>
            <a:ln w="19050">
              <a:solidFill>
                <a:srgbClr val="1B1B2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00725" y="2543174"/>
              <a:ext cx="76200" cy="1962150"/>
            </a:xfrm>
            <a:custGeom>
              <a:avLst/>
              <a:gdLst/>
              <a:ahLst/>
              <a:cxnLst/>
              <a:rect l="l" t="t" r="r" b="b"/>
              <a:pathLst>
                <a:path w="76200" h="1962150">
                  <a:moveTo>
                    <a:pt x="76200" y="0"/>
                  </a:moveTo>
                  <a:lnTo>
                    <a:pt x="56070" y="0"/>
                  </a:lnTo>
                  <a:lnTo>
                    <a:pt x="52158" y="381"/>
                  </a:lnTo>
                  <a:lnTo>
                    <a:pt x="14782" y="20358"/>
                  </a:lnTo>
                  <a:lnTo>
                    <a:pt x="0" y="56070"/>
                  </a:lnTo>
                  <a:lnTo>
                    <a:pt x="0" y="1902142"/>
                  </a:lnTo>
                  <a:lnTo>
                    <a:pt x="0" y="1906079"/>
                  </a:lnTo>
                  <a:lnTo>
                    <a:pt x="14782" y="1941791"/>
                  </a:lnTo>
                  <a:lnTo>
                    <a:pt x="52158" y="1961769"/>
                  </a:lnTo>
                  <a:lnTo>
                    <a:pt x="56070" y="1962150"/>
                  </a:lnTo>
                  <a:lnTo>
                    <a:pt x="76200" y="19621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1B1B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05525" y="3276612"/>
              <a:ext cx="57150" cy="657225"/>
            </a:xfrm>
            <a:custGeom>
              <a:avLst/>
              <a:gdLst/>
              <a:ahLst/>
              <a:cxnLst/>
              <a:rect l="l" t="t" r="r" b="b"/>
              <a:pathLst>
                <a:path w="57150" h="657225">
                  <a:moveTo>
                    <a:pt x="57150" y="624852"/>
                  </a:moveTo>
                  <a:lnTo>
                    <a:pt x="32346" y="600062"/>
                  </a:lnTo>
                  <a:lnTo>
                    <a:pt x="24790" y="600062"/>
                  </a:lnTo>
                  <a:lnTo>
                    <a:pt x="0" y="624852"/>
                  </a:lnTo>
                  <a:lnTo>
                    <a:pt x="0" y="632421"/>
                  </a:lnTo>
                  <a:lnTo>
                    <a:pt x="24790" y="657212"/>
                  </a:lnTo>
                  <a:lnTo>
                    <a:pt x="32346" y="657212"/>
                  </a:lnTo>
                  <a:lnTo>
                    <a:pt x="57150" y="632421"/>
                  </a:lnTo>
                  <a:lnTo>
                    <a:pt x="57150" y="628637"/>
                  </a:lnTo>
                  <a:lnTo>
                    <a:pt x="57150" y="624852"/>
                  </a:lnTo>
                  <a:close/>
                </a:path>
                <a:path w="57150" h="657225">
                  <a:moveTo>
                    <a:pt x="57150" y="24790"/>
                  </a:moveTo>
                  <a:lnTo>
                    <a:pt x="32346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46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3C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54725" y="2711450"/>
            <a:ext cx="4382135" cy="15646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60" dirty="0">
                <a:solidFill>
                  <a:srgbClr val="3C3838"/>
                </a:solidFill>
                <a:latin typeface="Trebuchet MS"/>
                <a:cs typeface="Trebuchet MS"/>
              </a:rPr>
              <a:t>Our</a:t>
            </a:r>
            <a:r>
              <a:rPr sz="2000" spc="-125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2000" spc="40" dirty="0">
                <a:solidFill>
                  <a:srgbClr val="3C3838"/>
                </a:solidFill>
                <a:latin typeface="Trebuchet MS"/>
                <a:cs typeface="Trebuchet MS"/>
              </a:rPr>
              <a:t>Solution</a:t>
            </a:r>
            <a:endParaRPr sz="2000">
              <a:latin typeface="Trebuchet MS"/>
              <a:cs typeface="Trebuchet MS"/>
            </a:endParaRPr>
          </a:p>
          <a:p>
            <a:pPr marL="286385" marR="285750">
              <a:lnSpc>
                <a:spcPct val="129600"/>
              </a:lnSpc>
              <a:spcBef>
                <a:spcPts val="695"/>
              </a:spcBef>
            </a:pP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"Lost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in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Docs"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streamlines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information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search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and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extraction.</a:t>
            </a:r>
            <a:endParaRPr sz="1350">
              <a:latin typeface="Roboto"/>
              <a:cs typeface="Roboto"/>
            </a:endParaRPr>
          </a:p>
          <a:p>
            <a:pPr marL="286385" marR="5080">
              <a:lnSpc>
                <a:spcPct val="134300"/>
              </a:lnSpc>
              <a:spcBef>
                <a:spcPts val="450"/>
              </a:spcBef>
            </a:pP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Upload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PDFs,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ask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natural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language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questions,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and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get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precise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answers.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5" dirty="0"/>
              <a:t>Key</a:t>
            </a:r>
            <a:r>
              <a:rPr spc="-105" dirty="0"/>
              <a:t> </a:t>
            </a:r>
            <a:r>
              <a:rPr spc="-10" dirty="0"/>
              <a:t>Features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0075" y="2428874"/>
            <a:ext cx="5029200" cy="1009650"/>
            <a:chOff x="600075" y="2428874"/>
            <a:chExt cx="5029200" cy="1009650"/>
          </a:xfrm>
        </p:grpSpPr>
        <p:sp>
          <p:nvSpPr>
            <p:cNvPr id="4" name="object 4"/>
            <p:cNvSpPr/>
            <p:nvPr/>
          </p:nvSpPr>
          <p:spPr>
            <a:xfrm>
              <a:off x="604837" y="2433637"/>
              <a:ext cx="5019675" cy="1000125"/>
            </a:xfrm>
            <a:custGeom>
              <a:avLst/>
              <a:gdLst/>
              <a:ahLst/>
              <a:cxnLst/>
              <a:rect l="l" t="t" r="r" b="b"/>
              <a:pathLst>
                <a:path w="5019675" h="1000125">
                  <a:moveTo>
                    <a:pt x="4968062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944880"/>
                  </a:lnTo>
                  <a:lnTo>
                    <a:pt x="0" y="948512"/>
                  </a:lnTo>
                  <a:lnTo>
                    <a:pt x="18747" y="986510"/>
                  </a:lnTo>
                  <a:lnTo>
                    <a:pt x="51619" y="1000125"/>
                  </a:lnTo>
                  <a:lnTo>
                    <a:pt x="4968062" y="1000125"/>
                  </a:lnTo>
                  <a:lnTo>
                    <a:pt x="5006060" y="981379"/>
                  </a:lnTo>
                  <a:lnTo>
                    <a:pt x="5019675" y="948512"/>
                  </a:lnTo>
                  <a:lnTo>
                    <a:pt x="5019675" y="51612"/>
                  </a:lnTo>
                  <a:lnTo>
                    <a:pt x="5000929" y="13614"/>
                  </a:lnTo>
                  <a:lnTo>
                    <a:pt x="4971643" y="355"/>
                  </a:lnTo>
                  <a:lnTo>
                    <a:pt x="4968062" y="0"/>
                  </a:lnTo>
                  <a:close/>
                </a:path>
              </a:pathLst>
            </a:custGeom>
            <a:solidFill>
              <a:srgbClr val="1B1B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4837" y="2433637"/>
              <a:ext cx="5019675" cy="1000125"/>
            </a:xfrm>
            <a:custGeom>
              <a:avLst/>
              <a:gdLst/>
              <a:ahLst/>
              <a:cxnLst/>
              <a:rect l="l" t="t" r="r" b="b"/>
              <a:pathLst>
                <a:path w="5019675" h="1000125">
                  <a:moveTo>
                    <a:pt x="0" y="94488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4964430" y="0"/>
                  </a:lnTo>
                  <a:lnTo>
                    <a:pt x="4968062" y="0"/>
                  </a:lnTo>
                  <a:lnTo>
                    <a:pt x="4971643" y="355"/>
                  </a:lnTo>
                  <a:lnTo>
                    <a:pt x="4975212" y="1066"/>
                  </a:lnTo>
                  <a:lnTo>
                    <a:pt x="4978768" y="1765"/>
                  </a:lnTo>
                  <a:lnTo>
                    <a:pt x="4982222" y="2819"/>
                  </a:lnTo>
                  <a:lnTo>
                    <a:pt x="4985575" y="4203"/>
                  </a:lnTo>
                  <a:lnTo>
                    <a:pt x="4988928" y="5588"/>
                  </a:lnTo>
                  <a:lnTo>
                    <a:pt x="5015471" y="34099"/>
                  </a:lnTo>
                  <a:lnTo>
                    <a:pt x="5018608" y="44462"/>
                  </a:lnTo>
                  <a:lnTo>
                    <a:pt x="5019319" y="48018"/>
                  </a:lnTo>
                  <a:lnTo>
                    <a:pt x="5019675" y="51612"/>
                  </a:lnTo>
                  <a:lnTo>
                    <a:pt x="5019675" y="55245"/>
                  </a:lnTo>
                  <a:lnTo>
                    <a:pt x="5019675" y="944880"/>
                  </a:lnTo>
                  <a:lnTo>
                    <a:pt x="5019675" y="948512"/>
                  </a:lnTo>
                  <a:lnTo>
                    <a:pt x="5019319" y="952093"/>
                  </a:lnTo>
                  <a:lnTo>
                    <a:pt x="5018608" y="955662"/>
                  </a:lnTo>
                  <a:lnTo>
                    <a:pt x="5017909" y="959218"/>
                  </a:lnTo>
                  <a:lnTo>
                    <a:pt x="4995125" y="990815"/>
                  </a:lnTo>
                  <a:lnTo>
                    <a:pt x="4975199" y="999058"/>
                  </a:lnTo>
                  <a:lnTo>
                    <a:pt x="4971643" y="999769"/>
                  </a:lnTo>
                  <a:lnTo>
                    <a:pt x="4968062" y="1000125"/>
                  </a:lnTo>
                  <a:lnTo>
                    <a:pt x="4964430" y="1000125"/>
                  </a:lnTo>
                  <a:lnTo>
                    <a:pt x="55245" y="1000125"/>
                  </a:lnTo>
                  <a:lnTo>
                    <a:pt x="51619" y="1000125"/>
                  </a:lnTo>
                  <a:lnTo>
                    <a:pt x="48026" y="999769"/>
                  </a:lnTo>
                  <a:lnTo>
                    <a:pt x="44465" y="999058"/>
                  </a:lnTo>
                  <a:lnTo>
                    <a:pt x="40907" y="998359"/>
                  </a:lnTo>
                  <a:lnTo>
                    <a:pt x="9311" y="975563"/>
                  </a:lnTo>
                  <a:lnTo>
                    <a:pt x="7292" y="972553"/>
                  </a:lnTo>
                  <a:lnTo>
                    <a:pt x="5590" y="969378"/>
                  </a:lnTo>
                  <a:lnTo>
                    <a:pt x="4207" y="966025"/>
                  </a:lnTo>
                  <a:lnTo>
                    <a:pt x="2818" y="962672"/>
                  </a:lnTo>
                  <a:lnTo>
                    <a:pt x="1771" y="959218"/>
                  </a:lnTo>
                  <a:lnTo>
                    <a:pt x="1061" y="955662"/>
                  </a:lnTo>
                  <a:lnTo>
                    <a:pt x="351" y="952093"/>
                  </a:lnTo>
                  <a:lnTo>
                    <a:pt x="0" y="948512"/>
                  </a:lnTo>
                  <a:lnTo>
                    <a:pt x="0" y="944880"/>
                  </a:lnTo>
                  <a:close/>
                </a:path>
              </a:pathLst>
            </a:custGeom>
            <a:ln w="9525">
              <a:solidFill>
                <a:srgbClr val="3333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68350" y="2592387"/>
            <a:ext cx="341439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Effortless</a:t>
            </a:r>
            <a:r>
              <a:rPr sz="165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85" dirty="0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sz="165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Uplo&amp;d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45" dirty="0">
                <a:solidFill>
                  <a:srgbClr val="FFFFFF"/>
                </a:solidFill>
                <a:latin typeface="Roboto"/>
                <a:cs typeface="Roboto"/>
              </a:rPr>
              <a:t>User-</a:t>
            </a:r>
            <a:r>
              <a:rPr sz="1350" spc="-30" dirty="0">
                <a:solidFill>
                  <a:srgbClr val="FFFFFF"/>
                </a:solidFill>
                <a:latin typeface="Roboto"/>
                <a:cs typeface="Roboto"/>
              </a:rPr>
              <a:t>friendly</a:t>
            </a:r>
            <a:r>
              <a:rPr sz="13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interface</a:t>
            </a:r>
            <a:r>
              <a:rPr sz="13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3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easy</a:t>
            </a:r>
            <a:r>
              <a:rPr sz="13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PDF</a:t>
            </a:r>
            <a:r>
              <a:rPr sz="13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Roboto"/>
                <a:cs typeface="Roboto"/>
              </a:rPr>
              <a:t>uploads.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00725" y="2428874"/>
            <a:ext cx="5029200" cy="1009650"/>
            <a:chOff x="5800725" y="2428874"/>
            <a:chExt cx="5029200" cy="1009650"/>
          </a:xfrm>
        </p:grpSpPr>
        <p:sp>
          <p:nvSpPr>
            <p:cNvPr id="8" name="object 8"/>
            <p:cNvSpPr/>
            <p:nvPr/>
          </p:nvSpPr>
          <p:spPr>
            <a:xfrm>
              <a:off x="5805487" y="2433637"/>
              <a:ext cx="5019675" cy="1000125"/>
            </a:xfrm>
            <a:custGeom>
              <a:avLst/>
              <a:gdLst/>
              <a:ahLst/>
              <a:cxnLst/>
              <a:rect l="l" t="t" r="r" b="b"/>
              <a:pathLst>
                <a:path w="5019675" h="1000125">
                  <a:moveTo>
                    <a:pt x="496806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944880"/>
                  </a:lnTo>
                  <a:lnTo>
                    <a:pt x="0" y="948512"/>
                  </a:lnTo>
                  <a:lnTo>
                    <a:pt x="18745" y="986510"/>
                  </a:lnTo>
                  <a:lnTo>
                    <a:pt x="51612" y="1000125"/>
                  </a:lnTo>
                  <a:lnTo>
                    <a:pt x="4968062" y="1000125"/>
                  </a:lnTo>
                  <a:lnTo>
                    <a:pt x="5006060" y="981379"/>
                  </a:lnTo>
                  <a:lnTo>
                    <a:pt x="5019675" y="948512"/>
                  </a:lnTo>
                  <a:lnTo>
                    <a:pt x="5019675" y="51612"/>
                  </a:lnTo>
                  <a:lnTo>
                    <a:pt x="5000929" y="13614"/>
                  </a:lnTo>
                  <a:lnTo>
                    <a:pt x="4971643" y="355"/>
                  </a:lnTo>
                  <a:lnTo>
                    <a:pt x="4968062" y="0"/>
                  </a:lnTo>
                  <a:close/>
                </a:path>
              </a:pathLst>
            </a:custGeom>
            <a:solidFill>
              <a:srgbClr val="1B1B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05487" y="2433637"/>
              <a:ext cx="5019675" cy="1000125"/>
            </a:xfrm>
            <a:custGeom>
              <a:avLst/>
              <a:gdLst/>
              <a:ahLst/>
              <a:cxnLst/>
              <a:rect l="l" t="t" r="r" b="b"/>
              <a:pathLst>
                <a:path w="5019675" h="1000125">
                  <a:moveTo>
                    <a:pt x="0" y="94488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4964430" y="0"/>
                  </a:lnTo>
                  <a:lnTo>
                    <a:pt x="4968062" y="0"/>
                  </a:lnTo>
                  <a:lnTo>
                    <a:pt x="4971643" y="355"/>
                  </a:lnTo>
                  <a:lnTo>
                    <a:pt x="4975199" y="1066"/>
                  </a:lnTo>
                  <a:lnTo>
                    <a:pt x="4978768" y="1765"/>
                  </a:lnTo>
                  <a:lnTo>
                    <a:pt x="4982222" y="2819"/>
                  </a:lnTo>
                  <a:lnTo>
                    <a:pt x="4985562" y="4203"/>
                  </a:lnTo>
                  <a:lnTo>
                    <a:pt x="4988928" y="5588"/>
                  </a:lnTo>
                  <a:lnTo>
                    <a:pt x="4992103" y="7289"/>
                  </a:lnTo>
                  <a:lnTo>
                    <a:pt x="4995113" y="9309"/>
                  </a:lnTo>
                  <a:lnTo>
                    <a:pt x="4998135" y="11328"/>
                  </a:lnTo>
                  <a:lnTo>
                    <a:pt x="5000929" y="13614"/>
                  </a:lnTo>
                  <a:lnTo>
                    <a:pt x="5003495" y="16179"/>
                  </a:lnTo>
                  <a:lnTo>
                    <a:pt x="5006060" y="18745"/>
                  </a:lnTo>
                  <a:lnTo>
                    <a:pt x="5018608" y="44462"/>
                  </a:lnTo>
                  <a:lnTo>
                    <a:pt x="5019319" y="48018"/>
                  </a:lnTo>
                  <a:lnTo>
                    <a:pt x="5019675" y="51612"/>
                  </a:lnTo>
                  <a:lnTo>
                    <a:pt x="5019675" y="55245"/>
                  </a:lnTo>
                  <a:lnTo>
                    <a:pt x="5019675" y="944880"/>
                  </a:lnTo>
                  <a:lnTo>
                    <a:pt x="5019675" y="948512"/>
                  </a:lnTo>
                  <a:lnTo>
                    <a:pt x="5019319" y="952093"/>
                  </a:lnTo>
                  <a:lnTo>
                    <a:pt x="5018608" y="955662"/>
                  </a:lnTo>
                  <a:lnTo>
                    <a:pt x="5017909" y="959218"/>
                  </a:lnTo>
                  <a:lnTo>
                    <a:pt x="5003495" y="983945"/>
                  </a:lnTo>
                  <a:lnTo>
                    <a:pt x="5000929" y="986510"/>
                  </a:lnTo>
                  <a:lnTo>
                    <a:pt x="4975199" y="999058"/>
                  </a:lnTo>
                  <a:lnTo>
                    <a:pt x="4971643" y="999769"/>
                  </a:lnTo>
                  <a:lnTo>
                    <a:pt x="4968062" y="1000125"/>
                  </a:lnTo>
                  <a:lnTo>
                    <a:pt x="4964430" y="1000125"/>
                  </a:lnTo>
                  <a:lnTo>
                    <a:pt x="55245" y="1000125"/>
                  </a:lnTo>
                  <a:lnTo>
                    <a:pt x="51612" y="1000125"/>
                  </a:lnTo>
                  <a:lnTo>
                    <a:pt x="48018" y="999769"/>
                  </a:lnTo>
                  <a:lnTo>
                    <a:pt x="44462" y="999058"/>
                  </a:lnTo>
                  <a:lnTo>
                    <a:pt x="40906" y="998359"/>
                  </a:lnTo>
                  <a:lnTo>
                    <a:pt x="9309" y="975563"/>
                  </a:lnTo>
                  <a:lnTo>
                    <a:pt x="7289" y="972553"/>
                  </a:lnTo>
                  <a:lnTo>
                    <a:pt x="5588" y="969378"/>
                  </a:lnTo>
                  <a:lnTo>
                    <a:pt x="4203" y="966025"/>
                  </a:lnTo>
                  <a:lnTo>
                    <a:pt x="2819" y="962672"/>
                  </a:lnTo>
                  <a:lnTo>
                    <a:pt x="1765" y="959218"/>
                  </a:lnTo>
                  <a:lnTo>
                    <a:pt x="1066" y="955662"/>
                  </a:lnTo>
                  <a:lnTo>
                    <a:pt x="355" y="952093"/>
                  </a:lnTo>
                  <a:lnTo>
                    <a:pt x="0" y="948512"/>
                  </a:lnTo>
                  <a:lnTo>
                    <a:pt x="0" y="944880"/>
                  </a:lnTo>
                  <a:close/>
                </a:path>
              </a:pathLst>
            </a:custGeom>
            <a:ln w="9525">
              <a:solidFill>
                <a:srgbClr val="3333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69000" y="2592387"/>
            <a:ext cx="381698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Intelligent</a:t>
            </a:r>
            <a:r>
              <a:rPr sz="16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85" dirty="0">
                <a:solidFill>
                  <a:srgbClr val="FFFFFF"/>
                </a:solidFill>
                <a:latin typeface="Trebuchet MS"/>
                <a:cs typeface="Trebuchet MS"/>
              </a:rPr>
              <a:t>Document</a:t>
            </a: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Se&amp;rch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Ask</a:t>
            </a:r>
            <a:r>
              <a:rPr sz="135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Roboto"/>
                <a:cs typeface="Roboto"/>
              </a:rPr>
              <a:t>questions</a:t>
            </a:r>
            <a:r>
              <a:rPr sz="13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13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plain</a:t>
            </a:r>
            <a:r>
              <a:rPr sz="13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English,</a:t>
            </a:r>
            <a:r>
              <a:rPr sz="13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get</a:t>
            </a:r>
            <a:r>
              <a:rPr sz="13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direct</a:t>
            </a:r>
            <a:r>
              <a:rPr sz="135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Roboto"/>
                <a:cs typeface="Roboto"/>
              </a:rPr>
              <a:t>answers.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0075" y="3609975"/>
            <a:ext cx="5029200" cy="1009650"/>
            <a:chOff x="600075" y="3609975"/>
            <a:chExt cx="5029200" cy="1009650"/>
          </a:xfrm>
        </p:grpSpPr>
        <p:sp>
          <p:nvSpPr>
            <p:cNvPr id="12" name="object 12"/>
            <p:cNvSpPr/>
            <p:nvPr/>
          </p:nvSpPr>
          <p:spPr>
            <a:xfrm>
              <a:off x="604837" y="3614737"/>
              <a:ext cx="5019675" cy="1000125"/>
            </a:xfrm>
            <a:custGeom>
              <a:avLst/>
              <a:gdLst/>
              <a:ahLst/>
              <a:cxnLst/>
              <a:rect l="l" t="t" r="r" b="b"/>
              <a:pathLst>
                <a:path w="5019675" h="1000125">
                  <a:moveTo>
                    <a:pt x="4968062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944880"/>
                  </a:lnTo>
                  <a:lnTo>
                    <a:pt x="0" y="948512"/>
                  </a:lnTo>
                  <a:lnTo>
                    <a:pt x="18747" y="986510"/>
                  </a:lnTo>
                  <a:lnTo>
                    <a:pt x="51619" y="1000125"/>
                  </a:lnTo>
                  <a:lnTo>
                    <a:pt x="4968062" y="1000125"/>
                  </a:lnTo>
                  <a:lnTo>
                    <a:pt x="5006060" y="981379"/>
                  </a:lnTo>
                  <a:lnTo>
                    <a:pt x="5019675" y="948512"/>
                  </a:lnTo>
                  <a:lnTo>
                    <a:pt x="5019675" y="51612"/>
                  </a:lnTo>
                  <a:lnTo>
                    <a:pt x="5000929" y="13614"/>
                  </a:lnTo>
                  <a:lnTo>
                    <a:pt x="4971643" y="355"/>
                  </a:lnTo>
                  <a:lnTo>
                    <a:pt x="4968062" y="0"/>
                  </a:lnTo>
                  <a:close/>
                </a:path>
              </a:pathLst>
            </a:custGeom>
            <a:solidFill>
              <a:srgbClr val="1B1B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837" y="3614737"/>
              <a:ext cx="5019675" cy="1000125"/>
            </a:xfrm>
            <a:custGeom>
              <a:avLst/>
              <a:gdLst/>
              <a:ahLst/>
              <a:cxnLst/>
              <a:rect l="l" t="t" r="r" b="b"/>
              <a:pathLst>
                <a:path w="5019675" h="1000125">
                  <a:moveTo>
                    <a:pt x="0" y="94488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4964430" y="0"/>
                  </a:lnTo>
                  <a:lnTo>
                    <a:pt x="4968062" y="0"/>
                  </a:lnTo>
                  <a:lnTo>
                    <a:pt x="4971643" y="355"/>
                  </a:lnTo>
                  <a:lnTo>
                    <a:pt x="4975212" y="1066"/>
                  </a:lnTo>
                  <a:lnTo>
                    <a:pt x="4978768" y="1765"/>
                  </a:lnTo>
                  <a:lnTo>
                    <a:pt x="4982222" y="2819"/>
                  </a:lnTo>
                  <a:lnTo>
                    <a:pt x="4985575" y="4203"/>
                  </a:lnTo>
                  <a:lnTo>
                    <a:pt x="4988928" y="5588"/>
                  </a:lnTo>
                  <a:lnTo>
                    <a:pt x="5015471" y="34099"/>
                  </a:lnTo>
                  <a:lnTo>
                    <a:pt x="5018608" y="44462"/>
                  </a:lnTo>
                  <a:lnTo>
                    <a:pt x="5019319" y="48018"/>
                  </a:lnTo>
                  <a:lnTo>
                    <a:pt x="5019675" y="51612"/>
                  </a:lnTo>
                  <a:lnTo>
                    <a:pt x="5019675" y="55245"/>
                  </a:lnTo>
                  <a:lnTo>
                    <a:pt x="5019675" y="944880"/>
                  </a:lnTo>
                  <a:lnTo>
                    <a:pt x="5019675" y="948512"/>
                  </a:lnTo>
                  <a:lnTo>
                    <a:pt x="5019319" y="952093"/>
                  </a:lnTo>
                  <a:lnTo>
                    <a:pt x="5018608" y="955662"/>
                  </a:lnTo>
                  <a:lnTo>
                    <a:pt x="5017909" y="959218"/>
                  </a:lnTo>
                  <a:lnTo>
                    <a:pt x="4995125" y="990815"/>
                  </a:lnTo>
                  <a:lnTo>
                    <a:pt x="4975199" y="999058"/>
                  </a:lnTo>
                  <a:lnTo>
                    <a:pt x="4971643" y="999769"/>
                  </a:lnTo>
                  <a:lnTo>
                    <a:pt x="4968062" y="1000125"/>
                  </a:lnTo>
                  <a:lnTo>
                    <a:pt x="4964430" y="1000125"/>
                  </a:lnTo>
                  <a:lnTo>
                    <a:pt x="55245" y="1000125"/>
                  </a:lnTo>
                  <a:lnTo>
                    <a:pt x="51619" y="1000125"/>
                  </a:lnTo>
                  <a:lnTo>
                    <a:pt x="48026" y="999769"/>
                  </a:lnTo>
                  <a:lnTo>
                    <a:pt x="44465" y="999058"/>
                  </a:lnTo>
                  <a:lnTo>
                    <a:pt x="40907" y="998359"/>
                  </a:lnTo>
                  <a:lnTo>
                    <a:pt x="9311" y="975563"/>
                  </a:lnTo>
                  <a:lnTo>
                    <a:pt x="7292" y="972553"/>
                  </a:lnTo>
                  <a:lnTo>
                    <a:pt x="5590" y="969378"/>
                  </a:lnTo>
                  <a:lnTo>
                    <a:pt x="4207" y="966025"/>
                  </a:lnTo>
                  <a:lnTo>
                    <a:pt x="2818" y="962672"/>
                  </a:lnTo>
                  <a:lnTo>
                    <a:pt x="1771" y="959218"/>
                  </a:lnTo>
                  <a:lnTo>
                    <a:pt x="1061" y="955662"/>
                  </a:lnTo>
                  <a:lnTo>
                    <a:pt x="351" y="952093"/>
                  </a:lnTo>
                  <a:lnTo>
                    <a:pt x="0" y="948512"/>
                  </a:lnTo>
                  <a:lnTo>
                    <a:pt x="0" y="944880"/>
                  </a:lnTo>
                  <a:close/>
                </a:path>
              </a:pathLst>
            </a:custGeom>
            <a:ln w="9525">
              <a:solidFill>
                <a:srgbClr val="3333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8350" y="3773487"/>
            <a:ext cx="411607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90" dirty="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r>
              <a:rPr sz="165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M&amp;n&amp;gement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10" dirty="0">
                <a:solidFill>
                  <a:srgbClr val="FFFFFF"/>
                </a:solidFill>
                <a:latin typeface="Roboto"/>
                <a:cs typeface="Roboto"/>
              </a:rPr>
              <a:t>Clear,</a:t>
            </a:r>
            <a:r>
              <a:rPr sz="135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Roboto"/>
                <a:cs typeface="Roboto"/>
              </a:rPr>
              <a:t>organized</a:t>
            </a:r>
            <a:r>
              <a:rPr sz="13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view</a:t>
            </a:r>
            <a:r>
              <a:rPr sz="13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of</a:t>
            </a:r>
            <a:r>
              <a:rPr sz="13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all</a:t>
            </a:r>
            <a:r>
              <a:rPr sz="13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Roboto"/>
                <a:cs typeface="Roboto"/>
              </a:rPr>
              <a:t>your</a:t>
            </a:r>
            <a:r>
              <a:rPr sz="1350" spc="-4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uploaded</a:t>
            </a:r>
            <a:r>
              <a:rPr sz="135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Roboto"/>
                <a:cs typeface="Roboto"/>
              </a:rPr>
              <a:t>documents.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00725" y="3609975"/>
            <a:ext cx="5029200" cy="1009650"/>
            <a:chOff x="5800725" y="3609975"/>
            <a:chExt cx="5029200" cy="1009650"/>
          </a:xfrm>
        </p:grpSpPr>
        <p:sp>
          <p:nvSpPr>
            <p:cNvPr id="16" name="object 16"/>
            <p:cNvSpPr/>
            <p:nvPr/>
          </p:nvSpPr>
          <p:spPr>
            <a:xfrm>
              <a:off x="5805487" y="3614737"/>
              <a:ext cx="5019675" cy="1000125"/>
            </a:xfrm>
            <a:custGeom>
              <a:avLst/>
              <a:gdLst/>
              <a:ahLst/>
              <a:cxnLst/>
              <a:rect l="l" t="t" r="r" b="b"/>
              <a:pathLst>
                <a:path w="5019675" h="1000125">
                  <a:moveTo>
                    <a:pt x="4968062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944880"/>
                  </a:lnTo>
                  <a:lnTo>
                    <a:pt x="0" y="948512"/>
                  </a:lnTo>
                  <a:lnTo>
                    <a:pt x="18745" y="986510"/>
                  </a:lnTo>
                  <a:lnTo>
                    <a:pt x="51612" y="1000125"/>
                  </a:lnTo>
                  <a:lnTo>
                    <a:pt x="4968062" y="1000125"/>
                  </a:lnTo>
                  <a:lnTo>
                    <a:pt x="5006060" y="981379"/>
                  </a:lnTo>
                  <a:lnTo>
                    <a:pt x="5019675" y="948512"/>
                  </a:lnTo>
                  <a:lnTo>
                    <a:pt x="5019675" y="51612"/>
                  </a:lnTo>
                  <a:lnTo>
                    <a:pt x="5000929" y="13614"/>
                  </a:lnTo>
                  <a:lnTo>
                    <a:pt x="4971643" y="355"/>
                  </a:lnTo>
                  <a:lnTo>
                    <a:pt x="4968062" y="0"/>
                  </a:lnTo>
                  <a:close/>
                </a:path>
              </a:pathLst>
            </a:custGeom>
            <a:solidFill>
              <a:srgbClr val="1B1B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05487" y="3614737"/>
              <a:ext cx="5019675" cy="1000125"/>
            </a:xfrm>
            <a:custGeom>
              <a:avLst/>
              <a:gdLst/>
              <a:ahLst/>
              <a:cxnLst/>
              <a:rect l="l" t="t" r="r" b="b"/>
              <a:pathLst>
                <a:path w="5019675" h="1000125">
                  <a:moveTo>
                    <a:pt x="0" y="94488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4964430" y="0"/>
                  </a:lnTo>
                  <a:lnTo>
                    <a:pt x="4968062" y="0"/>
                  </a:lnTo>
                  <a:lnTo>
                    <a:pt x="4971643" y="355"/>
                  </a:lnTo>
                  <a:lnTo>
                    <a:pt x="4975199" y="1066"/>
                  </a:lnTo>
                  <a:lnTo>
                    <a:pt x="4978768" y="1765"/>
                  </a:lnTo>
                  <a:lnTo>
                    <a:pt x="4982222" y="2819"/>
                  </a:lnTo>
                  <a:lnTo>
                    <a:pt x="4985562" y="4203"/>
                  </a:lnTo>
                  <a:lnTo>
                    <a:pt x="4988928" y="5588"/>
                  </a:lnTo>
                  <a:lnTo>
                    <a:pt x="4992103" y="7289"/>
                  </a:lnTo>
                  <a:lnTo>
                    <a:pt x="4995113" y="9309"/>
                  </a:lnTo>
                  <a:lnTo>
                    <a:pt x="4998135" y="11328"/>
                  </a:lnTo>
                  <a:lnTo>
                    <a:pt x="5000929" y="13614"/>
                  </a:lnTo>
                  <a:lnTo>
                    <a:pt x="5003495" y="16179"/>
                  </a:lnTo>
                  <a:lnTo>
                    <a:pt x="5006060" y="18745"/>
                  </a:lnTo>
                  <a:lnTo>
                    <a:pt x="5018608" y="44462"/>
                  </a:lnTo>
                  <a:lnTo>
                    <a:pt x="5019319" y="48018"/>
                  </a:lnTo>
                  <a:lnTo>
                    <a:pt x="5019675" y="51612"/>
                  </a:lnTo>
                  <a:lnTo>
                    <a:pt x="5019675" y="55245"/>
                  </a:lnTo>
                  <a:lnTo>
                    <a:pt x="5019675" y="944880"/>
                  </a:lnTo>
                  <a:lnTo>
                    <a:pt x="5019675" y="948512"/>
                  </a:lnTo>
                  <a:lnTo>
                    <a:pt x="5019319" y="952093"/>
                  </a:lnTo>
                  <a:lnTo>
                    <a:pt x="5018608" y="955662"/>
                  </a:lnTo>
                  <a:lnTo>
                    <a:pt x="5017909" y="959218"/>
                  </a:lnTo>
                  <a:lnTo>
                    <a:pt x="5003495" y="983945"/>
                  </a:lnTo>
                  <a:lnTo>
                    <a:pt x="5000929" y="986510"/>
                  </a:lnTo>
                  <a:lnTo>
                    <a:pt x="4975199" y="999058"/>
                  </a:lnTo>
                  <a:lnTo>
                    <a:pt x="4971643" y="999769"/>
                  </a:lnTo>
                  <a:lnTo>
                    <a:pt x="4968062" y="1000125"/>
                  </a:lnTo>
                  <a:lnTo>
                    <a:pt x="4964430" y="1000125"/>
                  </a:lnTo>
                  <a:lnTo>
                    <a:pt x="55245" y="1000125"/>
                  </a:lnTo>
                  <a:lnTo>
                    <a:pt x="51612" y="1000125"/>
                  </a:lnTo>
                  <a:lnTo>
                    <a:pt x="48018" y="999769"/>
                  </a:lnTo>
                  <a:lnTo>
                    <a:pt x="44462" y="999058"/>
                  </a:lnTo>
                  <a:lnTo>
                    <a:pt x="40906" y="998359"/>
                  </a:lnTo>
                  <a:lnTo>
                    <a:pt x="9309" y="975563"/>
                  </a:lnTo>
                  <a:lnTo>
                    <a:pt x="7289" y="972553"/>
                  </a:lnTo>
                  <a:lnTo>
                    <a:pt x="5588" y="969378"/>
                  </a:lnTo>
                  <a:lnTo>
                    <a:pt x="4203" y="966025"/>
                  </a:lnTo>
                  <a:lnTo>
                    <a:pt x="2819" y="962672"/>
                  </a:lnTo>
                  <a:lnTo>
                    <a:pt x="1765" y="959218"/>
                  </a:lnTo>
                  <a:lnTo>
                    <a:pt x="1066" y="955662"/>
                  </a:lnTo>
                  <a:lnTo>
                    <a:pt x="355" y="952093"/>
                  </a:lnTo>
                  <a:lnTo>
                    <a:pt x="0" y="948512"/>
                  </a:lnTo>
                  <a:lnTo>
                    <a:pt x="0" y="944880"/>
                  </a:lnTo>
                  <a:close/>
                </a:path>
              </a:pathLst>
            </a:custGeom>
            <a:ln w="9525">
              <a:solidFill>
                <a:srgbClr val="3333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69000" y="3773487"/>
            <a:ext cx="426148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70" dirty="0">
                <a:solidFill>
                  <a:srgbClr val="FFFFFF"/>
                </a:solidFill>
                <a:latin typeface="Trebuchet MS"/>
                <a:cs typeface="Trebuchet MS"/>
              </a:rPr>
              <a:t>RESTful</a:t>
            </a:r>
            <a:r>
              <a:rPr sz="165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50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10" dirty="0">
                <a:solidFill>
                  <a:srgbClr val="FFFFFF"/>
                </a:solidFill>
                <a:latin typeface="Roboto"/>
                <a:cs typeface="Roboto"/>
              </a:rPr>
              <a:t>Robust</a:t>
            </a:r>
            <a:r>
              <a:rPr sz="135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backend</a:t>
            </a:r>
            <a:r>
              <a:rPr sz="135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35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FastAPI</a:t>
            </a:r>
            <a:r>
              <a:rPr sz="135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FFFFFF"/>
                </a:solidFill>
                <a:latin typeface="Roboto"/>
                <a:cs typeface="Roboto"/>
              </a:rPr>
              <a:t>for</a:t>
            </a:r>
            <a:r>
              <a:rPr sz="1350" spc="-5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Roboto"/>
                <a:cs typeface="Roboto"/>
              </a:rPr>
              <a:t>programmatic</a:t>
            </a:r>
            <a:r>
              <a:rPr sz="135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Roboto"/>
                <a:cs typeface="Roboto"/>
              </a:rPr>
              <a:t>access.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358" y="453274"/>
            <a:ext cx="287083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105" dirty="0"/>
              <a:t>How</a:t>
            </a:r>
            <a:r>
              <a:rPr spc="-110" dirty="0"/>
              <a:t> </a:t>
            </a:r>
            <a:r>
              <a:rPr spc="-85" dirty="0"/>
              <a:t>It</a:t>
            </a:r>
            <a:r>
              <a:rPr spc="-125" dirty="0"/>
              <a:t> </a:t>
            </a:r>
            <a:r>
              <a:rPr spc="85" dirty="0"/>
              <a:t>Works</a:t>
            </a:r>
            <a:r>
              <a:rPr spc="-60" dirty="0"/>
              <a:t> </a:t>
            </a:r>
            <a:r>
              <a:rPr spc="100" dirty="0"/>
              <a:t>-</a:t>
            </a:r>
            <a:r>
              <a:rPr spc="-114" dirty="0"/>
              <a:t> </a:t>
            </a:r>
            <a:r>
              <a:rPr spc="60" dirty="0"/>
              <a:t>The</a:t>
            </a:r>
            <a:r>
              <a:rPr spc="-125" dirty="0"/>
              <a:t> </a:t>
            </a:r>
            <a:r>
              <a:rPr spc="40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8740" y="1051039"/>
            <a:ext cx="19812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25" dirty="0">
                <a:solidFill>
                  <a:srgbClr val="3C3838"/>
                </a:solidFill>
                <a:latin typeface="Trebuchet MS"/>
                <a:cs typeface="Trebuchet MS"/>
              </a:rPr>
              <a:t>01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3058" y="1346147"/>
            <a:ext cx="3257550" cy="19050"/>
          </a:xfrm>
          <a:custGeom>
            <a:avLst/>
            <a:gdLst/>
            <a:ahLst/>
            <a:cxnLst/>
            <a:rect l="l" t="t" r="r" b="b"/>
            <a:pathLst>
              <a:path w="3257550" h="19050">
                <a:moveTo>
                  <a:pt x="3257113" y="0"/>
                </a:moveTo>
                <a:lnTo>
                  <a:pt x="0" y="0"/>
                </a:lnTo>
                <a:lnTo>
                  <a:pt x="0" y="18827"/>
                </a:lnTo>
                <a:lnTo>
                  <a:pt x="3257113" y="18827"/>
                </a:lnTo>
                <a:lnTo>
                  <a:pt x="3257113" y="0"/>
                </a:lnTo>
                <a:close/>
              </a:path>
            </a:pathLst>
          </a:custGeom>
          <a:solidFill>
            <a:srgbClr val="1B1B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80358" y="1451118"/>
            <a:ext cx="2667635" cy="8928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75" dirty="0">
                <a:solidFill>
                  <a:srgbClr val="3C3838"/>
                </a:solidFill>
                <a:latin typeface="Trebuchet MS"/>
                <a:cs typeface="Trebuchet MS"/>
              </a:rPr>
              <a:t>Document</a:t>
            </a:r>
            <a:r>
              <a:rPr sz="1650" spc="-40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3C3838"/>
                </a:solidFill>
                <a:latin typeface="Trebuchet MS"/>
                <a:cs typeface="Trebuchet MS"/>
              </a:rPr>
              <a:t>Uplo&amp;d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7800"/>
              </a:lnSpc>
              <a:spcBef>
                <a:spcPts val="525"/>
              </a:spcBef>
            </a:pP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User</a:t>
            </a:r>
            <a:r>
              <a:rPr sz="1300" spc="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uploads</a:t>
            </a:r>
            <a:r>
              <a:rPr sz="1300" spc="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a</a:t>
            </a:r>
            <a:r>
              <a:rPr sz="1300" spc="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PDF</a:t>
            </a:r>
            <a:r>
              <a:rPr sz="1300" spc="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file</a:t>
            </a:r>
            <a:r>
              <a:rPr sz="1300" spc="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via</a:t>
            </a:r>
            <a:r>
              <a:rPr sz="1300" spc="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the</a:t>
            </a:r>
            <a:r>
              <a:rPr sz="1300" spc="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C3838"/>
                </a:solidFill>
                <a:latin typeface="Roboto"/>
                <a:cs typeface="Roboto"/>
              </a:rPr>
              <a:t>web </a:t>
            </a:r>
            <a:r>
              <a:rPr sz="1300" spc="-10" dirty="0">
                <a:solidFill>
                  <a:srgbClr val="3C3838"/>
                </a:solidFill>
                <a:latin typeface="Roboto"/>
                <a:cs typeface="Roboto"/>
              </a:rPr>
              <a:t>interface.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6762" y="1051039"/>
            <a:ext cx="21526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30" dirty="0">
                <a:solidFill>
                  <a:srgbClr val="3C3838"/>
                </a:solidFill>
                <a:latin typeface="Trebuchet MS"/>
                <a:cs typeface="Trebuchet MS"/>
              </a:rPr>
              <a:t>02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19617" y="1346147"/>
            <a:ext cx="3257550" cy="19050"/>
          </a:xfrm>
          <a:custGeom>
            <a:avLst/>
            <a:gdLst/>
            <a:ahLst/>
            <a:cxnLst/>
            <a:rect l="l" t="t" r="r" b="b"/>
            <a:pathLst>
              <a:path w="3257550" h="19050">
                <a:moveTo>
                  <a:pt x="3257113" y="0"/>
                </a:moveTo>
                <a:lnTo>
                  <a:pt x="0" y="0"/>
                </a:lnTo>
                <a:lnTo>
                  <a:pt x="0" y="18827"/>
                </a:lnTo>
                <a:lnTo>
                  <a:pt x="3257113" y="18827"/>
                </a:lnTo>
                <a:lnTo>
                  <a:pt x="3257113" y="0"/>
                </a:lnTo>
                <a:close/>
              </a:path>
            </a:pathLst>
          </a:custGeom>
          <a:solidFill>
            <a:srgbClr val="1B1B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06916" y="1451118"/>
            <a:ext cx="2840355" cy="1156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dirty="0">
                <a:solidFill>
                  <a:srgbClr val="3C3838"/>
                </a:solidFill>
                <a:latin typeface="Trebuchet MS"/>
                <a:cs typeface="Trebuchet MS"/>
              </a:rPr>
              <a:t>P&amp;rsing</a:t>
            </a:r>
            <a:r>
              <a:rPr sz="1650" spc="-25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440" dirty="0">
                <a:solidFill>
                  <a:srgbClr val="3C3838"/>
                </a:solidFill>
                <a:latin typeface="Trebuchet MS"/>
                <a:cs typeface="Trebuchet MS"/>
              </a:rPr>
              <a:t>s</a:t>
            </a:r>
            <a:r>
              <a:rPr sz="1650" spc="-25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55" dirty="0">
                <a:solidFill>
                  <a:srgbClr val="3C3838"/>
                </a:solidFill>
                <a:latin typeface="Trebuchet MS"/>
                <a:cs typeface="Trebuchet MS"/>
              </a:rPr>
              <a:t>Chunking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5400"/>
              </a:lnSpc>
              <a:spcBef>
                <a:spcPts val="560"/>
              </a:spcBef>
            </a:pP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System</a:t>
            </a:r>
            <a:r>
              <a:rPr sz="1300" spc="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parses</a:t>
            </a:r>
            <a:r>
              <a:rPr sz="1300" spc="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C3838"/>
                </a:solidFill>
                <a:latin typeface="Roboto"/>
                <a:cs typeface="Roboto"/>
              </a:rPr>
              <a:t>PDF,</a:t>
            </a:r>
            <a:r>
              <a:rPr sz="1300" spc="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extracts</a:t>
            </a:r>
            <a:r>
              <a:rPr sz="1300" spc="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text,</a:t>
            </a:r>
            <a:r>
              <a:rPr sz="1300" spc="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C3838"/>
                </a:solidFill>
                <a:latin typeface="Roboto"/>
                <a:cs typeface="Roboto"/>
              </a:rPr>
              <a:t>and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intelligently</a:t>
            </a:r>
            <a:r>
              <a:rPr sz="1300" spc="-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splits</a:t>
            </a:r>
            <a:r>
              <a:rPr sz="1300" spc="-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it</a:t>
            </a:r>
            <a:r>
              <a:rPr sz="1300" spc="-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into</a:t>
            </a:r>
            <a:r>
              <a:rPr sz="1300" spc="-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C3838"/>
                </a:solidFill>
                <a:latin typeface="Roboto"/>
                <a:cs typeface="Roboto"/>
              </a:rPr>
              <a:t>manageable chunks.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1564" y="1051039"/>
            <a:ext cx="21907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40" dirty="0">
                <a:solidFill>
                  <a:srgbClr val="3C3838"/>
                </a:solidFill>
                <a:latin typeface="Trebuchet MS"/>
                <a:cs typeface="Trebuchet MS"/>
              </a:rPr>
              <a:t>03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446175" y="1346147"/>
            <a:ext cx="3257550" cy="19050"/>
          </a:xfrm>
          <a:custGeom>
            <a:avLst/>
            <a:gdLst/>
            <a:ahLst/>
            <a:cxnLst/>
            <a:rect l="l" t="t" r="r" b="b"/>
            <a:pathLst>
              <a:path w="3257550" h="19050">
                <a:moveTo>
                  <a:pt x="3257113" y="0"/>
                </a:moveTo>
                <a:lnTo>
                  <a:pt x="0" y="0"/>
                </a:lnTo>
                <a:lnTo>
                  <a:pt x="0" y="18827"/>
                </a:lnTo>
                <a:lnTo>
                  <a:pt x="3257113" y="18827"/>
                </a:lnTo>
                <a:lnTo>
                  <a:pt x="3257113" y="0"/>
                </a:lnTo>
                <a:close/>
              </a:path>
            </a:pathLst>
          </a:custGeom>
          <a:solidFill>
            <a:srgbClr val="1B1B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433475" y="1451118"/>
            <a:ext cx="3144520" cy="8928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25" dirty="0">
                <a:solidFill>
                  <a:srgbClr val="3C3838"/>
                </a:solidFill>
                <a:latin typeface="Trebuchet MS"/>
                <a:cs typeface="Trebuchet MS"/>
              </a:rPr>
              <a:t>Vectoriz&amp;tion</a:t>
            </a:r>
            <a:r>
              <a:rPr sz="1650" spc="-40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440" dirty="0">
                <a:solidFill>
                  <a:srgbClr val="3C3838"/>
                </a:solidFill>
                <a:latin typeface="Trebuchet MS"/>
                <a:cs typeface="Trebuchet MS"/>
              </a:rPr>
              <a:t>s</a:t>
            </a:r>
            <a:r>
              <a:rPr sz="1650" spc="-40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3C3838"/>
                </a:solidFill>
                <a:latin typeface="Trebuchet MS"/>
                <a:cs typeface="Trebuchet MS"/>
              </a:rPr>
              <a:t>Stor&amp;ge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7800"/>
              </a:lnSpc>
              <a:spcBef>
                <a:spcPts val="525"/>
              </a:spcBef>
            </a:pP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Text</a:t>
            </a:r>
            <a:r>
              <a:rPr sz="1300" spc="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chunks</a:t>
            </a:r>
            <a:r>
              <a:rPr sz="1300" spc="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are</a:t>
            </a:r>
            <a:r>
              <a:rPr sz="1300" spc="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indexed</a:t>
            </a:r>
            <a:r>
              <a:rPr sz="1300" spc="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and</a:t>
            </a:r>
            <a:r>
              <a:rPr sz="1300" spc="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stored</a:t>
            </a:r>
            <a:r>
              <a:rPr sz="1300" spc="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in</a:t>
            </a:r>
            <a:r>
              <a:rPr sz="1300" spc="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C3838"/>
                </a:solidFill>
                <a:latin typeface="Roboto"/>
                <a:cs typeface="Roboto"/>
              </a:rPr>
              <a:t>the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Pinecone</a:t>
            </a:r>
            <a:r>
              <a:rPr sz="1300" spc="5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vector</a:t>
            </a:r>
            <a:r>
              <a:rPr sz="1300" spc="6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C3838"/>
                </a:solidFill>
                <a:latin typeface="Roboto"/>
                <a:cs typeface="Roboto"/>
              </a:rPr>
              <a:t>database.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7856" y="2924349"/>
            <a:ext cx="22034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50" dirty="0">
                <a:solidFill>
                  <a:srgbClr val="3C3838"/>
                </a:solidFill>
                <a:latin typeface="Trebuchet MS"/>
                <a:cs typeface="Trebuchet MS"/>
              </a:rPr>
              <a:t>04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3058" y="3210045"/>
            <a:ext cx="3257550" cy="19050"/>
          </a:xfrm>
          <a:custGeom>
            <a:avLst/>
            <a:gdLst/>
            <a:ahLst/>
            <a:cxnLst/>
            <a:rect l="l" t="t" r="r" b="b"/>
            <a:pathLst>
              <a:path w="3257550" h="19050">
                <a:moveTo>
                  <a:pt x="3257113" y="0"/>
                </a:moveTo>
                <a:lnTo>
                  <a:pt x="0" y="0"/>
                </a:lnTo>
                <a:lnTo>
                  <a:pt x="0" y="18827"/>
                </a:lnTo>
                <a:lnTo>
                  <a:pt x="3257113" y="18827"/>
                </a:lnTo>
                <a:lnTo>
                  <a:pt x="3257113" y="0"/>
                </a:lnTo>
                <a:close/>
              </a:path>
            </a:pathLst>
          </a:custGeom>
          <a:solidFill>
            <a:srgbClr val="1B1B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0358" y="3315015"/>
            <a:ext cx="2893695" cy="8928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75" dirty="0">
                <a:solidFill>
                  <a:srgbClr val="3C3838"/>
                </a:solidFill>
                <a:latin typeface="Trebuchet MS"/>
                <a:cs typeface="Trebuchet MS"/>
              </a:rPr>
              <a:t>User</a:t>
            </a:r>
            <a:r>
              <a:rPr sz="1650" spc="-105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50" dirty="0">
                <a:solidFill>
                  <a:srgbClr val="3C3838"/>
                </a:solidFill>
                <a:latin typeface="Trebuchet MS"/>
                <a:cs typeface="Trebuchet MS"/>
              </a:rPr>
              <a:t>Query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7800"/>
              </a:lnSpc>
              <a:spcBef>
                <a:spcPts val="525"/>
              </a:spcBef>
            </a:pP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User</a:t>
            </a:r>
            <a:r>
              <a:rPr sz="1300" spc="1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asks</a:t>
            </a:r>
            <a:r>
              <a:rPr sz="1300" spc="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a</a:t>
            </a:r>
            <a:r>
              <a:rPr sz="1300" spc="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natural</a:t>
            </a:r>
            <a:r>
              <a:rPr sz="1300" spc="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language</a:t>
            </a:r>
            <a:r>
              <a:rPr sz="1300" spc="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C3838"/>
                </a:solidFill>
                <a:latin typeface="Roboto"/>
                <a:cs typeface="Roboto"/>
              </a:rPr>
              <a:t>question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through</a:t>
            </a:r>
            <a:r>
              <a:rPr sz="1300" spc="1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the</a:t>
            </a:r>
            <a:r>
              <a:rPr sz="1300" spc="1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chat</a:t>
            </a:r>
            <a:r>
              <a:rPr sz="1300" spc="1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C3838"/>
                </a:solidFill>
                <a:latin typeface="Roboto"/>
                <a:cs typeface="Roboto"/>
              </a:rPr>
              <a:t>interface.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93976" y="2924349"/>
            <a:ext cx="220979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50" dirty="0">
                <a:solidFill>
                  <a:srgbClr val="3C3838"/>
                </a:solidFill>
                <a:latin typeface="Trebuchet MS"/>
                <a:cs typeface="Trebuchet MS"/>
              </a:rPr>
              <a:t>05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019617" y="3210045"/>
            <a:ext cx="3257550" cy="19050"/>
          </a:xfrm>
          <a:custGeom>
            <a:avLst/>
            <a:gdLst/>
            <a:ahLst/>
            <a:cxnLst/>
            <a:rect l="l" t="t" r="r" b="b"/>
            <a:pathLst>
              <a:path w="3257550" h="19050">
                <a:moveTo>
                  <a:pt x="3257113" y="0"/>
                </a:moveTo>
                <a:lnTo>
                  <a:pt x="0" y="0"/>
                </a:lnTo>
                <a:lnTo>
                  <a:pt x="0" y="18827"/>
                </a:lnTo>
                <a:lnTo>
                  <a:pt x="3257113" y="18827"/>
                </a:lnTo>
                <a:lnTo>
                  <a:pt x="3257113" y="0"/>
                </a:lnTo>
                <a:close/>
              </a:path>
            </a:pathLst>
          </a:custGeom>
          <a:solidFill>
            <a:srgbClr val="1B1B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006916" y="3315015"/>
            <a:ext cx="3223895" cy="8928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dirty="0">
                <a:solidFill>
                  <a:srgbClr val="3C3838"/>
                </a:solidFill>
                <a:latin typeface="Trebuchet MS"/>
                <a:cs typeface="Trebuchet MS"/>
              </a:rPr>
              <a:t>Intelligent</a:t>
            </a:r>
            <a:r>
              <a:rPr sz="1650" spc="-45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3C3838"/>
                </a:solidFill>
                <a:latin typeface="Trebuchet MS"/>
                <a:cs typeface="Trebuchet MS"/>
              </a:rPr>
              <a:t>Retriev&amp;l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7800"/>
              </a:lnSpc>
              <a:spcBef>
                <a:spcPts val="525"/>
              </a:spcBef>
            </a:pP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System</a:t>
            </a:r>
            <a:r>
              <a:rPr sz="1300" spc="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retrieves</a:t>
            </a:r>
            <a:r>
              <a:rPr sz="1300" spc="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most</a:t>
            </a:r>
            <a:r>
              <a:rPr sz="1300" spc="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relevant</a:t>
            </a:r>
            <a:r>
              <a:rPr sz="1300" spc="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C3838"/>
                </a:solidFill>
                <a:latin typeface="Roboto"/>
                <a:cs typeface="Roboto"/>
              </a:rPr>
              <a:t>document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chunks</a:t>
            </a:r>
            <a:r>
              <a:rPr sz="1300" spc="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from</a:t>
            </a:r>
            <a:r>
              <a:rPr sz="1300" spc="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Pinecone</a:t>
            </a:r>
            <a:r>
              <a:rPr sz="1300" spc="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based</a:t>
            </a:r>
            <a:r>
              <a:rPr sz="1300" spc="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on</a:t>
            </a:r>
            <a:r>
              <a:rPr sz="1300" spc="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the</a:t>
            </a:r>
            <a:r>
              <a:rPr sz="1300" spc="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C3838"/>
                </a:solidFill>
                <a:latin typeface="Roboto"/>
                <a:cs typeface="Roboto"/>
              </a:rPr>
              <a:t>query.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15526" y="2924349"/>
            <a:ext cx="23114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90" dirty="0">
                <a:solidFill>
                  <a:srgbClr val="3C3838"/>
                </a:solidFill>
                <a:latin typeface="Trebuchet MS"/>
                <a:cs typeface="Trebuchet MS"/>
              </a:rPr>
              <a:t>06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446175" y="3210045"/>
            <a:ext cx="3257550" cy="19050"/>
          </a:xfrm>
          <a:custGeom>
            <a:avLst/>
            <a:gdLst/>
            <a:ahLst/>
            <a:cxnLst/>
            <a:rect l="l" t="t" r="r" b="b"/>
            <a:pathLst>
              <a:path w="3257550" h="19050">
                <a:moveTo>
                  <a:pt x="3257113" y="0"/>
                </a:moveTo>
                <a:lnTo>
                  <a:pt x="0" y="0"/>
                </a:lnTo>
                <a:lnTo>
                  <a:pt x="0" y="18827"/>
                </a:lnTo>
                <a:lnTo>
                  <a:pt x="3257113" y="18827"/>
                </a:lnTo>
                <a:lnTo>
                  <a:pt x="3257113" y="0"/>
                </a:lnTo>
                <a:close/>
              </a:path>
            </a:pathLst>
          </a:custGeom>
          <a:solidFill>
            <a:srgbClr val="1B1B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33475" y="3315015"/>
            <a:ext cx="3048635" cy="1165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70" dirty="0">
                <a:solidFill>
                  <a:srgbClr val="3C3838"/>
                </a:solidFill>
                <a:latin typeface="Trebuchet MS"/>
                <a:cs typeface="Trebuchet MS"/>
              </a:rPr>
              <a:t>Answer</a:t>
            </a:r>
            <a:r>
              <a:rPr sz="1650" spc="-95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3C3838"/>
                </a:solidFill>
                <a:latin typeface="Trebuchet MS"/>
                <a:cs typeface="Trebuchet MS"/>
              </a:rPr>
              <a:t>≤ener&amp;tion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7800"/>
              </a:lnSpc>
              <a:spcBef>
                <a:spcPts val="525"/>
              </a:spcBef>
            </a:pP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Retrieved</a:t>
            </a:r>
            <a:r>
              <a:rPr sz="1300" spc="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text</a:t>
            </a:r>
            <a:r>
              <a:rPr sz="1300" spc="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and</a:t>
            </a:r>
            <a:r>
              <a:rPr sz="1300" spc="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query</a:t>
            </a:r>
            <a:r>
              <a:rPr sz="1300" spc="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sent</a:t>
            </a:r>
            <a:r>
              <a:rPr sz="1300" spc="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to</a:t>
            </a:r>
            <a:r>
              <a:rPr sz="1300" spc="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C3838"/>
                </a:solidFill>
                <a:latin typeface="Roboto"/>
                <a:cs typeface="Roboto"/>
              </a:rPr>
              <a:t>Google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Gemini</a:t>
            </a:r>
            <a:r>
              <a:rPr sz="1300" spc="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for</a:t>
            </a:r>
            <a:r>
              <a:rPr sz="1300" spc="5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concise</a:t>
            </a:r>
            <a:r>
              <a:rPr sz="1300" spc="5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and</a:t>
            </a:r>
            <a:r>
              <a:rPr sz="1300" spc="5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accurate</a:t>
            </a:r>
            <a:r>
              <a:rPr sz="1300" spc="5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C3838"/>
                </a:solidFill>
                <a:latin typeface="Roboto"/>
                <a:cs typeface="Roboto"/>
              </a:rPr>
              <a:t>answer generation.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3058" y="5083355"/>
            <a:ext cx="10110470" cy="19050"/>
          </a:xfrm>
          <a:custGeom>
            <a:avLst/>
            <a:gdLst/>
            <a:ahLst/>
            <a:cxnLst/>
            <a:rect l="l" t="t" r="r" b="b"/>
            <a:pathLst>
              <a:path w="10110470" h="19050">
                <a:moveTo>
                  <a:pt x="10110230" y="0"/>
                </a:moveTo>
                <a:lnTo>
                  <a:pt x="0" y="0"/>
                </a:lnTo>
                <a:lnTo>
                  <a:pt x="0" y="18827"/>
                </a:lnTo>
                <a:lnTo>
                  <a:pt x="10110230" y="18827"/>
                </a:lnTo>
                <a:lnTo>
                  <a:pt x="10110230" y="0"/>
                </a:lnTo>
                <a:close/>
              </a:path>
            </a:pathLst>
          </a:custGeom>
          <a:solidFill>
            <a:srgbClr val="1B1B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9174" y="4788247"/>
            <a:ext cx="3074035" cy="10198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35" dirty="0">
                <a:solidFill>
                  <a:srgbClr val="3C3838"/>
                </a:solidFill>
                <a:latin typeface="Trebuchet MS"/>
                <a:cs typeface="Trebuchet MS"/>
              </a:rPr>
              <a:t>07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Trebuchet MS"/>
              <a:cs typeface="Trebuchet MS"/>
            </a:endParaRPr>
          </a:p>
          <a:p>
            <a:pPr marL="23495">
              <a:lnSpc>
                <a:spcPct val="100000"/>
              </a:lnSpc>
            </a:pPr>
            <a:r>
              <a:rPr sz="1650" spc="85" dirty="0">
                <a:solidFill>
                  <a:srgbClr val="3C3838"/>
                </a:solidFill>
                <a:latin typeface="Trebuchet MS"/>
                <a:cs typeface="Trebuchet MS"/>
              </a:rPr>
              <a:t>Response</a:t>
            </a:r>
            <a:endParaRPr sz="1650">
              <a:latin typeface="Trebuchet MS"/>
              <a:cs typeface="Trebuchet MS"/>
            </a:endParaRPr>
          </a:p>
          <a:p>
            <a:pPr marL="23495">
              <a:lnSpc>
                <a:spcPct val="100000"/>
              </a:lnSpc>
              <a:spcBef>
                <a:spcPts val="1115"/>
              </a:spcBef>
            </a:pP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Gemini's</a:t>
            </a:r>
            <a:r>
              <a:rPr sz="1300" spc="1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answer</a:t>
            </a:r>
            <a:r>
              <a:rPr sz="1300" spc="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is</a:t>
            </a:r>
            <a:r>
              <a:rPr sz="1300" spc="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displayed</a:t>
            </a:r>
            <a:r>
              <a:rPr sz="1300" spc="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to</a:t>
            </a:r>
            <a:r>
              <a:rPr sz="1300" spc="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3C3838"/>
                </a:solidFill>
                <a:latin typeface="Roboto"/>
                <a:cs typeface="Roboto"/>
              </a:rPr>
              <a:t>the</a:t>
            </a:r>
            <a:r>
              <a:rPr sz="1300" spc="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C3838"/>
                </a:solidFill>
                <a:latin typeface="Roboto"/>
                <a:cs typeface="Roboto"/>
              </a:rPr>
              <a:t>user.</a:t>
            </a:r>
            <a:endParaRPr sz="1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2259012"/>
            <a:ext cx="222694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Architecture</a:t>
            </a:r>
            <a:r>
              <a:rPr spc="204" dirty="0"/>
              <a:t> </a:t>
            </a:r>
            <a:r>
              <a:rPr spc="40" dirty="0"/>
              <a:t>Overview</a:t>
            </a:r>
          </a:p>
        </p:txBody>
      </p:sp>
      <p:sp>
        <p:nvSpPr>
          <p:cNvPr id="3" name="object 3"/>
          <p:cNvSpPr/>
          <p:nvPr/>
        </p:nvSpPr>
        <p:spPr>
          <a:xfrm>
            <a:off x="638175" y="30003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72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C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1515" y="2892425"/>
            <a:ext cx="3990975" cy="1174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solidFill>
                  <a:srgbClr val="3C3838"/>
                </a:solidFill>
                <a:latin typeface="Roboto"/>
                <a:cs typeface="Roboto"/>
              </a:rPr>
              <a:t>Frontend:</a:t>
            </a:r>
            <a:r>
              <a:rPr sz="1350" b="1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Interactive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UI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with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HTML,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CSS,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JavaScript.</a:t>
            </a: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350" b="1" dirty="0">
                <a:solidFill>
                  <a:srgbClr val="3C3838"/>
                </a:solidFill>
                <a:latin typeface="Roboto"/>
                <a:cs typeface="Roboto"/>
              </a:rPr>
              <a:t>Backend:</a:t>
            </a:r>
            <a:r>
              <a:rPr sz="1350" b="1" spc="-6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Powerful</a:t>
            </a:r>
            <a:r>
              <a:rPr sz="1350" spc="-6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API</a:t>
            </a:r>
            <a:r>
              <a:rPr sz="1350" spc="-6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built</a:t>
            </a:r>
            <a:r>
              <a:rPr sz="1350" spc="-6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with</a:t>
            </a:r>
            <a:r>
              <a:rPr sz="1350" spc="-6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FastAPI.</a:t>
            </a:r>
            <a:endParaRPr sz="1350">
              <a:latin typeface="Roboto"/>
              <a:cs typeface="Roboto"/>
            </a:endParaRPr>
          </a:p>
          <a:p>
            <a:pPr marL="12700" marR="408305">
              <a:lnSpc>
                <a:spcPct val="134300"/>
              </a:lnSpc>
              <a:spcBef>
                <a:spcPts val="450"/>
              </a:spcBef>
            </a:pPr>
            <a:r>
              <a:rPr sz="1350" b="1" dirty="0">
                <a:solidFill>
                  <a:srgbClr val="3C3838"/>
                </a:solidFill>
                <a:latin typeface="Roboto"/>
                <a:cs typeface="Roboto"/>
              </a:rPr>
              <a:t>Database:</a:t>
            </a:r>
            <a:r>
              <a:rPr sz="1350" b="1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PostgreSQL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for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document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metadata management.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8175" y="33337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C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8175" y="36671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C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72175" y="30003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3C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95072" y="2821939"/>
            <a:ext cx="4490720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>
              <a:lnSpc>
                <a:spcPct val="134300"/>
              </a:lnSpc>
              <a:spcBef>
                <a:spcPts val="100"/>
              </a:spcBef>
            </a:pPr>
            <a:r>
              <a:rPr sz="1350" b="1" dirty="0">
                <a:solidFill>
                  <a:srgbClr val="3C3838"/>
                </a:solidFill>
                <a:latin typeface="Roboto"/>
                <a:cs typeface="Roboto"/>
              </a:rPr>
              <a:t>Vector</a:t>
            </a:r>
            <a:r>
              <a:rPr sz="1350" b="1" spc="-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b="1" dirty="0">
                <a:solidFill>
                  <a:srgbClr val="3C3838"/>
                </a:solidFill>
                <a:latin typeface="Roboto"/>
                <a:cs typeface="Roboto"/>
              </a:rPr>
              <a:t>Database:</a:t>
            </a:r>
            <a:r>
              <a:rPr sz="1350" b="1" spc="-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Pinecone</a:t>
            </a:r>
            <a:r>
              <a:rPr sz="1350" spc="-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for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high-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performance</a:t>
            </a:r>
            <a:r>
              <a:rPr sz="1350" spc="-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similarity searches.</a:t>
            </a: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350" b="1" dirty="0">
                <a:solidFill>
                  <a:srgbClr val="3C3838"/>
                </a:solidFill>
                <a:latin typeface="Roboto"/>
                <a:cs typeface="Roboto"/>
              </a:rPr>
              <a:t>Language</a:t>
            </a:r>
            <a:r>
              <a:rPr sz="1350" b="1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b="1" dirty="0">
                <a:solidFill>
                  <a:srgbClr val="3C3838"/>
                </a:solidFill>
                <a:latin typeface="Roboto"/>
                <a:cs typeface="Roboto"/>
              </a:rPr>
              <a:t>Model:</a:t>
            </a:r>
            <a:r>
              <a:rPr sz="1350" b="1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Google's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60" dirty="0">
                <a:solidFill>
                  <a:srgbClr val="3C3838"/>
                </a:solidFill>
                <a:latin typeface="Roboto"/>
                <a:cs typeface="Roboto"/>
              </a:rPr>
              <a:t>state-of-</a:t>
            </a:r>
            <a:r>
              <a:rPr sz="1350" spc="-65" dirty="0">
                <a:solidFill>
                  <a:srgbClr val="3C3838"/>
                </a:solidFill>
                <a:latin typeface="Roboto"/>
                <a:cs typeface="Roboto"/>
              </a:rPr>
              <a:t>the-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art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Gemini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for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Q&amp;A.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72175" y="36099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3C383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0" dirty="0"/>
              <a:t>Technology</a:t>
            </a:r>
            <a:r>
              <a:rPr spc="-80" dirty="0"/>
              <a:t> </a:t>
            </a:r>
            <a:r>
              <a:rPr spc="-20" dirty="0"/>
              <a:t>St&amp;ck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0075" y="2676524"/>
            <a:ext cx="3295650" cy="1695450"/>
            <a:chOff x="600075" y="2676524"/>
            <a:chExt cx="3295650" cy="1695450"/>
          </a:xfrm>
        </p:grpSpPr>
        <p:sp>
          <p:nvSpPr>
            <p:cNvPr id="4" name="object 4"/>
            <p:cNvSpPr/>
            <p:nvPr/>
          </p:nvSpPr>
          <p:spPr>
            <a:xfrm>
              <a:off x="609600" y="2686049"/>
              <a:ext cx="3276600" cy="1676400"/>
            </a:xfrm>
            <a:custGeom>
              <a:avLst/>
              <a:gdLst/>
              <a:ahLst/>
              <a:cxnLst/>
              <a:rect l="l" t="t" r="r" b="b"/>
              <a:pathLst>
                <a:path w="3276600" h="1676400">
                  <a:moveTo>
                    <a:pt x="3229432" y="0"/>
                  </a:moveTo>
                  <a:lnTo>
                    <a:pt x="47169" y="0"/>
                  </a:lnTo>
                  <a:lnTo>
                    <a:pt x="43884" y="317"/>
                  </a:lnTo>
                  <a:lnTo>
                    <a:pt x="10347" y="19685"/>
                  </a:lnTo>
                  <a:lnTo>
                    <a:pt x="0" y="47167"/>
                  </a:lnTo>
                  <a:lnTo>
                    <a:pt x="0" y="1625917"/>
                  </a:lnTo>
                  <a:lnTo>
                    <a:pt x="0" y="1629232"/>
                  </a:lnTo>
                  <a:lnTo>
                    <a:pt x="17129" y="1663954"/>
                  </a:lnTo>
                  <a:lnTo>
                    <a:pt x="47169" y="1676400"/>
                  </a:lnTo>
                  <a:lnTo>
                    <a:pt x="3229432" y="1676400"/>
                  </a:lnTo>
                  <a:lnTo>
                    <a:pt x="3264154" y="1659267"/>
                  </a:lnTo>
                  <a:lnTo>
                    <a:pt x="3275622" y="1635760"/>
                  </a:lnTo>
                  <a:lnTo>
                    <a:pt x="3276282" y="1632521"/>
                  </a:lnTo>
                  <a:lnTo>
                    <a:pt x="3276600" y="1629232"/>
                  </a:lnTo>
                  <a:lnTo>
                    <a:pt x="3276600" y="47167"/>
                  </a:lnTo>
                  <a:lnTo>
                    <a:pt x="3259467" y="12446"/>
                  </a:lnTo>
                  <a:lnTo>
                    <a:pt x="3232721" y="317"/>
                  </a:lnTo>
                  <a:lnTo>
                    <a:pt x="3229432" y="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2686049"/>
              <a:ext cx="3276600" cy="1676400"/>
            </a:xfrm>
            <a:custGeom>
              <a:avLst/>
              <a:gdLst/>
              <a:ahLst/>
              <a:cxnLst/>
              <a:rect l="l" t="t" r="r" b="b"/>
              <a:pathLst>
                <a:path w="3276600" h="1676400">
                  <a:moveTo>
                    <a:pt x="0" y="1625917"/>
                  </a:moveTo>
                  <a:lnTo>
                    <a:pt x="0" y="50482"/>
                  </a:lnTo>
                  <a:lnTo>
                    <a:pt x="0" y="47167"/>
                  </a:lnTo>
                  <a:lnTo>
                    <a:pt x="322" y="43891"/>
                  </a:lnTo>
                  <a:lnTo>
                    <a:pt x="972" y="40627"/>
                  </a:lnTo>
                  <a:lnTo>
                    <a:pt x="1616" y="37376"/>
                  </a:lnTo>
                  <a:lnTo>
                    <a:pt x="2574" y="34226"/>
                  </a:lnTo>
                  <a:lnTo>
                    <a:pt x="3844" y="31165"/>
                  </a:lnTo>
                  <a:lnTo>
                    <a:pt x="5109" y="28105"/>
                  </a:lnTo>
                  <a:lnTo>
                    <a:pt x="6667" y="25196"/>
                  </a:lnTo>
                  <a:lnTo>
                    <a:pt x="37381" y="1612"/>
                  </a:lnTo>
                  <a:lnTo>
                    <a:pt x="40634" y="965"/>
                  </a:lnTo>
                  <a:lnTo>
                    <a:pt x="43884" y="317"/>
                  </a:lnTo>
                  <a:lnTo>
                    <a:pt x="47169" y="0"/>
                  </a:lnTo>
                  <a:lnTo>
                    <a:pt x="50482" y="0"/>
                  </a:lnTo>
                  <a:lnTo>
                    <a:pt x="3226117" y="0"/>
                  </a:lnTo>
                  <a:lnTo>
                    <a:pt x="3229432" y="0"/>
                  </a:lnTo>
                  <a:lnTo>
                    <a:pt x="3232721" y="317"/>
                  </a:lnTo>
                  <a:lnTo>
                    <a:pt x="3235960" y="965"/>
                  </a:lnTo>
                  <a:lnTo>
                    <a:pt x="3239211" y="1612"/>
                  </a:lnTo>
                  <a:lnTo>
                    <a:pt x="3254159" y="8509"/>
                  </a:lnTo>
                  <a:lnTo>
                    <a:pt x="3256915" y="10350"/>
                  </a:lnTo>
                  <a:lnTo>
                    <a:pt x="3272751" y="31165"/>
                  </a:lnTo>
                  <a:lnTo>
                    <a:pt x="3274021" y="34226"/>
                  </a:lnTo>
                  <a:lnTo>
                    <a:pt x="3274987" y="37376"/>
                  </a:lnTo>
                  <a:lnTo>
                    <a:pt x="3275622" y="40627"/>
                  </a:lnTo>
                  <a:lnTo>
                    <a:pt x="3276282" y="43891"/>
                  </a:lnTo>
                  <a:lnTo>
                    <a:pt x="3276600" y="47167"/>
                  </a:lnTo>
                  <a:lnTo>
                    <a:pt x="3276600" y="50482"/>
                  </a:lnTo>
                  <a:lnTo>
                    <a:pt x="3276600" y="1625917"/>
                  </a:lnTo>
                  <a:lnTo>
                    <a:pt x="3276600" y="1629232"/>
                  </a:lnTo>
                  <a:lnTo>
                    <a:pt x="3276282" y="1632521"/>
                  </a:lnTo>
                  <a:lnTo>
                    <a:pt x="3275622" y="1635760"/>
                  </a:lnTo>
                  <a:lnTo>
                    <a:pt x="3274987" y="1639011"/>
                  </a:lnTo>
                  <a:lnTo>
                    <a:pt x="3274021" y="1642173"/>
                  </a:lnTo>
                  <a:lnTo>
                    <a:pt x="3272751" y="1645234"/>
                  </a:lnTo>
                  <a:lnTo>
                    <a:pt x="3271494" y="1648294"/>
                  </a:lnTo>
                  <a:lnTo>
                    <a:pt x="3254159" y="1667891"/>
                  </a:lnTo>
                  <a:lnTo>
                    <a:pt x="3251403" y="1669732"/>
                  </a:lnTo>
                  <a:lnTo>
                    <a:pt x="3248494" y="1671281"/>
                  </a:lnTo>
                  <a:lnTo>
                    <a:pt x="3245434" y="1672551"/>
                  </a:lnTo>
                  <a:lnTo>
                    <a:pt x="3242373" y="1673821"/>
                  </a:lnTo>
                  <a:lnTo>
                    <a:pt x="3239211" y="1674787"/>
                  </a:lnTo>
                  <a:lnTo>
                    <a:pt x="3235960" y="1675434"/>
                  </a:lnTo>
                  <a:lnTo>
                    <a:pt x="3232721" y="1676069"/>
                  </a:lnTo>
                  <a:lnTo>
                    <a:pt x="3229432" y="1676400"/>
                  </a:lnTo>
                  <a:lnTo>
                    <a:pt x="3226117" y="1676400"/>
                  </a:lnTo>
                  <a:lnTo>
                    <a:pt x="50482" y="1676400"/>
                  </a:lnTo>
                  <a:lnTo>
                    <a:pt x="47169" y="1676400"/>
                  </a:lnTo>
                  <a:lnTo>
                    <a:pt x="43884" y="1676069"/>
                  </a:lnTo>
                  <a:lnTo>
                    <a:pt x="10347" y="1656715"/>
                  </a:lnTo>
                  <a:lnTo>
                    <a:pt x="3844" y="1645234"/>
                  </a:lnTo>
                  <a:lnTo>
                    <a:pt x="2574" y="1642173"/>
                  </a:lnTo>
                  <a:lnTo>
                    <a:pt x="1616" y="1639011"/>
                  </a:lnTo>
                  <a:lnTo>
                    <a:pt x="972" y="1635760"/>
                  </a:lnTo>
                  <a:lnTo>
                    <a:pt x="322" y="1632521"/>
                  </a:lnTo>
                  <a:lnTo>
                    <a:pt x="0" y="1629232"/>
                  </a:lnTo>
                  <a:lnTo>
                    <a:pt x="0" y="1625917"/>
                  </a:lnTo>
                  <a:close/>
                </a:path>
              </a:pathLst>
            </a:custGeom>
            <a:ln w="19050">
              <a:solidFill>
                <a:srgbClr val="C7C7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8675" y="3352812"/>
              <a:ext cx="57150" cy="390525"/>
            </a:xfrm>
            <a:custGeom>
              <a:avLst/>
              <a:gdLst/>
              <a:ahLst/>
              <a:cxnLst/>
              <a:rect l="l" t="t" r="r" b="b"/>
              <a:pathLst>
                <a:path w="57150" h="390525">
                  <a:moveTo>
                    <a:pt x="57150" y="358165"/>
                  </a:moveTo>
                  <a:lnTo>
                    <a:pt x="32359" y="333375"/>
                  </a:lnTo>
                  <a:lnTo>
                    <a:pt x="24777" y="333375"/>
                  </a:lnTo>
                  <a:lnTo>
                    <a:pt x="0" y="358165"/>
                  </a:lnTo>
                  <a:lnTo>
                    <a:pt x="0" y="365734"/>
                  </a:lnTo>
                  <a:lnTo>
                    <a:pt x="24777" y="390525"/>
                  </a:lnTo>
                  <a:lnTo>
                    <a:pt x="32359" y="390525"/>
                  </a:lnTo>
                  <a:lnTo>
                    <a:pt x="57150" y="365734"/>
                  </a:lnTo>
                  <a:lnTo>
                    <a:pt x="57150" y="361950"/>
                  </a:lnTo>
                  <a:lnTo>
                    <a:pt x="57150" y="358165"/>
                  </a:lnTo>
                  <a:close/>
                </a:path>
                <a:path w="57150" h="390525">
                  <a:moveTo>
                    <a:pt x="57150" y="24790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3C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77875" y="2849562"/>
            <a:ext cx="2816225" cy="9601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70" dirty="0">
                <a:solidFill>
                  <a:srgbClr val="3C3838"/>
                </a:solidFill>
                <a:latin typeface="Trebuchet MS"/>
                <a:cs typeface="Trebuchet MS"/>
              </a:rPr>
              <a:t>Core</a:t>
            </a:r>
            <a:r>
              <a:rPr sz="1650" spc="-114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50" dirty="0">
                <a:solidFill>
                  <a:srgbClr val="3C3838"/>
                </a:solidFill>
                <a:latin typeface="Trebuchet MS"/>
                <a:cs typeface="Trebuchet MS"/>
              </a:rPr>
              <a:t>Technologies</a:t>
            </a:r>
            <a:endParaRPr sz="1650">
              <a:latin typeface="Trebuchet MS"/>
              <a:cs typeface="Trebuchet MS"/>
            </a:endParaRPr>
          </a:p>
          <a:p>
            <a:pPr marL="286385">
              <a:lnSpc>
                <a:spcPct val="100000"/>
              </a:lnSpc>
              <a:spcBef>
                <a:spcPts val="1095"/>
              </a:spcBef>
            </a:pPr>
            <a:r>
              <a:rPr sz="1350" b="1" dirty="0">
                <a:solidFill>
                  <a:srgbClr val="3C3838"/>
                </a:solidFill>
                <a:latin typeface="Roboto"/>
                <a:cs typeface="Roboto"/>
              </a:rPr>
              <a:t>Backend:</a:t>
            </a:r>
            <a:r>
              <a:rPr sz="1350" b="1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Python,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FastAPI</a:t>
            </a:r>
            <a:endParaRPr sz="1350">
              <a:latin typeface="Roboto"/>
              <a:cs typeface="Roboto"/>
            </a:endParaRPr>
          </a:p>
          <a:p>
            <a:pPr marL="286385">
              <a:lnSpc>
                <a:spcPct val="100000"/>
              </a:lnSpc>
              <a:spcBef>
                <a:spcPts val="1005"/>
              </a:spcBef>
            </a:pPr>
            <a:r>
              <a:rPr sz="1350" b="1" spc="-10" dirty="0">
                <a:solidFill>
                  <a:srgbClr val="3C3838"/>
                </a:solidFill>
                <a:latin typeface="Roboto"/>
                <a:cs typeface="Roboto"/>
              </a:rPr>
              <a:t>Frontend:</a:t>
            </a:r>
            <a:r>
              <a:rPr sz="1350" b="1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HTML,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CSS,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JavaScript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67175" y="2676524"/>
            <a:ext cx="3295650" cy="1695450"/>
            <a:chOff x="4067175" y="2676524"/>
            <a:chExt cx="3295650" cy="1695450"/>
          </a:xfrm>
        </p:grpSpPr>
        <p:sp>
          <p:nvSpPr>
            <p:cNvPr id="9" name="object 9"/>
            <p:cNvSpPr/>
            <p:nvPr/>
          </p:nvSpPr>
          <p:spPr>
            <a:xfrm>
              <a:off x="4076700" y="2686049"/>
              <a:ext cx="3276600" cy="1676400"/>
            </a:xfrm>
            <a:custGeom>
              <a:avLst/>
              <a:gdLst/>
              <a:ahLst/>
              <a:cxnLst/>
              <a:rect l="l" t="t" r="r" b="b"/>
              <a:pathLst>
                <a:path w="3276600" h="1676400">
                  <a:moveTo>
                    <a:pt x="3229432" y="0"/>
                  </a:moveTo>
                  <a:lnTo>
                    <a:pt x="47167" y="0"/>
                  </a:lnTo>
                  <a:lnTo>
                    <a:pt x="43878" y="317"/>
                  </a:lnTo>
                  <a:lnTo>
                    <a:pt x="10350" y="19685"/>
                  </a:lnTo>
                  <a:lnTo>
                    <a:pt x="0" y="47167"/>
                  </a:lnTo>
                  <a:lnTo>
                    <a:pt x="0" y="1625917"/>
                  </a:lnTo>
                  <a:lnTo>
                    <a:pt x="0" y="1629232"/>
                  </a:lnTo>
                  <a:lnTo>
                    <a:pt x="17132" y="1663954"/>
                  </a:lnTo>
                  <a:lnTo>
                    <a:pt x="47167" y="1676400"/>
                  </a:lnTo>
                  <a:lnTo>
                    <a:pt x="3229432" y="1676400"/>
                  </a:lnTo>
                  <a:lnTo>
                    <a:pt x="3264154" y="1659267"/>
                  </a:lnTo>
                  <a:lnTo>
                    <a:pt x="3275622" y="1635760"/>
                  </a:lnTo>
                  <a:lnTo>
                    <a:pt x="3276282" y="1632521"/>
                  </a:lnTo>
                  <a:lnTo>
                    <a:pt x="3276600" y="1629232"/>
                  </a:lnTo>
                  <a:lnTo>
                    <a:pt x="3276600" y="47167"/>
                  </a:lnTo>
                  <a:lnTo>
                    <a:pt x="3259467" y="12446"/>
                  </a:lnTo>
                  <a:lnTo>
                    <a:pt x="3232721" y="317"/>
                  </a:lnTo>
                  <a:lnTo>
                    <a:pt x="3229432" y="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76700" y="2686049"/>
              <a:ext cx="3276600" cy="1676400"/>
            </a:xfrm>
            <a:custGeom>
              <a:avLst/>
              <a:gdLst/>
              <a:ahLst/>
              <a:cxnLst/>
              <a:rect l="l" t="t" r="r" b="b"/>
              <a:pathLst>
                <a:path w="3276600" h="1676400">
                  <a:moveTo>
                    <a:pt x="0" y="1625917"/>
                  </a:moveTo>
                  <a:lnTo>
                    <a:pt x="0" y="50482"/>
                  </a:lnTo>
                  <a:lnTo>
                    <a:pt x="0" y="47167"/>
                  </a:lnTo>
                  <a:lnTo>
                    <a:pt x="317" y="43891"/>
                  </a:lnTo>
                  <a:lnTo>
                    <a:pt x="19685" y="10350"/>
                  </a:lnTo>
                  <a:lnTo>
                    <a:pt x="40640" y="965"/>
                  </a:lnTo>
                  <a:lnTo>
                    <a:pt x="43878" y="317"/>
                  </a:lnTo>
                  <a:lnTo>
                    <a:pt x="47167" y="0"/>
                  </a:lnTo>
                  <a:lnTo>
                    <a:pt x="50482" y="0"/>
                  </a:lnTo>
                  <a:lnTo>
                    <a:pt x="3226117" y="0"/>
                  </a:lnTo>
                  <a:lnTo>
                    <a:pt x="3229432" y="0"/>
                  </a:lnTo>
                  <a:lnTo>
                    <a:pt x="3232721" y="317"/>
                  </a:lnTo>
                  <a:lnTo>
                    <a:pt x="3235960" y="965"/>
                  </a:lnTo>
                  <a:lnTo>
                    <a:pt x="3239211" y="1612"/>
                  </a:lnTo>
                  <a:lnTo>
                    <a:pt x="3254159" y="8509"/>
                  </a:lnTo>
                  <a:lnTo>
                    <a:pt x="3256915" y="10350"/>
                  </a:lnTo>
                  <a:lnTo>
                    <a:pt x="3272751" y="31165"/>
                  </a:lnTo>
                  <a:lnTo>
                    <a:pt x="3274021" y="34226"/>
                  </a:lnTo>
                  <a:lnTo>
                    <a:pt x="3274987" y="37376"/>
                  </a:lnTo>
                  <a:lnTo>
                    <a:pt x="3275622" y="40627"/>
                  </a:lnTo>
                  <a:lnTo>
                    <a:pt x="3276282" y="43891"/>
                  </a:lnTo>
                  <a:lnTo>
                    <a:pt x="3276600" y="47167"/>
                  </a:lnTo>
                  <a:lnTo>
                    <a:pt x="3276600" y="50482"/>
                  </a:lnTo>
                  <a:lnTo>
                    <a:pt x="3276600" y="1625917"/>
                  </a:lnTo>
                  <a:lnTo>
                    <a:pt x="3276600" y="1629232"/>
                  </a:lnTo>
                  <a:lnTo>
                    <a:pt x="3276282" y="1632521"/>
                  </a:lnTo>
                  <a:lnTo>
                    <a:pt x="3275622" y="1635760"/>
                  </a:lnTo>
                  <a:lnTo>
                    <a:pt x="3274987" y="1639011"/>
                  </a:lnTo>
                  <a:lnTo>
                    <a:pt x="3274021" y="1642173"/>
                  </a:lnTo>
                  <a:lnTo>
                    <a:pt x="3272751" y="1645234"/>
                  </a:lnTo>
                  <a:lnTo>
                    <a:pt x="3271494" y="1648294"/>
                  </a:lnTo>
                  <a:lnTo>
                    <a:pt x="3254159" y="1667891"/>
                  </a:lnTo>
                  <a:lnTo>
                    <a:pt x="3251403" y="1669732"/>
                  </a:lnTo>
                  <a:lnTo>
                    <a:pt x="3248494" y="1671281"/>
                  </a:lnTo>
                  <a:lnTo>
                    <a:pt x="3245434" y="1672551"/>
                  </a:lnTo>
                  <a:lnTo>
                    <a:pt x="3242373" y="1673821"/>
                  </a:lnTo>
                  <a:lnTo>
                    <a:pt x="3239211" y="1674787"/>
                  </a:lnTo>
                  <a:lnTo>
                    <a:pt x="3235960" y="1675434"/>
                  </a:lnTo>
                  <a:lnTo>
                    <a:pt x="3232721" y="1676069"/>
                  </a:lnTo>
                  <a:lnTo>
                    <a:pt x="3229432" y="1676400"/>
                  </a:lnTo>
                  <a:lnTo>
                    <a:pt x="3226117" y="1676400"/>
                  </a:lnTo>
                  <a:lnTo>
                    <a:pt x="50482" y="1676400"/>
                  </a:lnTo>
                  <a:lnTo>
                    <a:pt x="47167" y="1676400"/>
                  </a:lnTo>
                  <a:lnTo>
                    <a:pt x="43878" y="1676069"/>
                  </a:lnTo>
                  <a:lnTo>
                    <a:pt x="40640" y="1675434"/>
                  </a:lnTo>
                  <a:lnTo>
                    <a:pt x="37376" y="1674787"/>
                  </a:lnTo>
                  <a:lnTo>
                    <a:pt x="34226" y="1673821"/>
                  </a:lnTo>
                  <a:lnTo>
                    <a:pt x="31165" y="1672551"/>
                  </a:lnTo>
                  <a:lnTo>
                    <a:pt x="28105" y="1671281"/>
                  </a:lnTo>
                  <a:lnTo>
                    <a:pt x="2578" y="1642173"/>
                  </a:lnTo>
                  <a:lnTo>
                    <a:pt x="965" y="1635760"/>
                  </a:lnTo>
                  <a:lnTo>
                    <a:pt x="317" y="1632521"/>
                  </a:lnTo>
                  <a:lnTo>
                    <a:pt x="0" y="1629232"/>
                  </a:lnTo>
                  <a:lnTo>
                    <a:pt x="0" y="1625917"/>
                  </a:lnTo>
                  <a:close/>
                </a:path>
              </a:pathLst>
            </a:custGeom>
            <a:ln w="19050">
              <a:solidFill>
                <a:srgbClr val="C7C7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95775" y="3352812"/>
              <a:ext cx="57150" cy="723900"/>
            </a:xfrm>
            <a:custGeom>
              <a:avLst/>
              <a:gdLst/>
              <a:ahLst/>
              <a:cxnLst/>
              <a:rect l="l" t="t" r="r" b="b"/>
              <a:pathLst>
                <a:path w="57150" h="723900">
                  <a:moveTo>
                    <a:pt x="57150" y="691527"/>
                  </a:moveTo>
                  <a:lnTo>
                    <a:pt x="32359" y="666737"/>
                  </a:lnTo>
                  <a:lnTo>
                    <a:pt x="24790" y="666737"/>
                  </a:lnTo>
                  <a:lnTo>
                    <a:pt x="0" y="691527"/>
                  </a:lnTo>
                  <a:lnTo>
                    <a:pt x="0" y="699096"/>
                  </a:lnTo>
                  <a:lnTo>
                    <a:pt x="24790" y="723887"/>
                  </a:lnTo>
                  <a:lnTo>
                    <a:pt x="32359" y="723887"/>
                  </a:lnTo>
                  <a:lnTo>
                    <a:pt x="57150" y="699096"/>
                  </a:lnTo>
                  <a:lnTo>
                    <a:pt x="57150" y="695312"/>
                  </a:lnTo>
                  <a:lnTo>
                    <a:pt x="57150" y="691527"/>
                  </a:lnTo>
                  <a:close/>
                </a:path>
                <a:path w="57150" h="723900">
                  <a:moveTo>
                    <a:pt x="57150" y="358165"/>
                  </a:moveTo>
                  <a:lnTo>
                    <a:pt x="32359" y="333375"/>
                  </a:lnTo>
                  <a:lnTo>
                    <a:pt x="24790" y="333375"/>
                  </a:lnTo>
                  <a:lnTo>
                    <a:pt x="0" y="358165"/>
                  </a:lnTo>
                  <a:lnTo>
                    <a:pt x="0" y="365734"/>
                  </a:lnTo>
                  <a:lnTo>
                    <a:pt x="24790" y="390525"/>
                  </a:lnTo>
                  <a:lnTo>
                    <a:pt x="32359" y="390525"/>
                  </a:lnTo>
                  <a:lnTo>
                    <a:pt x="57150" y="365734"/>
                  </a:lnTo>
                  <a:lnTo>
                    <a:pt x="57150" y="361950"/>
                  </a:lnTo>
                  <a:lnTo>
                    <a:pt x="57150" y="358165"/>
                  </a:lnTo>
                  <a:close/>
                </a:path>
                <a:path w="57150" h="723900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3C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44975" y="2849562"/>
            <a:ext cx="2790825" cy="12934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10" dirty="0">
                <a:solidFill>
                  <a:srgbClr val="3C3838"/>
                </a:solidFill>
                <a:latin typeface="Trebuchet MS"/>
                <a:cs typeface="Trebuchet MS"/>
              </a:rPr>
              <a:t>D&amp;t&amp;</a:t>
            </a:r>
            <a:r>
              <a:rPr sz="1650" spc="-60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455" dirty="0">
                <a:solidFill>
                  <a:srgbClr val="3C3838"/>
                </a:solidFill>
                <a:latin typeface="Trebuchet MS"/>
                <a:cs typeface="Trebuchet MS"/>
              </a:rPr>
              <a:t>s</a:t>
            </a:r>
            <a:r>
              <a:rPr sz="1650" spc="-105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30" dirty="0">
                <a:solidFill>
                  <a:srgbClr val="3C3838"/>
                </a:solidFill>
                <a:latin typeface="Trebuchet MS"/>
                <a:cs typeface="Trebuchet MS"/>
              </a:rPr>
              <a:t>AI</a:t>
            </a:r>
            <a:endParaRPr sz="1650">
              <a:latin typeface="Trebuchet MS"/>
              <a:cs typeface="Trebuchet MS"/>
            </a:endParaRPr>
          </a:p>
          <a:p>
            <a:pPr marL="286385">
              <a:lnSpc>
                <a:spcPct val="100000"/>
              </a:lnSpc>
              <a:spcBef>
                <a:spcPts val="1095"/>
              </a:spcBef>
            </a:pPr>
            <a:r>
              <a:rPr sz="1350" b="1" dirty="0">
                <a:solidFill>
                  <a:srgbClr val="3C3838"/>
                </a:solidFill>
                <a:latin typeface="Roboto"/>
                <a:cs typeface="Roboto"/>
              </a:rPr>
              <a:t>Database:</a:t>
            </a:r>
            <a:r>
              <a:rPr sz="1350" b="1" spc="-7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PostgreSQL</a:t>
            </a:r>
            <a:endParaRPr sz="1350">
              <a:latin typeface="Roboto"/>
              <a:cs typeface="Roboto"/>
            </a:endParaRPr>
          </a:p>
          <a:p>
            <a:pPr marL="286385">
              <a:lnSpc>
                <a:spcPct val="100000"/>
              </a:lnSpc>
              <a:spcBef>
                <a:spcPts val="1005"/>
              </a:spcBef>
            </a:pPr>
            <a:r>
              <a:rPr sz="1350" b="1" dirty="0">
                <a:solidFill>
                  <a:srgbClr val="3C3838"/>
                </a:solidFill>
                <a:latin typeface="Roboto"/>
                <a:cs typeface="Roboto"/>
              </a:rPr>
              <a:t>Vector</a:t>
            </a:r>
            <a:r>
              <a:rPr sz="1350" b="1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b="1" dirty="0">
                <a:solidFill>
                  <a:srgbClr val="3C3838"/>
                </a:solidFill>
                <a:latin typeface="Roboto"/>
                <a:cs typeface="Roboto"/>
              </a:rPr>
              <a:t>Search:</a:t>
            </a:r>
            <a:r>
              <a:rPr sz="1350" b="1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Pinecone</a:t>
            </a:r>
            <a:endParaRPr sz="1350">
              <a:latin typeface="Roboto"/>
              <a:cs typeface="Roboto"/>
            </a:endParaRPr>
          </a:p>
          <a:p>
            <a:pPr marL="286385">
              <a:lnSpc>
                <a:spcPct val="100000"/>
              </a:lnSpc>
              <a:spcBef>
                <a:spcPts val="1005"/>
              </a:spcBef>
            </a:pPr>
            <a:r>
              <a:rPr sz="1350" b="1" dirty="0">
                <a:solidFill>
                  <a:srgbClr val="3C3838"/>
                </a:solidFill>
                <a:latin typeface="Roboto"/>
                <a:cs typeface="Roboto"/>
              </a:rPr>
              <a:t>Language</a:t>
            </a:r>
            <a:r>
              <a:rPr sz="1350" b="1" spc="-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b="1" dirty="0">
                <a:solidFill>
                  <a:srgbClr val="3C3838"/>
                </a:solidFill>
                <a:latin typeface="Roboto"/>
                <a:cs typeface="Roboto"/>
              </a:rPr>
              <a:t>Model:</a:t>
            </a:r>
            <a:r>
              <a:rPr sz="1350" b="1" spc="-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Google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Gemini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34275" y="2676524"/>
            <a:ext cx="3295650" cy="1695450"/>
            <a:chOff x="7534275" y="2676524"/>
            <a:chExt cx="3295650" cy="1695450"/>
          </a:xfrm>
        </p:grpSpPr>
        <p:sp>
          <p:nvSpPr>
            <p:cNvPr id="14" name="object 14"/>
            <p:cNvSpPr/>
            <p:nvPr/>
          </p:nvSpPr>
          <p:spPr>
            <a:xfrm>
              <a:off x="7543800" y="2686049"/>
              <a:ext cx="3276600" cy="1676400"/>
            </a:xfrm>
            <a:custGeom>
              <a:avLst/>
              <a:gdLst/>
              <a:ahLst/>
              <a:cxnLst/>
              <a:rect l="l" t="t" r="r" b="b"/>
              <a:pathLst>
                <a:path w="3276600" h="1676400">
                  <a:moveTo>
                    <a:pt x="3229432" y="0"/>
                  </a:moveTo>
                  <a:lnTo>
                    <a:pt x="47167" y="0"/>
                  </a:lnTo>
                  <a:lnTo>
                    <a:pt x="43878" y="317"/>
                  </a:lnTo>
                  <a:lnTo>
                    <a:pt x="10350" y="19685"/>
                  </a:lnTo>
                  <a:lnTo>
                    <a:pt x="0" y="47167"/>
                  </a:lnTo>
                  <a:lnTo>
                    <a:pt x="0" y="1625917"/>
                  </a:lnTo>
                  <a:lnTo>
                    <a:pt x="0" y="1629232"/>
                  </a:lnTo>
                  <a:lnTo>
                    <a:pt x="17132" y="1663954"/>
                  </a:lnTo>
                  <a:lnTo>
                    <a:pt x="47167" y="1676400"/>
                  </a:lnTo>
                  <a:lnTo>
                    <a:pt x="3229432" y="1676400"/>
                  </a:lnTo>
                  <a:lnTo>
                    <a:pt x="3264154" y="1659267"/>
                  </a:lnTo>
                  <a:lnTo>
                    <a:pt x="3275622" y="1635760"/>
                  </a:lnTo>
                  <a:lnTo>
                    <a:pt x="3276282" y="1632521"/>
                  </a:lnTo>
                  <a:lnTo>
                    <a:pt x="3276600" y="1629232"/>
                  </a:lnTo>
                  <a:lnTo>
                    <a:pt x="3276600" y="47167"/>
                  </a:lnTo>
                  <a:lnTo>
                    <a:pt x="3259467" y="12446"/>
                  </a:lnTo>
                  <a:lnTo>
                    <a:pt x="3232721" y="317"/>
                  </a:lnTo>
                  <a:lnTo>
                    <a:pt x="3229432" y="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43800" y="2686049"/>
              <a:ext cx="3276600" cy="1676400"/>
            </a:xfrm>
            <a:custGeom>
              <a:avLst/>
              <a:gdLst/>
              <a:ahLst/>
              <a:cxnLst/>
              <a:rect l="l" t="t" r="r" b="b"/>
              <a:pathLst>
                <a:path w="3276600" h="1676400">
                  <a:moveTo>
                    <a:pt x="0" y="1625917"/>
                  </a:moveTo>
                  <a:lnTo>
                    <a:pt x="0" y="50482"/>
                  </a:lnTo>
                  <a:lnTo>
                    <a:pt x="0" y="47167"/>
                  </a:lnTo>
                  <a:lnTo>
                    <a:pt x="317" y="43891"/>
                  </a:lnTo>
                  <a:lnTo>
                    <a:pt x="19685" y="10350"/>
                  </a:lnTo>
                  <a:lnTo>
                    <a:pt x="40640" y="965"/>
                  </a:lnTo>
                  <a:lnTo>
                    <a:pt x="43878" y="317"/>
                  </a:lnTo>
                  <a:lnTo>
                    <a:pt x="47167" y="0"/>
                  </a:lnTo>
                  <a:lnTo>
                    <a:pt x="50482" y="0"/>
                  </a:lnTo>
                  <a:lnTo>
                    <a:pt x="3226117" y="0"/>
                  </a:lnTo>
                  <a:lnTo>
                    <a:pt x="3229432" y="0"/>
                  </a:lnTo>
                  <a:lnTo>
                    <a:pt x="3232721" y="317"/>
                  </a:lnTo>
                  <a:lnTo>
                    <a:pt x="3235960" y="965"/>
                  </a:lnTo>
                  <a:lnTo>
                    <a:pt x="3239211" y="1612"/>
                  </a:lnTo>
                  <a:lnTo>
                    <a:pt x="3254159" y="8509"/>
                  </a:lnTo>
                  <a:lnTo>
                    <a:pt x="3256915" y="10350"/>
                  </a:lnTo>
                  <a:lnTo>
                    <a:pt x="3272751" y="31165"/>
                  </a:lnTo>
                  <a:lnTo>
                    <a:pt x="3274021" y="34226"/>
                  </a:lnTo>
                  <a:lnTo>
                    <a:pt x="3274987" y="37376"/>
                  </a:lnTo>
                  <a:lnTo>
                    <a:pt x="3275622" y="40627"/>
                  </a:lnTo>
                  <a:lnTo>
                    <a:pt x="3276282" y="43891"/>
                  </a:lnTo>
                  <a:lnTo>
                    <a:pt x="3276600" y="47167"/>
                  </a:lnTo>
                  <a:lnTo>
                    <a:pt x="3276600" y="50482"/>
                  </a:lnTo>
                  <a:lnTo>
                    <a:pt x="3276600" y="1625917"/>
                  </a:lnTo>
                  <a:lnTo>
                    <a:pt x="3276600" y="1629232"/>
                  </a:lnTo>
                  <a:lnTo>
                    <a:pt x="3276282" y="1632521"/>
                  </a:lnTo>
                  <a:lnTo>
                    <a:pt x="3275622" y="1635760"/>
                  </a:lnTo>
                  <a:lnTo>
                    <a:pt x="3274987" y="1639011"/>
                  </a:lnTo>
                  <a:lnTo>
                    <a:pt x="3274021" y="1642173"/>
                  </a:lnTo>
                  <a:lnTo>
                    <a:pt x="3272751" y="1645234"/>
                  </a:lnTo>
                  <a:lnTo>
                    <a:pt x="3271481" y="1648294"/>
                  </a:lnTo>
                  <a:lnTo>
                    <a:pt x="3269932" y="1651203"/>
                  </a:lnTo>
                  <a:lnTo>
                    <a:pt x="3268091" y="1653959"/>
                  </a:lnTo>
                  <a:lnTo>
                    <a:pt x="3266249" y="1656715"/>
                  </a:lnTo>
                  <a:lnTo>
                    <a:pt x="3254159" y="1667891"/>
                  </a:lnTo>
                  <a:lnTo>
                    <a:pt x="3251403" y="1669732"/>
                  </a:lnTo>
                  <a:lnTo>
                    <a:pt x="3248494" y="1671281"/>
                  </a:lnTo>
                  <a:lnTo>
                    <a:pt x="3245434" y="1672551"/>
                  </a:lnTo>
                  <a:lnTo>
                    <a:pt x="3242373" y="1673821"/>
                  </a:lnTo>
                  <a:lnTo>
                    <a:pt x="3239211" y="1674787"/>
                  </a:lnTo>
                  <a:lnTo>
                    <a:pt x="3235960" y="1675434"/>
                  </a:lnTo>
                  <a:lnTo>
                    <a:pt x="3232721" y="1676069"/>
                  </a:lnTo>
                  <a:lnTo>
                    <a:pt x="3229432" y="1676400"/>
                  </a:lnTo>
                  <a:lnTo>
                    <a:pt x="3226117" y="1676400"/>
                  </a:lnTo>
                  <a:lnTo>
                    <a:pt x="50482" y="1676400"/>
                  </a:lnTo>
                  <a:lnTo>
                    <a:pt x="47167" y="1676400"/>
                  </a:lnTo>
                  <a:lnTo>
                    <a:pt x="43878" y="1676069"/>
                  </a:lnTo>
                  <a:lnTo>
                    <a:pt x="40640" y="1675434"/>
                  </a:lnTo>
                  <a:lnTo>
                    <a:pt x="37376" y="1674787"/>
                  </a:lnTo>
                  <a:lnTo>
                    <a:pt x="34226" y="1673821"/>
                  </a:lnTo>
                  <a:lnTo>
                    <a:pt x="31165" y="1672551"/>
                  </a:lnTo>
                  <a:lnTo>
                    <a:pt x="28105" y="1671281"/>
                  </a:lnTo>
                  <a:lnTo>
                    <a:pt x="2578" y="1642173"/>
                  </a:lnTo>
                  <a:lnTo>
                    <a:pt x="965" y="1635760"/>
                  </a:lnTo>
                  <a:lnTo>
                    <a:pt x="317" y="1632521"/>
                  </a:lnTo>
                  <a:lnTo>
                    <a:pt x="0" y="1629232"/>
                  </a:lnTo>
                  <a:lnTo>
                    <a:pt x="0" y="1625917"/>
                  </a:lnTo>
                  <a:close/>
                </a:path>
              </a:pathLst>
            </a:custGeom>
            <a:ln w="19050">
              <a:solidFill>
                <a:srgbClr val="C7C7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62875" y="3352812"/>
              <a:ext cx="57150" cy="666750"/>
            </a:xfrm>
            <a:custGeom>
              <a:avLst/>
              <a:gdLst/>
              <a:ahLst/>
              <a:cxnLst/>
              <a:rect l="l" t="t" r="r" b="b"/>
              <a:pathLst>
                <a:path w="57150" h="666750">
                  <a:moveTo>
                    <a:pt x="57150" y="634377"/>
                  </a:moveTo>
                  <a:lnTo>
                    <a:pt x="32359" y="609587"/>
                  </a:lnTo>
                  <a:lnTo>
                    <a:pt x="24790" y="609587"/>
                  </a:lnTo>
                  <a:lnTo>
                    <a:pt x="0" y="634377"/>
                  </a:lnTo>
                  <a:lnTo>
                    <a:pt x="0" y="641946"/>
                  </a:lnTo>
                  <a:lnTo>
                    <a:pt x="24790" y="666737"/>
                  </a:lnTo>
                  <a:lnTo>
                    <a:pt x="32359" y="666737"/>
                  </a:lnTo>
                  <a:lnTo>
                    <a:pt x="57150" y="641946"/>
                  </a:lnTo>
                  <a:lnTo>
                    <a:pt x="57150" y="638162"/>
                  </a:lnTo>
                  <a:lnTo>
                    <a:pt x="57150" y="634377"/>
                  </a:lnTo>
                  <a:close/>
                </a:path>
                <a:path w="57150" h="666750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3C38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12075" y="2849562"/>
            <a:ext cx="2210435" cy="12363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85" dirty="0">
                <a:solidFill>
                  <a:srgbClr val="3C3838"/>
                </a:solidFill>
                <a:latin typeface="Trebuchet MS"/>
                <a:cs typeface="Trebuchet MS"/>
              </a:rPr>
              <a:t>Document</a:t>
            </a:r>
            <a:r>
              <a:rPr sz="1650" spc="-40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70" dirty="0">
                <a:solidFill>
                  <a:srgbClr val="3C3838"/>
                </a:solidFill>
                <a:latin typeface="Trebuchet MS"/>
                <a:cs typeface="Trebuchet MS"/>
              </a:rPr>
              <a:t>Processing</a:t>
            </a:r>
            <a:endParaRPr sz="1650">
              <a:latin typeface="Trebuchet MS"/>
              <a:cs typeface="Trebuchet MS"/>
            </a:endParaRPr>
          </a:p>
          <a:p>
            <a:pPr marL="286385" marR="109855">
              <a:lnSpc>
                <a:spcPct val="134300"/>
              </a:lnSpc>
              <a:spcBef>
                <a:spcPts val="540"/>
              </a:spcBef>
            </a:pPr>
            <a:r>
              <a:rPr sz="1350" b="1" dirty="0">
                <a:solidFill>
                  <a:srgbClr val="3C3838"/>
                </a:solidFill>
                <a:latin typeface="Roboto"/>
                <a:cs typeface="Roboto"/>
              </a:rPr>
              <a:t>PDF</a:t>
            </a:r>
            <a:r>
              <a:rPr sz="1350" b="1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b="1" dirty="0">
                <a:solidFill>
                  <a:srgbClr val="3C3838"/>
                </a:solidFill>
                <a:latin typeface="Roboto"/>
                <a:cs typeface="Roboto"/>
              </a:rPr>
              <a:t>Parsing:</a:t>
            </a:r>
            <a:r>
              <a:rPr sz="1350" b="1" spc="-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PyMuPDF,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PyMuPDF4LLM</a:t>
            </a:r>
            <a:endParaRPr sz="1350">
              <a:latin typeface="Roboto"/>
              <a:cs typeface="Roboto"/>
            </a:endParaRPr>
          </a:p>
          <a:p>
            <a:pPr marL="286385">
              <a:lnSpc>
                <a:spcPct val="100000"/>
              </a:lnSpc>
              <a:spcBef>
                <a:spcPts val="1005"/>
              </a:spcBef>
            </a:pPr>
            <a:r>
              <a:rPr sz="1350" b="1" dirty="0">
                <a:solidFill>
                  <a:srgbClr val="3C3838"/>
                </a:solidFill>
                <a:latin typeface="Roboto"/>
                <a:cs typeface="Roboto"/>
              </a:rPr>
              <a:t>Text</a:t>
            </a:r>
            <a:r>
              <a:rPr sz="1350" b="1" spc="-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b="1" spc="-10" dirty="0">
                <a:solidFill>
                  <a:srgbClr val="3C3838"/>
                </a:solidFill>
                <a:latin typeface="Roboto"/>
                <a:cs typeface="Roboto"/>
              </a:rPr>
              <a:t>Splitting:</a:t>
            </a:r>
            <a:r>
              <a:rPr sz="1350" b="1" spc="-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Langchain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668462"/>
            <a:ext cx="306133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20" dirty="0"/>
              <a:t>Code</a:t>
            </a:r>
            <a:r>
              <a:rPr spc="-60" dirty="0"/>
              <a:t> </a:t>
            </a:r>
            <a:r>
              <a:rPr spc="50" dirty="0"/>
              <a:t>Highlights</a:t>
            </a:r>
            <a:r>
              <a:rPr spc="-55" dirty="0"/>
              <a:t> </a:t>
            </a:r>
            <a:r>
              <a:rPr spc="105" dirty="0"/>
              <a:t>-</a:t>
            </a:r>
            <a:r>
              <a:rPr spc="-55" dirty="0"/>
              <a:t> </a:t>
            </a:r>
            <a:r>
              <a:rPr spc="45" dirty="0"/>
              <a:t>B&amp;ckend</a:t>
            </a:r>
            <a:r>
              <a:rPr spc="-105" dirty="0"/>
              <a:t> </a:t>
            </a:r>
            <a:r>
              <a:rPr spc="50" dirty="0"/>
              <a:t>API</a:t>
            </a:r>
          </a:p>
        </p:txBody>
      </p:sp>
      <p:sp>
        <p:nvSpPr>
          <p:cNvPr id="3" name="object 3"/>
          <p:cNvSpPr/>
          <p:nvPr/>
        </p:nvSpPr>
        <p:spPr>
          <a:xfrm>
            <a:off x="638175" y="2324099"/>
            <a:ext cx="1152525" cy="180975"/>
          </a:xfrm>
          <a:custGeom>
            <a:avLst/>
            <a:gdLst/>
            <a:ahLst/>
            <a:cxnLst/>
            <a:rect l="l" t="t" r="r" b="b"/>
            <a:pathLst>
              <a:path w="1152525" h="180975">
                <a:moveTo>
                  <a:pt x="1137653" y="0"/>
                </a:moveTo>
                <a:lnTo>
                  <a:pt x="14872" y="0"/>
                </a:lnTo>
                <a:lnTo>
                  <a:pt x="12684" y="431"/>
                </a:lnTo>
                <a:lnTo>
                  <a:pt x="0" y="14871"/>
                </a:lnTo>
                <a:lnTo>
                  <a:pt x="0" y="163830"/>
                </a:lnTo>
                <a:lnTo>
                  <a:pt x="0" y="166103"/>
                </a:lnTo>
                <a:lnTo>
                  <a:pt x="14872" y="180975"/>
                </a:lnTo>
                <a:lnTo>
                  <a:pt x="1137653" y="180975"/>
                </a:lnTo>
                <a:lnTo>
                  <a:pt x="1152525" y="166103"/>
                </a:lnTo>
                <a:lnTo>
                  <a:pt x="1152525" y="14871"/>
                </a:lnTo>
                <a:lnTo>
                  <a:pt x="1139837" y="431"/>
                </a:lnTo>
                <a:lnTo>
                  <a:pt x="113765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375" y="2317114"/>
            <a:ext cx="126174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20" dirty="0">
                <a:solidFill>
                  <a:srgbClr val="3C3838"/>
                </a:solidFill>
                <a:latin typeface="Roboto"/>
                <a:cs typeface="Roboto"/>
              </a:rPr>
              <a:t>(</a:t>
            </a:r>
            <a:r>
              <a:rPr sz="1050" spc="-20" dirty="0">
                <a:solidFill>
                  <a:srgbClr val="3C3838"/>
                </a:solidFill>
                <a:latin typeface="Lucida Sans Unicode"/>
                <a:cs typeface="Lucida Sans Unicode"/>
              </a:rPr>
              <a:t>app/api/routes.py</a:t>
            </a:r>
            <a:r>
              <a:rPr sz="1050" spc="-20" dirty="0">
                <a:solidFill>
                  <a:srgbClr val="3C3838"/>
                </a:solidFill>
                <a:latin typeface="Roboto"/>
                <a:cs typeface="Roboto"/>
              </a:rPr>
              <a:t>)</a:t>
            </a:r>
            <a:endParaRPr sz="105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0075" y="2724149"/>
            <a:ext cx="390525" cy="381000"/>
            <a:chOff x="600075" y="2724149"/>
            <a:chExt cx="390525" cy="381000"/>
          </a:xfrm>
        </p:grpSpPr>
        <p:sp>
          <p:nvSpPr>
            <p:cNvPr id="6" name="object 6"/>
            <p:cNvSpPr/>
            <p:nvPr/>
          </p:nvSpPr>
          <p:spPr>
            <a:xfrm>
              <a:off x="604837" y="27289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7" y="357860"/>
                  </a:lnTo>
                  <a:lnTo>
                    <a:pt x="51619" y="371475"/>
                  </a:lnTo>
                  <a:lnTo>
                    <a:pt x="329380" y="371475"/>
                  </a:lnTo>
                  <a:lnTo>
                    <a:pt x="367381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E1E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4837" y="27289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29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8" y="323443"/>
                  </a:lnTo>
                  <a:lnTo>
                    <a:pt x="371688" y="346913"/>
                  </a:lnTo>
                  <a:lnTo>
                    <a:pt x="369674" y="349935"/>
                  </a:lnTo>
                  <a:lnTo>
                    <a:pt x="336529" y="370408"/>
                  </a:lnTo>
                  <a:lnTo>
                    <a:pt x="332973" y="371119"/>
                  </a:lnTo>
                  <a:lnTo>
                    <a:pt x="329380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9" y="371475"/>
                  </a:lnTo>
                  <a:lnTo>
                    <a:pt x="48026" y="371119"/>
                  </a:lnTo>
                  <a:lnTo>
                    <a:pt x="44465" y="370408"/>
                  </a:lnTo>
                  <a:lnTo>
                    <a:pt x="40907" y="369709"/>
                  </a:lnTo>
                  <a:lnTo>
                    <a:pt x="9311" y="346913"/>
                  </a:lnTo>
                  <a:lnTo>
                    <a:pt x="7292" y="343903"/>
                  </a:lnTo>
                  <a:lnTo>
                    <a:pt x="5590" y="340728"/>
                  </a:lnTo>
                  <a:lnTo>
                    <a:pt x="4207" y="337375"/>
                  </a:lnTo>
                  <a:lnTo>
                    <a:pt x="2818" y="334022"/>
                  </a:lnTo>
                  <a:lnTo>
                    <a:pt x="1771" y="330568"/>
                  </a:lnTo>
                  <a:lnTo>
                    <a:pt x="1061" y="327012"/>
                  </a:lnTo>
                  <a:lnTo>
                    <a:pt x="351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C7C7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143000" y="2762249"/>
            <a:ext cx="2000250" cy="295275"/>
          </a:xfrm>
          <a:custGeom>
            <a:avLst/>
            <a:gdLst/>
            <a:ahLst/>
            <a:cxnLst/>
            <a:rect l="l" t="t" r="r" b="b"/>
            <a:pathLst>
              <a:path w="2000250" h="295275">
                <a:moveTo>
                  <a:pt x="1977009" y="0"/>
                </a:moveTo>
                <a:lnTo>
                  <a:pt x="23237" y="0"/>
                </a:lnTo>
                <a:lnTo>
                  <a:pt x="19818" y="685"/>
                </a:lnTo>
                <a:lnTo>
                  <a:pt x="0" y="23241"/>
                </a:lnTo>
                <a:lnTo>
                  <a:pt x="0" y="268490"/>
                </a:lnTo>
                <a:lnTo>
                  <a:pt x="0" y="272034"/>
                </a:lnTo>
                <a:lnTo>
                  <a:pt x="23237" y="295275"/>
                </a:lnTo>
                <a:lnTo>
                  <a:pt x="1977009" y="295275"/>
                </a:lnTo>
                <a:lnTo>
                  <a:pt x="2000250" y="272034"/>
                </a:lnTo>
                <a:lnTo>
                  <a:pt x="2000250" y="23241"/>
                </a:lnTo>
                <a:lnTo>
                  <a:pt x="1980425" y="685"/>
                </a:lnTo>
                <a:lnTo>
                  <a:pt x="1977009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44587" y="2763837"/>
            <a:ext cx="4403090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3C3838"/>
                </a:solidFill>
                <a:latin typeface="Lucida Sans Unicode"/>
                <a:cs typeface="Lucida Sans Unicode"/>
              </a:rPr>
              <a:t>/documents/upload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Handles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file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uploads,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parsing,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and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indexing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into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the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vector database.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19775" y="2724149"/>
            <a:ext cx="390525" cy="381000"/>
            <a:chOff x="5819775" y="2724149"/>
            <a:chExt cx="390525" cy="381000"/>
          </a:xfrm>
        </p:grpSpPr>
        <p:sp>
          <p:nvSpPr>
            <p:cNvPr id="11" name="object 11"/>
            <p:cNvSpPr/>
            <p:nvPr/>
          </p:nvSpPr>
          <p:spPr>
            <a:xfrm>
              <a:off x="5824537" y="27289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E1E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24537" y="2728912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56450" y="36216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5588" y="340728"/>
                  </a:lnTo>
                  <a:lnTo>
                    <a:pt x="4203" y="337375"/>
                  </a:lnTo>
                  <a:lnTo>
                    <a:pt x="2819" y="334022"/>
                  </a:lnTo>
                  <a:lnTo>
                    <a:pt x="1765" y="330568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C7C7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6372225" y="2762249"/>
            <a:ext cx="676275" cy="295275"/>
          </a:xfrm>
          <a:custGeom>
            <a:avLst/>
            <a:gdLst/>
            <a:ahLst/>
            <a:cxnLst/>
            <a:rect l="l" t="t" r="r" b="b"/>
            <a:pathLst>
              <a:path w="676275" h="295275">
                <a:moveTo>
                  <a:pt x="653034" y="0"/>
                </a:moveTo>
                <a:lnTo>
                  <a:pt x="23241" y="0"/>
                </a:lnTo>
                <a:lnTo>
                  <a:pt x="19824" y="685"/>
                </a:lnTo>
                <a:lnTo>
                  <a:pt x="0" y="23241"/>
                </a:lnTo>
                <a:lnTo>
                  <a:pt x="0" y="268490"/>
                </a:lnTo>
                <a:lnTo>
                  <a:pt x="0" y="272034"/>
                </a:lnTo>
                <a:lnTo>
                  <a:pt x="23241" y="295275"/>
                </a:lnTo>
                <a:lnTo>
                  <a:pt x="653034" y="295275"/>
                </a:lnTo>
                <a:lnTo>
                  <a:pt x="676275" y="272034"/>
                </a:lnTo>
                <a:lnTo>
                  <a:pt x="676275" y="23241"/>
                </a:lnTo>
                <a:lnTo>
                  <a:pt x="656450" y="685"/>
                </a:lnTo>
                <a:lnTo>
                  <a:pt x="65303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66674" y="2763837"/>
            <a:ext cx="4305935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3C3838"/>
                </a:solidFill>
                <a:latin typeface="Lucida Sans Unicode"/>
                <a:cs typeface="Lucida Sans Unicode"/>
              </a:rPr>
              <a:t>/query</a:t>
            </a:r>
            <a:endParaRPr sz="1650">
              <a:latin typeface="Lucida Sans Unicode"/>
              <a:cs typeface="Lucida Sans Unicode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Processes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user's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question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and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returns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an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AI-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generated answer.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0075" y="4048125"/>
            <a:ext cx="390525" cy="381000"/>
            <a:chOff x="600075" y="4048125"/>
            <a:chExt cx="390525" cy="381000"/>
          </a:xfrm>
        </p:grpSpPr>
        <p:sp>
          <p:nvSpPr>
            <p:cNvPr id="16" name="object 16"/>
            <p:cNvSpPr/>
            <p:nvPr/>
          </p:nvSpPr>
          <p:spPr>
            <a:xfrm>
              <a:off x="604837" y="40528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0" y="0"/>
                  </a:moveTo>
                  <a:lnTo>
                    <a:pt x="51619" y="0"/>
                  </a:lnTo>
                  <a:lnTo>
                    <a:pt x="48026" y="355"/>
                  </a:lnTo>
                  <a:lnTo>
                    <a:pt x="13618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7" y="357860"/>
                  </a:lnTo>
                  <a:lnTo>
                    <a:pt x="51619" y="371475"/>
                  </a:lnTo>
                  <a:lnTo>
                    <a:pt x="329380" y="371475"/>
                  </a:lnTo>
                  <a:lnTo>
                    <a:pt x="367381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2" y="13614"/>
                  </a:lnTo>
                  <a:lnTo>
                    <a:pt x="332973" y="355"/>
                  </a:lnTo>
                  <a:lnTo>
                    <a:pt x="329380" y="0"/>
                  </a:lnTo>
                  <a:close/>
                </a:path>
              </a:pathLst>
            </a:custGeom>
            <a:solidFill>
              <a:srgbClr val="E1E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4837" y="40528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1" y="48018"/>
                  </a:lnTo>
                  <a:lnTo>
                    <a:pt x="1061" y="44462"/>
                  </a:lnTo>
                  <a:lnTo>
                    <a:pt x="1771" y="40906"/>
                  </a:lnTo>
                  <a:lnTo>
                    <a:pt x="2818" y="37452"/>
                  </a:lnTo>
                  <a:lnTo>
                    <a:pt x="4207" y="34099"/>
                  </a:lnTo>
                  <a:lnTo>
                    <a:pt x="5590" y="30746"/>
                  </a:lnTo>
                  <a:lnTo>
                    <a:pt x="7292" y="27571"/>
                  </a:lnTo>
                  <a:lnTo>
                    <a:pt x="24551" y="9309"/>
                  </a:lnTo>
                  <a:lnTo>
                    <a:pt x="27567" y="7289"/>
                  </a:lnTo>
                  <a:lnTo>
                    <a:pt x="44465" y="1066"/>
                  </a:lnTo>
                  <a:lnTo>
                    <a:pt x="48026" y="355"/>
                  </a:lnTo>
                  <a:lnTo>
                    <a:pt x="51619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0" y="0"/>
                  </a:lnTo>
                  <a:lnTo>
                    <a:pt x="332973" y="355"/>
                  </a:lnTo>
                  <a:lnTo>
                    <a:pt x="336529" y="1066"/>
                  </a:lnTo>
                  <a:lnTo>
                    <a:pt x="340092" y="1765"/>
                  </a:lnTo>
                  <a:lnTo>
                    <a:pt x="356448" y="9309"/>
                  </a:lnTo>
                  <a:lnTo>
                    <a:pt x="359464" y="11328"/>
                  </a:lnTo>
                  <a:lnTo>
                    <a:pt x="379938" y="44462"/>
                  </a:lnTo>
                  <a:lnTo>
                    <a:pt x="380648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8" y="323443"/>
                  </a:lnTo>
                  <a:lnTo>
                    <a:pt x="371688" y="346913"/>
                  </a:lnTo>
                  <a:lnTo>
                    <a:pt x="369674" y="349935"/>
                  </a:lnTo>
                  <a:lnTo>
                    <a:pt x="336529" y="370408"/>
                  </a:lnTo>
                  <a:lnTo>
                    <a:pt x="332973" y="371119"/>
                  </a:lnTo>
                  <a:lnTo>
                    <a:pt x="329380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9" y="371475"/>
                  </a:lnTo>
                  <a:lnTo>
                    <a:pt x="48026" y="371119"/>
                  </a:lnTo>
                  <a:lnTo>
                    <a:pt x="44465" y="370408"/>
                  </a:lnTo>
                  <a:lnTo>
                    <a:pt x="40907" y="369709"/>
                  </a:lnTo>
                  <a:lnTo>
                    <a:pt x="9311" y="346913"/>
                  </a:lnTo>
                  <a:lnTo>
                    <a:pt x="7292" y="343903"/>
                  </a:lnTo>
                  <a:lnTo>
                    <a:pt x="5590" y="340728"/>
                  </a:lnTo>
                  <a:lnTo>
                    <a:pt x="4207" y="337375"/>
                  </a:lnTo>
                  <a:lnTo>
                    <a:pt x="2818" y="334022"/>
                  </a:lnTo>
                  <a:lnTo>
                    <a:pt x="1771" y="330568"/>
                  </a:lnTo>
                  <a:lnTo>
                    <a:pt x="1061" y="327012"/>
                  </a:lnTo>
                  <a:lnTo>
                    <a:pt x="351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C7C7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143000" y="4086225"/>
            <a:ext cx="1228725" cy="295275"/>
          </a:xfrm>
          <a:custGeom>
            <a:avLst/>
            <a:gdLst/>
            <a:ahLst/>
            <a:cxnLst/>
            <a:rect l="l" t="t" r="r" b="b"/>
            <a:pathLst>
              <a:path w="1228725" h="295275">
                <a:moveTo>
                  <a:pt x="1205484" y="0"/>
                </a:moveTo>
                <a:lnTo>
                  <a:pt x="23237" y="0"/>
                </a:lnTo>
                <a:lnTo>
                  <a:pt x="19818" y="685"/>
                </a:lnTo>
                <a:lnTo>
                  <a:pt x="0" y="23241"/>
                </a:lnTo>
                <a:lnTo>
                  <a:pt x="0" y="268490"/>
                </a:lnTo>
                <a:lnTo>
                  <a:pt x="0" y="272034"/>
                </a:lnTo>
                <a:lnTo>
                  <a:pt x="23237" y="295275"/>
                </a:lnTo>
                <a:lnTo>
                  <a:pt x="1205484" y="295275"/>
                </a:lnTo>
                <a:lnTo>
                  <a:pt x="1228725" y="272034"/>
                </a:lnTo>
                <a:lnTo>
                  <a:pt x="1228725" y="23241"/>
                </a:lnTo>
                <a:lnTo>
                  <a:pt x="1208900" y="685"/>
                </a:lnTo>
                <a:lnTo>
                  <a:pt x="120548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44587" y="4087812"/>
            <a:ext cx="398081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3C3838"/>
                </a:solidFill>
                <a:latin typeface="Lucida Sans Unicode"/>
                <a:cs typeface="Lucida Sans Unicode"/>
              </a:rPr>
              <a:t>/documents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Lists</a:t>
            </a:r>
            <a:r>
              <a:rPr sz="1350" spc="-5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all</a:t>
            </a:r>
            <a:r>
              <a:rPr sz="1350" spc="-5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currently</a:t>
            </a:r>
            <a:r>
              <a:rPr sz="1350" spc="-5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uploaded</a:t>
            </a:r>
            <a:r>
              <a:rPr sz="1350" spc="-5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and</a:t>
            </a:r>
            <a:r>
              <a:rPr sz="1350" spc="-5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indexed</a:t>
            </a:r>
            <a:r>
              <a:rPr sz="1350" spc="-5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documents.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19775" y="4048125"/>
            <a:ext cx="390525" cy="381000"/>
            <a:chOff x="5819775" y="4048125"/>
            <a:chExt cx="390525" cy="381000"/>
          </a:xfrm>
        </p:grpSpPr>
        <p:sp>
          <p:nvSpPr>
            <p:cNvPr id="21" name="object 21"/>
            <p:cNvSpPr/>
            <p:nvPr/>
          </p:nvSpPr>
          <p:spPr>
            <a:xfrm>
              <a:off x="5824537" y="40528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E1E1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24537" y="40528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4203" y="34099"/>
                  </a:lnTo>
                  <a:lnTo>
                    <a:pt x="5588" y="30746"/>
                  </a:lnTo>
                  <a:lnTo>
                    <a:pt x="7289" y="27571"/>
                  </a:lnTo>
                  <a:lnTo>
                    <a:pt x="37452" y="281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56450" y="36216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5588" y="340728"/>
                  </a:lnTo>
                  <a:lnTo>
                    <a:pt x="4203" y="337375"/>
                  </a:lnTo>
                  <a:lnTo>
                    <a:pt x="2819" y="334022"/>
                  </a:lnTo>
                  <a:lnTo>
                    <a:pt x="1765" y="330568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C7C7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6372225" y="4086225"/>
            <a:ext cx="2105025" cy="295275"/>
          </a:xfrm>
          <a:custGeom>
            <a:avLst/>
            <a:gdLst/>
            <a:ahLst/>
            <a:cxnLst/>
            <a:rect l="l" t="t" r="r" b="b"/>
            <a:pathLst>
              <a:path w="2105025" h="295275">
                <a:moveTo>
                  <a:pt x="2081784" y="0"/>
                </a:moveTo>
                <a:lnTo>
                  <a:pt x="23241" y="0"/>
                </a:lnTo>
                <a:lnTo>
                  <a:pt x="19824" y="685"/>
                </a:lnTo>
                <a:lnTo>
                  <a:pt x="0" y="23241"/>
                </a:lnTo>
                <a:lnTo>
                  <a:pt x="0" y="268490"/>
                </a:lnTo>
                <a:lnTo>
                  <a:pt x="0" y="272034"/>
                </a:lnTo>
                <a:lnTo>
                  <a:pt x="23241" y="295275"/>
                </a:lnTo>
                <a:lnTo>
                  <a:pt x="2081784" y="295275"/>
                </a:lnTo>
                <a:lnTo>
                  <a:pt x="2105025" y="272034"/>
                </a:lnTo>
                <a:lnTo>
                  <a:pt x="2105025" y="23241"/>
                </a:lnTo>
                <a:lnTo>
                  <a:pt x="2085200" y="685"/>
                </a:lnTo>
                <a:lnTo>
                  <a:pt x="208178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66674" y="4087812"/>
            <a:ext cx="422275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3C3838"/>
                </a:solidFill>
                <a:latin typeface="Lucida Sans Unicode"/>
                <a:cs typeface="Lucida Sans Unicode"/>
              </a:rPr>
              <a:t>/documents/{doc_id}</a:t>
            </a:r>
            <a:endParaRPr sz="1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Facilitates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the</a:t>
            </a:r>
            <a:r>
              <a:rPr sz="1350" spc="-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deletion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of</a:t>
            </a:r>
            <a:r>
              <a:rPr sz="1350" spc="-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specific</a:t>
            </a:r>
            <a:r>
              <a:rPr sz="1350" spc="-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document</a:t>
            </a:r>
            <a:r>
              <a:rPr sz="1350" spc="-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by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its</a:t>
            </a:r>
            <a:r>
              <a:rPr sz="1350" spc="-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ID.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011237"/>
            <a:ext cx="220916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Future</a:t>
            </a:r>
            <a:r>
              <a:rPr spc="120" dirty="0"/>
              <a:t> </a:t>
            </a:r>
            <a:r>
              <a:rPr spc="45" dirty="0"/>
              <a:t>Enh&amp;ncements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0074" y="1647824"/>
            <a:ext cx="5029200" cy="1790700"/>
            <a:chOff x="600074" y="1647824"/>
            <a:chExt cx="5029200" cy="1790700"/>
          </a:xfrm>
        </p:grpSpPr>
        <p:sp>
          <p:nvSpPr>
            <p:cNvPr id="4" name="object 4"/>
            <p:cNvSpPr/>
            <p:nvPr/>
          </p:nvSpPr>
          <p:spPr>
            <a:xfrm>
              <a:off x="609600" y="1904999"/>
              <a:ext cx="5010150" cy="1524000"/>
            </a:xfrm>
            <a:custGeom>
              <a:avLst/>
              <a:gdLst/>
              <a:ahLst/>
              <a:cxnLst/>
              <a:rect l="l" t="t" r="r" b="b"/>
              <a:pathLst>
                <a:path w="5010150" h="1524000">
                  <a:moveTo>
                    <a:pt x="4947856" y="0"/>
                  </a:moveTo>
                  <a:lnTo>
                    <a:pt x="62299" y="0"/>
                  </a:lnTo>
                  <a:lnTo>
                    <a:pt x="57964" y="482"/>
                  </a:lnTo>
                  <a:lnTo>
                    <a:pt x="22622" y="18783"/>
                  </a:lnTo>
                  <a:lnTo>
                    <a:pt x="2133" y="56426"/>
                  </a:lnTo>
                  <a:lnTo>
                    <a:pt x="0" y="71196"/>
                  </a:lnTo>
                  <a:lnTo>
                    <a:pt x="0" y="1473517"/>
                  </a:lnTo>
                  <a:lnTo>
                    <a:pt x="0" y="1476832"/>
                  </a:lnTo>
                  <a:lnTo>
                    <a:pt x="17129" y="1511554"/>
                  </a:lnTo>
                  <a:lnTo>
                    <a:pt x="47169" y="1524000"/>
                  </a:lnTo>
                  <a:lnTo>
                    <a:pt x="4962982" y="1524000"/>
                  </a:lnTo>
                  <a:lnTo>
                    <a:pt x="4997704" y="1506867"/>
                  </a:lnTo>
                  <a:lnTo>
                    <a:pt x="5009172" y="1483360"/>
                  </a:lnTo>
                  <a:lnTo>
                    <a:pt x="5009832" y="1480121"/>
                  </a:lnTo>
                  <a:lnTo>
                    <a:pt x="5010150" y="1476832"/>
                  </a:lnTo>
                  <a:lnTo>
                    <a:pt x="5010150" y="71196"/>
                  </a:lnTo>
                  <a:lnTo>
                    <a:pt x="4996484" y="29705"/>
                  </a:lnTo>
                  <a:lnTo>
                    <a:pt x="4964950" y="3886"/>
                  </a:lnTo>
                  <a:lnTo>
                    <a:pt x="4952187" y="482"/>
                  </a:lnTo>
                  <a:lnTo>
                    <a:pt x="4947856" y="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0062" y="1905850"/>
              <a:ext cx="5029200" cy="1532890"/>
            </a:xfrm>
            <a:custGeom>
              <a:avLst/>
              <a:gdLst/>
              <a:ahLst/>
              <a:cxnLst/>
              <a:rect l="l" t="t" r="r" b="b"/>
              <a:pathLst>
                <a:path w="5029200" h="1532889">
                  <a:moveTo>
                    <a:pt x="5029200" y="75361"/>
                  </a:moveTo>
                  <a:lnTo>
                    <a:pt x="5016373" y="33020"/>
                  </a:lnTo>
                  <a:lnTo>
                    <a:pt x="4982159" y="4965"/>
                  </a:lnTo>
                  <a:lnTo>
                    <a:pt x="4963769" y="0"/>
                  </a:lnTo>
                  <a:lnTo>
                    <a:pt x="4967871" y="1092"/>
                  </a:lnTo>
                  <a:lnTo>
                    <a:pt x="4981867" y="8826"/>
                  </a:lnTo>
                  <a:lnTo>
                    <a:pt x="5005794" y="46202"/>
                  </a:lnTo>
                  <a:lnTo>
                    <a:pt x="5010150" y="75361"/>
                  </a:lnTo>
                  <a:lnTo>
                    <a:pt x="5010150" y="1472679"/>
                  </a:lnTo>
                  <a:lnTo>
                    <a:pt x="4997640" y="1502067"/>
                  </a:lnTo>
                  <a:lnTo>
                    <a:pt x="4991849" y="1506880"/>
                  </a:lnTo>
                  <a:lnTo>
                    <a:pt x="4984928" y="1510626"/>
                  </a:lnTo>
                  <a:lnTo>
                    <a:pt x="4977371" y="1512874"/>
                  </a:lnTo>
                  <a:lnTo>
                    <a:pt x="4969192" y="1513636"/>
                  </a:lnTo>
                  <a:lnTo>
                    <a:pt x="60007" y="1513636"/>
                  </a:lnTo>
                  <a:lnTo>
                    <a:pt x="51841" y="1512874"/>
                  </a:lnTo>
                  <a:lnTo>
                    <a:pt x="44284" y="1510626"/>
                  </a:lnTo>
                  <a:lnTo>
                    <a:pt x="37363" y="1506880"/>
                  </a:lnTo>
                  <a:lnTo>
                    <a:pt x="31559" y="1502079"/>
                  </a:lnTo>
                  <a:lnTo>
                    <a:pt x="31051" y="1501648"/>
                  </a:lnTo>
                  <a:lnTo>
                    <a:pt x="25806" y="1495323"/>
                  </a:lnTo>
                  <a:lnTo>
                    <a:pt x="22059" y="1488389"/>
                  </a:lnTo>
                  <a:lnTo>
                    <a:pt x="19812" y="1480845"/>
                  </a:lnTo>
                  <a:lnTo>
                    <a:pt x="19050" y="1472679"/>
                  </a:lnTo>
                  <a:lnTo>
                    <a:pt x="19050" y="75361"/>
                  </a:lnTo>
                  <a:lnTo>
                    <a:pt x="28676" y="33020"/>
                  </a:lnTo>
                  <a:lnTo>
                    <a:pt x="61341" y="1092"/>
                  </a:lnTo>
                  <a:lnTo>
                    <a:pt x="65443" y="0"/>
                  </a:lnTo>
                  <a:lnTo>
                    <a:pt x="61341" y="609"/>
                  </a:lnTo>
                  <a:lnTo>
                    <a:pt x="22326" y="21475"/>
                  </a:lnTo>
                  <a:lnTo>
                    <a:pt x="1460" y="60490"/>
                  </a:lnTo>
                  <a:lnTo>
                    <a:pt x="0" y="75361"/>
                  </a:lnTo>
                  <a:lnTo>
                    <a:pt x="0" y="1480642"/>
                  </a:lnTo>
                  <a:lnTo>
                    <a:pt x="1524" y="1488287"/>
                  </a:lnTo>
                  <a:lnTo>
                    <a:pt x="7620" y="1502994"/>
                  </a:lnTo>
                  <a:lnTo>
                    <a:pt x="11950" y="1509483"/>
                  </a:lnTo>
                  <a:lnTo>
                    <a:pt x="17805" y="1515338"/>
                  </a:lnTo>
                  <a:lnTo>
                    <a:pt x="23202" y="1520736"/>
                  </a:lnTo>
                  <a:lnTo>
                    <a:pt x="29692" y="1525066"/>
                  </a:lnTo>
                  <a:lnTo>
                    <a:pt x="44399" y="1531162"/>
                  </a:lnTo>
                  <a:lnTo>
                    <a:pt x="52057" y="1532686"/>
                  </a:lnTo>
                  <a:lnTo>
                    <a:pt x="4977155" y="1532686"/>
                  </a:lnTo>
                  <a:lnTo>
                    <a:pt x="4984801" y="1531162"/>
                  </a:lnTo>
                  <a:lnTo>
                    <a:pt x="4999507" y="1525066"/>
                  </a:lnTo>
                  <a:lnTo>
                    <a:pt x="5005997" y="1520736"/>
                  </a:lnTo>
                  <a:lnTo>
                    <a:pt x="5011153" y="1515579"/>
                  </a:lnTo>
                  <a:lnTo>
                    <a:pt x="5011623" y="1515110"/>
                  </a:lnTo>
                  <a:lnTo>
                    <a:pt x="5017249" y="1509483"/>
                  </a:lnTo>
                  <a:lnTo>
                    <a:pt x="5021580" y="1502994"/>
                  </a:lnTo>
                  <a:lnTo>
                    <a:pt x="5027638" y="1488389"/>
                  </a:lnTo>
                  <a:lnTo>
                    <a:pt x="5029162" y="1480845"/>
                  </a:lnTo>
                  <a:lnTo>
                    <a:pt x="5029200" y="75361"/>
                  </a:lnTo>
                  <a:close/>
                </a:path>
              </a:pathLst>
            </a:custGeom>
            <a:solidFill>
              <a:srgbClr val="C7C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0075" y="1647824"/>
              <a:ext cx="5029200" cy="514350"/>
            </a:xfrm>
            <a:custGeom>
              <a:avLst/>
              <a:gdLst/>
              <a:ahLst/>
              <a:cxnLst/>
              <a:rect l="l" t="t" r="r" b="b"/>
              <a:pathLst>
                <a:path w="5029200" h="514350">
                  <a:moveTo>
                    <a:pt x="5029200" y="294195"/>
                  </a:moveTo>
                  <a:lnTo>
                    <a:pt x="5014404" y="258483"/>
                  </a:lnTo>
                  <a:lnTo>
                    <a:pt x="4977041" y="238506"/>
                  </a:lnTo>
                  <a:lnTo>
                    <a:pt x="4973129" y="238125"/>
                  </a:lnTo>
                  <a:lnTo>
                    <a:pt x="2771140" y="238125"/>
                  </a:lnTo>
                  <a:lnTo>
                    <a:pt x="2769717" y="223583"/>
                  </a:lnTo>
                  <a:lnTo>
                    <a:pt x="2758262" y="174459"/>
                  </a:lnTo>
                  <a:lnTo>
                    <a:pt x="2737434" y="128511"/>
                  </a:lnTo>
                  <a:lnTo>
                    <a:pt x="2708059" y="87515"/>
                  </a:lnTo>
                  <a:lnTo>
                    <a:pt x="2671241" y="53035"/>
                  </a:lnTo>
                  <a:lnTo>
                    <a:pt x="2628404" y="26403"/>
                  </a:lnTo>
                  <a:lnTo>
                    <a:pt x="2581198" y="8623"/>
                  </a:lnTo>
                  <a:lnTo>
                    <a:pt x="2531427" y="406"/>
                  </a:lnTo>
                  <a:lnTo>
                    <a:pt x="2523020" y="0"/>
                  </a:lnTo>
                  <a:lnTo>
                    <a:pt x="2506180" y="0"/>
                  </a:lnTo>
                  <a:lnTo>
                    <a:pt x="2456154" y="6578"/>
                  </a:lnTo>
                  <a:lnTo>
                    <a:pt x="2408402" y="22796"/>
                  </a:lnTo>
                  <a:lnTo>
                    <a:pt x="2364714" y="48018"/>
                  </a:lnTo>
                  <a:lnTo>
                    <a:pt x="2326792" y="81280"/>
                  </a:lnTo>
                  <a:lnTo>
                    <a:pt x="2296083" y="121297"/>
                  </a:lnTo>
                  <a:lnTo>
                    <a:pt x="2273782" y="166535"/>
                  </a:lnTo>
                  <a:lnTo>
                    <a:pt x="2260727" y="215265"/>
                  </a:lnTo>
                  <a:lnTo>
                    <a:pt x="2258047" y="238125"/>
                  </a:lnTo>
                  <a:lnTo>
                    <a:pt x="56057" y="238125"/>
                  </a:lnTo>
                  <a:lnTo>
                    <a:pt x="20358" y="252920"/>
                  </a:lnTo>
                  <a:lnTo>
                    <a:pt x="381" y="290283"/>
                  </a:lnTo>
                  <a:lnTo>
                    <a:pt x="0" y="294195"/>
                  </a:lnTo>
                  <a:lnTo>
                    <a:pt x="0" y="314325"/>
                  </a:lnTo>
                  <a:lnTo>
                    <a:pt x="2263737" y="314325"/>
                  </a:lnTo>
                  <a:lnTo>
                    <a:pt x="2263991" y="315607"/>
                  </a:lnTo>
                  <a:lnTo>
                    <a:pt x="2280208" y="363372"/>
                  </a:lnTo>
                  <a:lnTo>
                    <a:pt x="2305443" y="407060"/>
                  </a:lnTo>
                  <a:lnTo>
                    <a:pt x="2338705" y="444982"/>
                  </a:lnTo>
                  <a:lnTo>
                    <a:pt x="2378722" y="475691"/>
                  </a:lnTo>
                  <a:lnTo>
                    <a:pt x="2423960" y="497992"/>
                  </a:lnTo>
                  <a:lnTo>
                    <a:pt x="2472690" y="511048"/>
                  </a:lnTo>
                  <a:lnTo>
                    <a:pt x="2506180" y="514350"/>
                  </a:lnTo>
                  <a:lnTo>
                    <a:pt x="2523020" y="514350"/>
                  </a:lnTo>
                  <a:lnTo>
                    <a:pt x="2573032" y="507758"/>
                  </a:lnTo>
                  <a:lnTo>
                    <a:pt x="2620797" y="491553"/>
                  </a:lnTo>
                  <a:lnTo>
                    <a:pt x="2664485" y="466331"/>
                  </a:lnTo>
                  <a:lnTo>
                    <a:pt x="2702407" y="433070"/>
                  </a:lnTo>
                  <a:lnTo>
                    <a:pt x="2733116" y="393052"/>
                  </a:lnTo>
                  <a:lnTo>
                    <a:pt x="2755430" y="347802"/>
                  </a:lnTo>
                  <a:lnTo>
                    <a:pt x="2765450" y="314325"/>
                  </a:lnTo>
                  <a:lnTo>
                    <a:pt x="5029200" y="314325"/>
                  </a:lnTo>
                  <a:lnTo>
                    <a:pt x="5029200" y="294195"/>
                  </a:lnTo>
                  <a:close/>
                </a:path>
              </a:pathLst>
            </a:custGeom>
            <a:solidFill>
              <a:srgbClr val="1B1B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57918" y="1743710"/>
            <a:ext cx="113664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10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7875" y="2316162"/>
            <a:ext cx="3958590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95" dirty="0">
                <a:solidFill>
                  <a:srgbClr val="3C3838"/>
                </a:solidFill>
                <a:latin typeface="Trebuchet MS"/>
                <a:cs typeface="Trebuchet MS"/>
              </a:rPr>
              <a:t>More</a:t>
            </a:r>
            <a:r>
              <a:rPr sz="1650" spc="-20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3C3838"/>
                </a:solidFill>
                <a:latin typeface="Trebuchet MS"/>
                <a:cs typeface="Trebuchet MS"/>
              </a:rPr>
              <a:t>File</a:t>
            </a:r>
            <a:r>
              <a:rPr sz="1650" spc="-70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60" dirty="0">
                <a:solidFill>
                  <a:srgbClr val="3C3838"/>
                </a:solidFill>
                <a:latin typeface="Trebuchet MS"/>
                <a:cs typeface="Trebuchet MS"/>
              </a:rPr>
              <a:t>Types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Expand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support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to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DOCX,</a:t>
            </a:r>
            <a:r>
              <a:rPr sz="1350" spc="-5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TXT,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Markdown,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and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other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common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formats.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00724" y="1647824"/>
            <a:ext cx="5029200" cy="1790700"/>
            <a:chOff x="5800724" y="1647824"/>
            <a:chExt cx="5029200" cy="1790700"/>
          </a:xfrm>
        </p:grpSpPr>
        <p:sp>
          <p:nvSpPr>
            <p:cNvPr id="10" name="object 10"/>
            <p:cNvSpPr/>
            <p:nvPr/>
          </p:nvSpPr>
          <p:spPr>
            <a:xfrm>
              <a:off x="5810250" y="1904999"/>
              <a:ext cx="5010150" cy="1524000"/>
            </a:xfrm>
            <a:custGeom>
              <a:avLst/>
              <a:gdLst/>
              <a:ahLst/>
              <a:cxnLst/>
              <a:rect l="l" t="t" r="r" b="b"/>
              <a:pathLst>
                <a:path w="5010150" h="1524000">
                  <a:moveTo>
                    <a:pt x="4947856" y="0"/>
                  </a:moveTo>
                  <a:lnTo>
                    <a:pt x="62293" y="0"/>
                  </a:lnTo>
                  <a:lnTo>
                    <a:pt x="57962" y="482"/>
                  </a:lnTo>
                  <a:lnTo>
                    <a:pt x="22618" y="18783"/>
                  </a:lnTo>
                  <a:lnTo>
                    <a:pt x="2133" y="56426"/>
                  </a:lnTo>
                  <a:lnTo>
                    <a:pt x="0" y="71196"/>
                  </a:lnTo>
                  <a:lnTo>
                    <a:pt x="0" y="1473517"/>
                  </a:lnTo>
                  <a:lnTo>
                    <a:pt x="0" y="1476832"/>
                  </a:lnTo>
                  <a:lnTo>
                    <a:pt x="17132" y="1511554"/>
                  </a:lnTo>
                  <a:lnTo>
                    <a:pt x="47167" y="1524000"/>
                  </a:lnTo>
                  <a:lnTo>
                    <a:pt x="4962982" y="1524000"/>
                  </a:lnTo>
                  <a:lnTo>
                    <a:pt x="4997704" y="1506867"/>
                  </a:lnTo>
                  <a:lnTo>
                    <a:pt x="5009172" y="1483360"/>
                  </a:lnTo>
                  <a:lnTo>
                    <a:pt x="5009832" y="1480121"/>
                  </a:lnTo>
                  <a:lnTo>
                    <a:pt x="5010150" y="1476832"/>
                  </a:lnTo>
                  <a:lnTo>
                    <a:pt x="5010150" y="71196"/>
                  </a:lnTo>
                  <a:lnTo>
                    <a:pt x="4996484" y="29705"/>
                  </a:lnTo>
                  <a:lnTo>
                    <a:pt x="4964950" y="3886"/>
                  </a:lnTo>
                  <a:lnTo>
                    <a:pt x="4952187" y="482"/>
                  </a:lnTo>
                  <a:lnTo>
                    <a:pt x="4947856" y="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00712" y="1905850"/>
              <a:ext cx="5029200" cy="1532890"/>
            </a:xfrm>
            <a:custGeom>
              <a:avLst/>
              <a:gdLst/>
              <a:ahLst/>
              <a:cxnLst/>
              <a:rect l="l" t="t" r="r" b="b"/>
              <a:pathLst>
                <a:path w="5029200" h="1532889">
                  <a:moveTo>
                    <a:pt x="5029200" y="75361"/>
                  </a:moveTo>
                  <a:lnTo>
                    <a:pt x="5016373" y="33020"/>
                  </a:lnTo>
                  <a:lnTo>
                    <a:pt x="4982159" y="4965"/>
                  </a:lnTo>
                  <a:lnTo>
                    <a:pt x="4963757" y="0"/>
                  </a:lnTo>
                  <a:lnTo>
                    <a:pt x="4967871" y="1092"/>
                  </a:lnTo>
                  <a:lnTo>
                    <a:pt x="4981867" y="8826"/>
                  </a:lnTo>
                  <a:lnTo>
                    <a:pt x="5005794" y="46202"/>
                  </a:lnTo>
                  <a:lnTo>
                    <a:pt x="5010150" y="75361"/>
                  </a:lnTo>
                  <a:lnTo>
                    <a:pt x="5010150" y="1472679"/>
                  </a:lnTo>
                  <a:lnTo>
                    <a:pt x="4997640" y="1502067"/>
                  </a:lnTo>
                  <a:lnTo>
                    <a:pt x="4991849" y="1506880"/>
                  </a:lnTo>
                  <a:lnTo>
                    <a:pt x="4984928" y="1510626"/>
                  </a:lnTo>
                  <a:lnTo>
                    <a:pt x="4977371" y="1512874"/>
                  </a:lnTo>
                  <a:lnTo>
                    <a:pt x="4969192" y="1513636"/>
                  </a:lnTo>
                  <a:lnTo>
                    <a:pt x="60007" y="1513636"/>
                  </a:lnTo>
                  <a:lnTo>
                    <a:pt x="51841" y="1512874"/>
                  </a:lnTo>
                  <a:lnTo>
                    <a:pt x="44284" y="1510626"/>
                  </a:lnTo>
                  <a:lnTo>
                    <a:pt x="37363" y="1506880"/>
                  </a:lnTo>
                  <a:lnTo>
                    <a:pt x="31559" y="1502079"/>
                  </a:lnTo>
                  <a:lnTo>
                    <a:pt x="31051" y="1501648"/>
                  </a:lnTo>
                  <a:lnTo>
                    <a:pt x="25806" y="1495323"/>
                  </a:lnTo>
                  <a:lnTo>
                    <a:pt x="22059" y="1488389"/>
                  </a:lnTo>
                  <a:lnTo>
                    <a:pt x="19812" y="1480845"/>
                  </a:lnTo>
                  <a:lnTo>
                    <a:pt x="19050" y="1472679"/>
                  </a:lnTo>
                  <a:lnTo>
                    <a:pt x="19050" y="75361"/>
                  </a:lnTo>
                  <a:lnTo>
                    <a:pt x="28676" y="33020"/>
                  </a:lnTo>
                  <a:lnTo>
                    <a:pt x="61328" y="1092"/>
                  </a:lnTo>
                  <a:lnTo>
                    <a:pt x="65443" y="0"/>
                  </a:lnTo>
                  <a:lnTo>
                    <a:pt x="61341" y="609"/>
                  </a:lnTo>
                  <a:lnTo>
                    <a:pt x="22313" y="21475"/>
                  </a:lnTo>
                  <a:lnTo>
                    <a:pt x="1460" y="60490"/>
                  </a:lnTo>
                  <a:lnTo>
                    <a:pt x="0" y="75361"/>
                  </a:lnTo>
                  <a:lnTo>
                    <a:pt x="0" y="1480642"/>
                  </a:lnTo>
                  <a:lnTo>
                    <a:pt x="1524" y="1488287"/>
                  </a:lnTo>
                  <a:lnTo>
                    <a:pt x="7607" y="1502994"/>
                  </a:lnTo>
                  <a:lnTo>
                    <a:pt x="11950" y="1509483"/>
                  </a:lnTo>
                  <a:lnTo>
                    <a:pt x="17805" y="1515338"/>
                  </a:lnTo>
                  <a:lnTo>
                    <a:pt x="23202" y="1520736"/>
                  </a:lnTo>
                  <a:lnTo>
                    <a:pt x="29692" y="1525066"/>
                  </a:lnTo>
                  <a:lnTo>
                    <a:pt x="44399" y="1531162"/>
                  </a:lnTo>
                  <a:lnTo>
                    <a:pt x="52044" y="1532686"/>
                  </a:lnTo>
                  <a:lnTo>
                    <a:pt x="4977155" y="1532686"/>
                  </a:lnTo>
                  <a:lnTo>
                    <a:pt x="4984801" y="1531162"/>
                  </a:lnTo>
                  <a:lnTo>
                    <a:pt x="4999507" y="1525066"/>
                  </a:lnTo>
                  <a:lnTo>
                    <a:pt x="5005997" y="1520736"/>
                  </a:lnTo>
                  <a:lnTo>
                    <a:pt x="5011153" y="1515579"/>
                  </a:lnTo>
                  <a:lnTo>
                    <a:pt x="5011623" y="1515110"/>
                  </a:lnTo>
                  <a:lnTo>
                    <a:pt x="5017249" y="1509483"/>
                  </a:lnTo>
                  <a:lnTo>
                    <a:pt x="5021580" y="1502994"/>
                  </a:lnTo>
                  <a:lnTo>
                    <a:pt x="5027638" y="1488389"/>
                  </a:lnTo>
                  <a:lnTo>
                    <a:pt x="5029162" y="1480845"/>
                  </a:lnTo>
                  <a:lnTo>
                    <a:pt x="5029200" y="75361"/>
                  </a:lnTo>
                  <a:close/>
                </a:path>
              </a:pathLst>
            </a:custGeom>
            <a:solidFill>
              <a:srgbClr val="C7C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00725" y="1647824"/>
              <a:ext cx="5029200" cy="514350"/>
            </a:xfrm>
            <a:custGeom>
              <a:avLst/>
              <a:gdLst/>
              <a:ahLst/>
              <a:cxnLst/>
              <a:rect l="l" t="t" r="r" b="b"/>
              <a:pathLst>
                <a:path w="5029200" h="514350">
                  <a:moveTo>
                    <a:pt x="5029200" y="294195"/>
                  </a:moveTo>
                  <a:lnTo>
                    <a:pt x="5014417" y="258483"/>
                  </a:lnTo>
                  <a:lnTo>
                    <a:pt x="4977041" y="238506"/>
                  </a:lnTo>
                  <a:lnTo>
                    <a:pt x="4973129" y="238125"/>
                  </a:lnTo>
                  <a:lnTo>
                    <a:pt x="2771140" y="238125"/>
                  </a:lnTo>
                  <a:lnTo>
                    <a:pt x="2769717" y="223583"/>
                  </a:lnTo>
                  <a:lnTo>
                    <a:pt x="2758262" y="174459"/>
                  </a:lnTo>
                  <a:lnTo>
                    <a:pt x="2737434" y="128511"/>
                  </a:lnTo>
                  <a:lnTo>
                    <a:pt x="2708059" y="87515"/>
                  </a:lnTo>
                  <a:lnTo>
                    <a:pt x="2671241" y="53035"/>
                  </a:lnTo>
                  <a:lnTo>
                    <a:pt x="2628404" y="26403"/>
                  </a:lnTo>
                  <a:lnTo>
                    <a:pt x="2581198" y="8623"/>
                  </a:lnTo>
                  <a:lnTo>
                    <a:pt x="2531427" y="406"/>
                  </a:lnTo>
                  <a:lnTo>
                    <a:pt x="2523020" y="0"/>
                  </a:lnTo>
                  <a:lnTo>
                    <a:pt x="2506180" y="0"/>
                  </a:lnTo>
                  <a:lnTo>
                    <a:pt x="2456167" y="6578"/>
                  </a:lnTo>
                  <a:lnTo>
                    <a:pt x="2408402" y="22796"/>
                  </a:lnTo>
                  <a:lnTo>
                    <a:pt x="2364714" y="48018"/>
                  </a:lnTo>
                  <a:lnTo>
                    <a:pt x="2326792" y="81280"/>
                  </a:lnTo>
                  <a:lnTo>
                    <a:pt x="2296083" y="121297"/>
                  </a:lnTo>
                  <a:lnTo>
                    <a:pt x="2273782" y="166535"/>
                  </a:lnTo>
                  <a:lnTo>
                    <a:pt x="2260727" y="215265"/>
                  </a:lnTo>
                  <a:lnTo>
                    <a:pt x="2258047" y="238125"/>
                  </a:lnTo>
                  <a:lnTo>
                    <a:pt x="56057" y="238125"/>
                  </a:lnTo>
                  <a:lnTo>
                    <a:pt x="20358" y="252920"/>
                  </a:lnTo>
                  <a:lnTo>
                    <a:pt x="381" y="290283"/>
                  </a:lnTo>
                  <a:lnTo>
                    <a:pt x="0" y="294195"/>
                  </a:lnTo>
                  <a:lnTo>
                    <a:pt x="0" y="314325"/>
                  </a:lnTo>
                  <a:lnTo>
                    <a:pt x="2263737" y="314325"/>
                  </a:lnTo>
                  <a:lnTo>
                    <a:pt x="2264003" y="315607"/>
                  </a:lnTo>
                  <a:lnTo>
                    <a:pt x="2280221" y="363372"/>
                  </a:lnTo>
                  <a:lnTo>
                    <a:pt x="2305443" y="407060"/>
                  </a:lnTo>
                  <a:lnTo>
                    <a:pt x="2338705" y="444982"/>
                  </a:lnTo>
                  <a:lnTo>
                    <a:pt x="2378722" y="475691"/>
                  </a:lnTo>
                  <a:lnTo>
                    <a:pt x="2423960" y="497992"/>
                  </a:lnTo>
                  <a:lnTo>
                    <a:pt x="2472690" y="511048"/>
                  </a:lnTo>
                  <a:lnTo>
                    <a:pt x="2506180" y="514350"/>
                  </a:lnTo>
                  <a:lnTo>
                    <a:pt x="2523020" y="514350"/>
                  </a:lnTo>
                  <a:lnTo>
                    <a:pt x="2573032" y="507758"/>
                  </a:lnTo>
                  <a:lnTo>
                    <a:pt x="2620797" y="491553"/>
                  </a:lnTo>
                  <a:lnTo>
                    <a:pt x="2664485" y="466331"/>
                  </a:lnTo>
                  <a:lnTo>
                    <a:pt x="2702407" y="433070"/>
                  </a:lnTo>
                  <a:lnTo>
                    <a:pt x="2733116" y="393052"/>
                  </a:lnTo>
                  <a:lnTo>
                    <a:pt x="2755430" y="347802"/>
                  </a:lnTo>
                  <a:lnTo>
                    <a:pt x="2765450" y="314325"/>
                  </a:lnTo>
                  <a:lnTo>
                    <a:pt x="5029200" y="314325"/>
                  </a:lnTo>
                  <a:lnTo>
                    <a:pt x="5029200" y="294195"/>
                  </a:lnTo>
                  <a:close/>
                </a:path>
              </a:pathLst>
            </a:custGeom>
            <a:solidFill>
              <a:srgbClr val="1B1B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248904" y="1743710"/>
            <a:ext cx="13271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78525" y="2316162"/>
            <a:ext cx="4514215" cy="8934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5" dirty="0">
                <a:solidFill>
                  <a:srgbClr val="3C3838"/>
                </a:solidFill>
                <a:latin typeface="Trebuchet MS"/>
                <a:cs typeface="Trebuchet MS"/>
              </a:rPr>
              <a:t>Adv&amp;nced</a:t>
            </a:r>
            <a:r>
              <a:rPr sz="1650" spc="-50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85" dirty="0">
                <a:solidFill>
                  <a:srgbClr val="3C3838"/>
                </a:solidFill>
                <a:latin typeface="Trebuchet MS"/>
                <a:cs typeface="Trebuchet MS"/>
              </a:rPr>
              <a:t>Document</a:t>
            </a:r>
            <a:r>
              <a:rPr sz="1650" spc="-45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3C3838"/>
                </a:solidFill>
                <a:latin typeface="Trebuchet MS"/>
                <a:cs typeface="Trebuchet MS"/>
              </a:rPr>
              <a:t>M&amp;n&amp;gement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465"/>
              </a:spcBef>
            </a:pP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Implement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tagging,</a:t>
            </a:r>
            <a:r>
              <a:rPr sz="1350" spc="-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categorization,</a:t>
            </a:r>
            <a:r>
              <a:rPr sz="1350" spc="-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and</a:t>
            </a:r>
            <a:r>
              <a:rPr sz="1350" spc="-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robust</a:t>
            </a:r>
            <a:r>
              <a:rPr sz="1350" spc="-1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organization features.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0074" y="3609975"/>
            <a:ext cx="5029200" cy="1800225"/>
            <a:chOff x="600074" y="3609975"/>
            <a:chExt cx="5029200" cy="1800225"/>
          </a:xfrm>
        </p:grpSpPr>
        <p:sp>
          <p:nvSpPr>
            <p:cNvPr id="16" name="object 16"/>
            <p:cNvSpPr/>
            <p:nvPr/>
          </p:nvSpPr>
          <p:spPr>
            <a:xfrm>
              <a:off x="609600" y="3867150"/>
              <a:ext cx="5010150" cy="1533525"/>
            </a:xfrm>
            <a:custGeom>
              <a:avLst/>
              <a:gdLst/>
              <a:ahLst/>
              <a:cxnLst/>
              <a:rect l="l" t="t" r="r" b="b"/>
              <a:pathLst>
                <a:path w="5010150" h="1533525">
                  <a:moveTo>
                    <a:pt x="4947856" y="0"/>
                  </a:moveTo>
                  <a:lnTo>
                    <a:pt x="62299" y="0"/>
                  </a:lnTo>
                  <a:lnTo>
                    <a:pt x="57964" y="482"/>
                  </a:lnTo>
                  <a:lnTo>
                    <a:pt x="22622" y="18783"/>
                  </a:lnTo>
                  <a:lnTo>
                    <a:pt x="2133" y="56426"/>
                  </a:lnTo>
                  <a:lnTo>
                    <a:pt x="0" y="71196"/>
                  </a:lnTo>
                  <a:lnTo>
                    <a:pt x="0" y="1483043"/>
                  </a:lnTo>
                  <a:lnTo>
                    <a:pt x="0" y="1486357"/>
                  </a:lnTo>
                  <a:lnTo>
                    <a:pt x="17129" y="1521079"/>
                  </a:lnTo>
                  <a:lnTo>
                    <a:pt x="47169" y="1533526"/>
                  </a:lnTo>
                  <a:lnTo>
                    <a:pt x="4962982" y="1533526"/>
                  </a:lnTo>
                  <a:lnTo>
                    <a:pt x="4997704" y="1516395"/>
                  </a:lnTo>
                  <a:lnTo>
                    <a:pt x="5010150" y="1486357"/>
                  </a:lnTo>
                  <a:lnTo>
                    <a:pt x="5010150" y="71196"/>
                  </a:lnTo>
                  <a:lnTo>
                    <a:pt x="4996484" y="29705"/>
                  </a:lnTo>
                  <a:lnTo>
                    <a:pt x="4964950" y="3886"/>
                  </a:lnTo>
                  <a:lnTo>
                    <a:pt x="4952187" y="482"/>
                  </a:lnTo>
                  <a:lnTo>
                    <a:pt x="4947856" y="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0062" y="3868000"/>
              <a:ext cx="5029200" cy="1542415"/>
            </a:xfrm>
            <a:custGeom>
              <a:avLst/>
              <a:gdLst/>
              <a:ahLst/>
              <a:cxnLst/>
              <a:rect l="l" t="t" r="r" b="b"/>
              <a:pathLst>
                <a:path w="5029200" h="1542414">
                  <a:moveTo>
                    <a:pt x="5029200" y="75361"/>
                  </a:moveTo>
                  <a:lnTo>
                    <a:pt x="5016373" y="33020"/>
                  </a:lnTo>
                  <a:lnTo>
                    <a:pt x="4982159" y="4965"/>
                  </a:lnTo>
                  <a:lnTo>
                    <a:pt x="4963769" y="0"/>
                  </a:lnTo>
                  <a:lnTo>
                    <a:pt x="4967871" y="1092"/>
                  </a:lnTo>
                  <a:lnTo>
                    <a:pt x="4981867" y="8826"/>
                  </a:lnTo>
                  <a:lnTo>
                    <a:pt x="5005794" y="46202"/>
                  </a:lnTo>
                  <a:lnTo>
                    <a:pt x="5010150" y="75361"/>
                  </a:lnTo>
                  <a:lnTo>
                    <a:pt x="5010150" y="1482204"/>
                  </a:lnTo>
                  <a:lnTo>
                    <a:pt x="4997640" y="1511592"/>
                  </a:lnTo>
                  <a:lnTo>
                    <a:pt x="4991849" y="1516405"/>
                  </a:lnTo>
                  <a:lnTo>
                    <a:pt x="4984928" y="1520151"/>
                  </a:lnTo>
                  <a:lnTo>
                    <a:pt x="4977371" y="1522412"/>
                  </a:lnTo>
                  <a:lnTo>
                    <a:pt x="4969192" y="1523161"/>
                  </a:lnTo>
                  <a:lnTo>
                    <a:pt x="60007" y="1523161"/>
                  </a:lnTo>
                  <a:lnTo>
                    <a:pt x="51841" y="1522412"/>
                  </a:lnTo>
                  <a:lnTo>
                    <a:pt x="44284" y="1520151"/>
                  </a:lnTo>
                  <a:lnTo>
                    <a:pt x="37363" y="1516405"/>
                  </a:lnTo>
                  <a:lnTo>
                    <a:pt x="31559" y="1511604"/>
                  </a:lnTo>
                  <a:lnTo>
                    <a:pt x="31051" y="1511160"/>
                  </a:lnTo>
                  <a:lnTo>
                    <a:pt x="25806" y="1504848"/>
                  </a:lnTo>
                  <a:lnTo>
                    <a:pt x="22059" y="1497914"/>
                  </a:lnTo>
                  <a:lnTo>
                    <a:pt x="19812" y="1490370"/>
                  </a:lnTo>
                  <a:lnTo>
                    <a:pt x="19050" y="1482204"/>
                  </a:lnTo>
                  <a:lnTo>
                    <a:pt x="19050" y="75361"/>
                  </a:lnTo>
                  <a:lnTo>
                    <a:pt x="28676" y="33020"/>
                  </a:lnTo>
                  <a:lnTo>
                    <a:pt x="61341" y="1092"/>
                  </a:lnTo>
                  <a:lnTo>
                    <a:pt x="65443" y="0"/>
                  </a:lnTo>
                  <a:lnTo>
                    <a:pt x="61341" y="609"/>
                  </a:lnTo>
                  <a:lnTo>
                    <a:pt x="22326" y="21475"/>
                  </a:lnTo>
                  <a:lnTo>
                    <a:pt x="1460" y="60490"/>
                  </a:lnTo>
                  <a:lnTo>
                    <a:pt x="0" y="75361"/>
                  </a:lnTo>
                  <a:lnTo>
                    <a:pt x="0" y="1490154"/>
                  </a:lnTo>
                  <a:lnTo>
                    <a:pt x="1524" y="1497812"/>
                  </a:lnTo>
                  <a:lnTo>
                    <a:pt x="7620" y="1512506"/>
                  </a:lnTo>
                  <a:lnTo>
                    <a:pt x="11950" y="1518996"/>
                  </a:lnTo>
                  <a:lnTo>
                    <a:pt x="17589" y="1524635"/>
                  </a:lnTo>
                  <a:lnTo>
                    <a:pt x="23202" y="1530261"/>
                  </a:lnTo>
                  <a:lnTo>
                    <a:pt x="29692" y="1534591"/>
                  </a:lnTo>
                  <a:lnTo>
                    <a:pt x="44399" y="1540687"/>
                  </a:lnTo>
                  <a:lnTo>
                    <a:pt x="52057" y="1542211"/>
                  </a:lnTo>
                  <a:lnTo>
                    <a:pt x="4977155" y="1542211"/>
                  </a:lnTo>
                  <a:lnTo>
                    <a:pt x="4984801" y="1540687"/>
                  </a:lnTo>
                  <a:lnTo>
                    <a:pt x="4999507" y="1534591"/>
                  </a:lnTo>
                  <a:lnTo>
                    <a:pt x="5005997" y="1530261"/>
                  </a:lnTo>
                  <a:lnTo>
                    <a:pt x="5011153" y="1525104"/>
                  </a:lnTo>
                  <a:lnTo>
                    <a:pt x="5011623" y="1524635"/>
                  </a:lnTo>
                  <a:lnTo>
                    <a:pt x="5017249" y="1518996"/>
                  </a:lnTo>
                  <a:lnTo>
                    <a:pt x="5021580" y="1512506"/>
                  </a:lnTo>
                  <a:lnTo>
                    <a:pt x="5027638" y="1497914"/>
                  </a:lnTo>
                  <a:lnTo>
                    <a:pt x="5029162" y="1490370"/>
                  </a:lnTo>
                  <a:lnTo>
                    <a:pt x="5029200" y="75361"/>
                  </a:lnTo>
                  <a:close/>
                </a:path>
              </a:pathLst>
            </a:custGeom>
            <a:solidFill>
              <a:srgbClr val="C7C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0075" y="3609987"/>
              <a:ext cx="5029200" cy="514350"/>
            </a:xfrm>
            <a:custGeom>
              <a:avLst/>
              <a:gdLst/>
              <a:ahLst/>
              <a:cxnLst/>
              <a:rect l="l" t="t" r="r" b="b"/>
              <a:pathLst>
                <a:path w="5029200" h="514350">
                  <a:moveTo>
                    <a:pt x="5029200" y="294182"/>
                  </a:moveTo>
                  <a:lnTo>
                    <a:pt x="5014404" y="258470"/>
                  </a:lnTo>
                  <a:lnTo>
                    <a:pt x="4977041" y="238493"/>
                  </a:lnTo>
                  <a:lnTo>
                    <a:pt x="4973129" y="238112"/>
                  </a:lnTo>
                  <a:lnTo>
                    <a:pt x="2771140" y="238112"/>
                  </a:lnTo>
                  <a:lnTo>
                    <a:pt x="2769717" y="223570"/>
                  </a:lnTo>
                  <a:lnTo>
                    <a:pt x="2758262" y="174447"/>
                  </a:lnTo>
                  <a:lnTo>
                    <a:pt x="2737434" y="128498"/>
                  </a:lnTo>
                  <a:lnTo>
                    <a:pt x="2708059" y="87503"/>
                  </a:lnTo>
                  <a:lnTo>
                    <a:pt x="2671241" y="53022"/>
                  </a:lnTo>
                  <a:lnTo>
                    <a:pt x="2628404" y="26390"/>
                  </a:lnTo>
                  <a:lnTo>
                    <a:pt x="2581198" y="8610"/>
                  </a:lnTo>
                  <a:lnTo>
                    <a:pt x="2531427" y="393"/>
                  </a:lnTo>
                  <a:lnTo>
                    <a:pt x="2523020" y="0"/>
                  </a:lnTo>
                  <a:lnTo>
                    <a:pt x="2506180" y="0"/>
                  </a:lnTo>
                  <a:lnTo>
                    <a:pt x="2456154" y="6565"/>
                  </a:lnTo>
                  <a:lnTo>
                    <a:pt x="2408402" y="22783"/>
                  </a:lnTo>
                  <a:lnTo>
                    <a:pt x="2364714" y="48006"/>
                  </a:lnTo>
                  <a:lnTo>
                    <a:pt x="2326792" y="81280"/>
                  </a:lnTo>
                  <a:lnTo>
                    <a:pt x="2296083" y="121285"/>
                  </a:lnTo>
                  <a:lnTo>
                    <a:pt x="2273782" y="166522"/>
                  </a:lnTo>
                  <a:lnTo>
                    <a:pt x="2260727" y="215265"/>
                  </a:lnTo>
                  <a:lnTo>
                    <a:pt x="2258047" y="238112"/>
                  </a:lnTo>
                  <a:lnTo>
                    <a:pt x="56057" y="238112"/>
                  </a:lnTo>
                  <a:lnTo>
                    <a:pt x="20358" y="252907"/>
                  </a:lnTo>
                  <a:lnTo>
                    <a:pt x="381" y="290271"/>
                  </a:lnTo>
                  <a:lnTo>
                    <a:pt x="0" y="294182"/>
                  </a:lnTo>
                  <a:lnTo>
                    <a:pt x="0" y="314312"/>
                  </a:lnTo>
                  <a:lnTo>
                    <a:pt x="2263737" y="314312"/>
                  </a:lnTo>
                  <a:lnTo>
                    <a:pt x="2263991" y="315595"/>
                  </a:lnTo>
                  <a:lnTo>
                    <a:pt x="2280208" y="363359"/>
                  </a:lnTo>
                  <a:lnTo>
                    <a:pt x="2305443" y="407047"/>
                  </a:lnTo>
                  <a:lnTo>
                    <a:pt x="2338705" y="444969"/>
                  </a:lnTo>
                  <a:lnTo>
                    <a:pt x="2378722" y="475678"/>
                  </a:lnTo>
                  <a:lnTo>
                    <a:pt x="2423960" y="497979"/>
                  </a:lnTo>
                  <a:lnTo>
                    <a:pt x="2472690" y="511035"/>
                  </a:lnTo>
                  <a:lnTo>
                    <a:pt x="2506180" y="514337"/>
                  </a:lnTo>
                  <a:lnTo>
                    <a:pt x="2523020" y="514337"/>
                  </a:lnTo>
                  <a:lnTo>
                    <a:pt x="2573032" y="507746"/>
                  </a:lnTo>
                  <a:lnTo>
                    <a:pt x="2620797" y="491540"/>
                  </a:lnTo>
                  <a:lnTo>
                    <a:pt x="2664485" y="466318"/>
                  </a:lnTo>
                  <a:lnTo>
                    <a:pt x="2702407" y="433057"/>
                  </a:lnTo>
                  <a:lnTo>
                    <a:pt x="2733116" y="393039"/>
                  </a:lnTo>
                  <a:lnTo>
                    <a:pt x="2755430" y="347789"/>
                  </a:lnTo>
                  <a:lnTo>
                    <a:pt x="2765450" y="314312"/>
                  </a:lnTo>
                  <a:lnTo>
                    <a:pt x="5029200" y="314312"/>
                  </a:lnTo>
                  <a:lnTo>
                    <a:pt x="5029200" y="294182"/>
                  </a:lnTo>
                  <a:close/>
                </a:path>
              </a:pathLst>
            </a:custGeom>
            <a:solidFill>
              <a:srgbClr val="1B1B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47060" y="3715384"/>
            <a:ext cx="13589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7875" y="4278312"/>
            <a:ext cx="4490720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0" dirty="0">
                <a:solidFill>
                  <a:srgbClr val="3C3838"/>
                </a:solidFill>
                <a:latin typeface="Trebuchet MS"/>
                <a:cs typeface="Trebuchet MS"/>
              </a:rPr>
              <a:t>Enh&amp;nced</a:t>
            </a:r>
            <a:r>
              <a:rPr sz="1650" spc="-65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85" dirty="0">
                <a:solidFill>
                  <a:srgbClr val="3C3838"/>
                </a:solidFill>
                <a:latin typeface="Trebuchet MS"/>
                <a:cs typeface="Trebuchet MS"/>
              </a:rPr>
              <a:t>User</a:t>
            </a:r>
            <a:r>
              <a:rPr sz="1650" spc="-105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3C3838"/>
                </a:solidFill>
                <a:latin typeface="Trebuchet MS"/>
                <a:cs typeface="Trebuchet MS"/>
              </a:rPr>
              <a:t>Interf&amp;ce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Introduce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features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like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conversation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history,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user</a:t>
            </a:r>
            <a:r>
              <a:rPr sz="1350" spc="-4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accounts,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and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personalization.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00724" y="3609975"/>
            <a:ext cx="5029200" cy="1800225"/>
            <a:chOff x="5800724" y="3609975"/>
            <a:chExt cx="5029200" cy="1800225"/>
          </a:xfrm>
        </p:grpSpPr>
        <p:sp>
          <p:nvSpPr>
            <p:cNvPr id="22" name="object 22"/>
            <p:cNvSpPr/>
            <p:nvPr/>
          </p:nvSpPr>
          <p:spPr>
            <a:xfrm>
              <a:off x="5810250" y="3867150"/>
              <a:ext cx="5010150" cy="1533525"/>
            </a:xfrm>
            <a:custGeom>
              <a:avLst/>
              <a:gdLst/>
              <a:ahLst/>
              <a:cxnLst/>
              <a:rect l="l" t="t" r="r" b="b"/>
              <a:pathLst>
                <a:path w="5010150" h="1533525">
                  <a:moveTo>
                    <a:pt x="4947856" y="0"/>
                  </a:moveTo>
                  <a:lnTo>
                    <a:pt x="62293" y="0"/>
                  </a:lnTo>
                  <a:lnTo>
                    <a:pt x="57962" y="482"/>
                  </a:lnTo>
                  <a:lnTo>
                    <a:pt x="22618" y="18783"/>
                  </a:lnTo>
                  <a:lnTo>
                    <a:pt x="2133" y="56426"/>
                  </a:lnTo>
                  <a:lnTo>
                    <a:pt x="0" y="71196"/>
                  </a:lnTo>
                  <a:lnTo>
                    <a:pt x="0" y="1483043"/>
                  </a:lnTo>
                  <a:lnTo>
                    <a:pt x="0" y="1486357"/>
                  </a:lnTo>
                  <a:lnTo>
                    <a:pt x="17132" y="1521079"/>
                  </a:lnTo>
                  <a:lnTo>
                    <a:pt x="47167" y="1533526"/>
                  </a:lnTo>
                  <a:lnTo>
                    <a:pt x="4962982" y="1533526"/>
                  </a:lnTo>
                  <a:lnTo>
                    <a:pt x="4997704" y="1516395"/>
                  </a:lnTo>
                  <a:lnTo>
                    <a:pt x="5010150" y="1486357"/>
                  </a:lnTo>
                  <a:lnTo>
                    <a:pt x="5010150" y="71196"/>
                  </a:lnTo>
                  <a:lnTo>
                    <a:pt x="4996484" y="29705"/>
                  </a:lnTo>
                  <a:lnTo>
                    <a:pt x="4964950" y="3886"/>
                  </a:lnTo>
                  <a:lnTo>
                    <a:pt x="4952187" y="482"/>
                  </a:lnTo>
                  <a:lnTo>
                    <a:pt x="4947856" y="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00712" y="3868000"/>
              <a:ext cx="5029200" cy="1542415"/>
            </a:xfrm>
            <a:custGeom>
              <a:avLst/>
              <a:gdLst/>
              <a:ahLst/>
              <a:cxnLst/>
              <a:rect l="l" t="t" r="r" b="b"/>
              <a:pathLst>
                <a:path w="5029200" h="1542414">
                  <a:moveTo>
                    <a:pt x="5029200" y="75361"/>
                  </a:moveTo>
                  <a:lnTo>
                    <a:pt x="5016373" y="33020"/>
                  </a:lnTo>
                  <a:lnTo>
                    <a:pt x="4982159" y="4965"/>
                  </a:lnTo>
                  <a:lnTo>
                    <a:pt x="4963757" y="0"/>
                  </a:lnTo>
                  <a:lnTo>
                    <a:pt x="4967871" y="1092"/>
                  </a:lnTo>
                  <a:lnTo>
                    <a:pt x="4981867" y="8826"/>
                  </a:lnTo>
                  <a:lnTo>
                    <a:pt x="5005794" y="46202"/>
                  </a:lnTo>
                  <a:lnTo>
                    <a:pt x="5010150" y="75361"/>
                  </a:lnTo>
                  <a:lnTo>
                    <a:pt x="5010150" y="1482204"/>
                  </a:lnTo>
                  <a:lnTo>
                    <a:pt x="4997640" y="1511592"/>
                  </a:lnTo>
                  <a:lnTo>
                    <a:pt x="4991849" y="1516405"/>
                  </a:lnTo>
                  <a:lnTo>
                    <a:pt x="4984928" y="1520151"/>
                  </a:lnTo>
                  <a:lnTo>
                    <a:pt x="4977371" y="1522412"/>
                  </a:lnTo>
                  <a:lnTo>
                    <a:pt x="4969192" y="1523161"/>
                  </a:lnTo>
                  <a:lnTo>
                    <a:pt x="60007" y="1523161"/>
                  </a:lnTo>
                  <a:lnTo>
                    <a:pt x="31064" y="1511160"/>
                  </a:lnTo>
                  <a:lnTo>
                    <a:pt x="25806" y="1504848"/>
                  </a:lnTo>
                  <a:lnTo>
                    <a:pt x="22059" y="1497914"/>
                  </a:lnTo>
                  <a:lnTo>
                    <a:pt x="19812" y="1490370"/>
                  </a:lnTo>
                  <a:lnTo>
                    <a:pt x="19050" y="1482204"/>
                  </a:lnTo>
                  <a:lnTo>
                    <a:pt x="19050" y="75361"/>
                  </a:lnTo>
                  <a:lnTo>
                    <a:pt x="28676" y="33020"/>
                  </a:lnTo>
                  <a:lnTo>
                    <a:pt x="61328" y="1092"/>
                  </a:lnTo>
                  <a:lnTo>
                    <a:pt x="65443" y="0"/>
                  </a:lnTo>
                  <a:lnTo>
                    <a:pt x="61341" y="609"/>
                  </a:lnTo>
                  <a:lnTo>
                    <a:pt x="22313" y="21475"/>
                  </a:lnTo>
                  <a:lnTo>
                    <a:pt x="1460" y="60490"/>
                  </a:lnTo>
                  <a:lnTo>
                    <a:pt x="0" y="75361"/>
                  </a:lnTo>
                  <a:lnTo>
                    <a:pt x="0" y="1490154"/>
                  </a:lnTo>
                  <a:lnTo>
                    <a:pt x="1524" y="1497812"/>
                  </a:lnTo>
                  <a:lnTo>
                    <a:pt x="7607" y="1512506"/>
                  </a:lnTo>
                  <a:lnTo>
                    <a:pt x="11950" y="1518996"/>
                  </a:lnTo>
                  <a:lnTo>
                    <a:pt x="17589" y="1524635"/>
                  </a:lnTo>
                  <a:lnTo>
                    <a:pt x="23202" y="1530261"/>
                  </a:lnTo>
                  <a:lnTo>
                    <a:pt x="29692" y="1534591"/>
                  </a:lnTo>
                  <a:lnTo>
                    <a:pt x="44399" y="1540687"/>
                  </a:lnTo>
                  <a:lnTo>
                    <a:pt x="52044" y="1542211"/>
                  </a:lnTo>
                  <a:lnTo>
                    <a:pt x="4977155" y="1542211"/>
                  </a:lnTo>
                  <a:lnTo>
                    <a:pt x="4984801" y="1540687"/>
                  </a:lnTo>
                  <a:lnTo>
                    <a:pt x="4999507" y="1534591"/>
                  </a:lnTo>
                  <a:lnTo>
                    <a:pt x="5005997" y="1530261"/>
                  </a:lnTo>
                  <a:lnTo>
                    <a:pt x="5011153" y="1525104"/>
                  </a:lnTo>
                  <a:lnTo>
                    <a:pt x="5011623" y="1524635"/>
                  </a:lnTo>
                  <a:lnTo>
                    <a:pt x="5017249" y="1518996"/>
                  </a:lnTo>
                  <a:lnTo>
                    <a:pt x="5021580" y="1512506"/>
                  </a:lnTo>
                  <a:lnTo>
                    <a:pt x="5027638" y="1497914"/>
                  </a:lnTo>
                  <a:lnTo>
                    <a:pt x="5029162" y="1490370"/>
                  </a:lnTo>
                  <a:lnTo>
                    <a:pt x="5029200" y="75361"/>
                  </a:lnTo>
                  <a:close/>
                </a:path>
              </a:pathLst>
            </a:custGeom>
            <a:solidFill>
              <a:srgbClr val="C7C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00725" y="3609987"/>
              <a:ext cx="5029200" cy="514350"/>
            </a:xfrm>
            <a:custGeom>
              <a:avLst/>
              <a:gdLst/>
              <a:ahLst/>
              <a:cxnLst/>
              <a:rect l="l" t="t" r="r" b="b"/>
              <a:pathLst>
                <a:path w="5029200" h="514350">
                  <a:moveTo>
                    <a:pt x="5029200" y="294182"/>
                  </a:moveTo>
                  <a:lnTo>
                    <a:pt x="5014417" y="258470"/>
                  </a:lnTo>
                  <a:lnTo>
                    <a:pt x="4977041" y="238493"/>
                  </a:lnTo>
                  <a:lnTo>
                    <a:pt x="4973129" y="238112"/>
                  </a:lnTo>
                  <a:lnTo>
                    <a:pt x="2771140" y="238112"/>
                  </a:lnTo>
                  <a:lnTo>
                    <a:pt x="2769717" y="223570"/>
                  </a:lnTo>
                  <a:lnTo>
                    <a:pt x="2758262" y="174447"/>
                  </a:lnTo>
                  <a:lnTo>
                    <a:pt x="2737434" y="128498"/>
                  </a:lnTo>
                  <a:lnTo>
                    <a:pt x="2708059" y="87503"/>
                  </a:lnTo>
                  <a:lnTo>
                    <a:pt x="2671241" y="53022"/>
                  </a:lnTo>
                  <a:lnTo>
                    <a:pt x="2628404" y="26390"/>
                  </a:lnTo>
                  <a:lnTo>
                    <a:pt x="2581198" y="8610"/>
                  </a:lnTo>
                  <a:lnTo>
                    <a:pt x="2531427" y="393"/>
                  </a:lnTo>
                  <a:lnTo>
                    <a:pt x="2523020" y="0"/>
                  </a:lnTo>
                  <a:lnTo>
                    <a:pt x="2506180" y="0"/>
                  </a:lnTo>
                  <a:lnTo>
                    <a:pt x="2456167" y="6565"/>
                  </a:lnTo>
                  <a:lnTo>
                    <a:pt x="2408402" y="22783"/>
                  </a:lnTo>
                  <a:lnTo>
                    <a:pt x="2364714" y="48006"/>
                  </a:lnTo>
                  <a:lnTo>
                    <a:pt x="2326792" y="81280"/>
                  </a:lnTo>
                  <a:lnTo>
                    <a:pt x="2296083" y="121285"/>
                  </a:lnTo>
                  <a:lnTo>
                    <a:pt x="2273782" y="166522"/>
                  </a:lnTo>
                  <a:lnTo>
                    <a:pt x="2260727" y="215265"/>
                  </a:lnTo>
                  <a:lnTo>
                    <a:pt x="2258047" y="238112"/>
                  </a:lnTo>
                  <a:lnTo>
                    <a:pt x="56057" y="238112"/>
                  </a:lnTo>
                  <a:lnTo>
                    <a:pt x="20358" y="252907"/>
                  </a:lnTo>
                  <a:lnTo>
                    <a:pt x="381" y="290271"/>
                  </a:lnTo>
                  <a:lnTo>
                    <a:pt x="0" y="294182"/>
                  </a:lnTo>
                  <a:lnTo>
                    <a:pt x="0" y="314312"/>
                  </a:lnTo>
                  <a:lnTo>
                    <a:pt x="2263737" y="314312"/>
                  </a:lnTo>
                  <a:lnTo>
                    <a:pt x="2264003" y="315595"/>
                  </a:lnTo>
                  <a:lnTo>
                    <a:pt x="2280221" y="363359"/>
                  </a:lnTo>
                  <a:lnTo>
                    <a:pt x="2305443" y="407047"/>
                  </a:lnTo>
                  <a:lnTo>
                    <a:pt x="2338705" y="444969"/>
                  </a:lnTo>
                  <a:lnTo>
                    <a:pt x="2378722" y="475678"/>
                  </a:lnTo>
                  <a:lnTo>
                    <a:pt x="2423960" y="497979"/>
                  </a:lnTo>
                  <a:lnTo>
                    <a:pt x="2472690" y="511035"/>
                  </a:lnTo>
                  <a:lnTo>
                    <a:pt x="2506180" y="514337"/>
                  </a:lnTo>
                  <a:lnTo>
                    <a:pt x="2523020" y="514337"/>
                  </a:lnTo>
                  <a:lnTo>
                    <a:pt x="2573032" y="507746"/>
                  </a:lnTo>
                  <a:lnTo>
                    <a:pt x="2620797" y="491540"/>
                  </a:lnTo>
                  <a:lnTo>
                    <a:pt x="2664485" y="466318"/>
                  </a:lnTo>
                  <a:lnTo>
                    <a:pt x="2702407" y="433057"/>
                  </a:lnTo>
                  <a:lnTo>
                    <a:pt x="2733116" y="393039"/>
                  </a:lnTo>
                  <a:lnTo>
                    <a:pt x="2755430" y="347789"/>
                  </a:lnTo>
                  <a:lnTo>
                    <a:pt x="2765450" y="314312"/>
                  </a:lnTo>
                  <a:lnTo>
                    <a:pt x="5029200" y="314312"/>
                  </a:lnTo>
                  <a:lnTo>
                    <a:pt x="5029200" y="294182"/>
                  </a:lnTo>
                  <a:close/>
                </a:path>
              </a:pathLst>
            </a:custGeom>
            <a:solidFill>
              <a:srgbClr val="1B1B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246364" y="3715384"/>
            <a:ext cx="13779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78525" y="4278312"/>
            <a:ext cx="4236720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0" dirty="0">
                <a:solidFill>
                  <a:srgbClr val="3C3838"/>
                </a:solidFill>
                <a:latin typeface="Trebuchet MS"/>
                <a:cs typeface="Trebuchet MS"/>
              </a:rPr>
              <a:t>Fine-tuning</a:t>
            </a:r>
            <a:r>
              <a:rPr sz="1650" spc="65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3C3838"/>
                </a:solidFill>
                <a:latin typeface="Trebuchet MS"/>
                <a:cs typeface="Trebuchet MS"/>
              </a:rPr>
              <a:t>the</a:t>
            </a:r>
            <a:r>
              <a:rPr sz="1650" spc="65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dirty="0">
                <a:solidFill>
                  <a:srgbClr val="3C3838"/>
                </a:solidFill>
                <a:latin typeface="Trebuchet MS"/>
                <a:cs typeface="Trebuchet MS"/>
              </a:rPr>
              <a:t>L&amp;ngu&amp;ge</a:t>
            </a:r>
            <a:r>
              <a:rPr sz="1650" spc="70" dirty="0">
                <a:solidFill>
                  <a:srgbClr val="3C3838"/>
                </a:solidFill>
                <a:latin typeface="Trebuchet MS"/>
                <a:cs typeface="Trebuchet MS"/>
              </a:rPr>
              <a:t> </a:t>
            </a:r>
            <a:r>
              <a:rPr sz="1650" spc="90" dirty="0">
                <a:solidFill>
                  <a:srgbClr val="3C3838"/>
                </a:solidFill>
                <a:latin typeface="Trebuchet MS"/>
                <a:cs typeface="Trebuchet MS"/>
              </a:rPr>
              <a:t>Model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Continuously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improve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the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 accuracy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and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relevance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of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AI-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generated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answers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through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targeted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training.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4550" y="2806700"/>
            <a:ext cx="9714865" cy="6578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2550"/>
              </a:lnSpc>
              <a:spcBef>
                <a:spcPts val="80"/>
              </a:spcBef>
            </a:pPr>
            <a:r>
              <a:rPr sz="2000" dirty="0">
                <a:solidFill>
                  <a:srgbClr val="1B1B26"/>
                </a:solidFill>
                <a:latin typeface="Trebuchet MS"/>
                <a:cs typeface="Trebuchet MS"/>
              </a:rPr>
              <a:t>"Lost</a:t>
            </a:r>
            <a:r>
              <a:rPr sz="2000" spc="-60" dirty="0">
                <a:solidFill>
                  <a:srgbClr val="1B1B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B1B26"/>
                </a:solidFill>
                <a:latin typeface="Trebuchet MS"/>
                <a:cs typeface="Trebuchet MS"/>
              </a:rPr>
              <a:t>in</a:t>
            </a:r>
            <a:r>
              <a:rPr sz="2000" spc="-60" dirty="0">
                <a:solidFill>
                  <a:srgbClr val="1B1B26"/>
                </a:solidFill>
                <a:latin typeface="Trebuchet MS"/>
                <a:cs typeface="Trebuchet MS"/>
              </a:rPr>
              <a:t> </a:t>
            </a:r>
            <a:r>
              <a:rPr sz="2000" spc="105" dirty="0">
                <a:solidFill>
                  <a:srgbClr val="1B1B26"/>
                </a:solidFill>
                <a:latin typeface="Trebuchet MS"/>
                <a:cs typeface="Trebuchet MS"/>
              </a:rPr>
              <a:t>Docs"</a:t>
            </a:r>
            <a:r>
              <a:rPr sz="2000" spc="-105" dirty="0">
                <a:solidFill>
                  <a:srgbClr val="1B1B26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1B1B26"/>
                </a:solidFill>
                <a:latin typeface="Trebuchet MS"/>
                <a:cs typeface="Trebuchet MS"/>
              </a:rPr>
              <a:t>tr&amp;nsforms</a:t>
            </a:r>
            <a:r>
              <a:rPr sz="2000" spc="-55" dirty="0">
                <a:solidFill>
                  <a:srgbClr val="1B1B26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1B1B26"/>
                </a:solidFill>
                <a:latin typeface="Trebuchet MS"/>
                <a:cs typeface="Trebuchet MS"/>
              </a:rPr>
              <a:t>st&amp;tic</a:t>
            </a:r>
            <a:r>
              <a:rPr sz="2000" spc="-60" dirty="0">
                <a:solidFill>
                  <a:srgbClr val="1B1B26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1B1B26"/>
                </a:solidFill>
                <a:latin typeface="Trebuchet MS"/>
                <a:cs typeface="Trebuchet MS"/>
              </a:rPr>
              <a:t>documents</a:t>
            </a:r>
            <a:r>
              <a:rPr sz="2000" spc="-60" dirty="0">
                <a:solidFill>
                  <a:srgbClr val="1B1B26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1B1B26"/>
                </a:solidFill>
                <a:latin typeface="Trebuchet MS"/>
                <a:cs typeface="Trebuchet MS"/>
              </a:rPr>
              <a:t>into</a:t>
            </a:r>
            <a:r>
              <a:rPr sz="2000" spc="-60" dirty="0">
                <a:solidFill>
                  <a:srgbClr val="1B1B26"/>
                </a:solidFill>
                <a:latin typeface="Trebuchet MS"/>
                <a:cs typeface="Trebuchet MS"/>
              </a:rPr>
              <a:t> </a:t>
            </a:r>
            <a:r>
              <a:rPr sz="2000" spc="-315" dirty="0">
                <a:solidFill>
                  <a:srgbClr val="1B1B26"/>
                </a:solidFill>
                <a:latin typeface="Trebuchet MS"/>
                <a:cs typeface="Trebuchet MS"/>
              </a:rPr>
              <a:t>&amp;</a:t>
            </a:r>
            <a:r>
              <a:rPr sz="2000" spc="-60" dirty="0">
                <a:solidFill>
                  <a:srgbClr val="1B1B26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1B1B26"/>
                </a:solidFill>
                <a:latin typeface="Trebuchet MS"/>
                <a:cs typeface="Trebuchet MS"/>
              </a:rPr>
              <a:t>dyn&amp;mic,</a:t>
            </a:r>
            <a:r>
              <a:rPr sz="2000" spc="-60" dirty="0">
                <a:solidFill>
                  <a:srgbClr val="1B1B26"/>
                </a:solidFill>
                <a:latin typeface="Trebuchet MS"/>
                <a:cs typeface="Trebuchet MS"/>
              </a:rPr>
              <a:t> </a:t>
            </a:r>
            <a:r>
              <a:rPr sz="2000" spc="-10" dirty="0">
                <a:solidFill>
                  <a:srgbClr val="1B1B26"/>
                </a:solidFill>
                <a:latin typeface="Trebuchet MS"/>
                <a:cs typeface="Trebuchet MS"/>
              </a:rPr>
              <a:t>se&amp;rch&amp;ble</a:t>
            </a:r>
            <a:r>
              <a:rPr sz="2000" spc="-55" dirty="0">
                <a:solidFill>
                  <a:srgbClr val="1B1B26"/>
                </a:solidFill>
                <a:latin typeface="Trebuchet MS"/>
                <a:cs typeface="Trebuchet MS"/>
              </a:rPr>
              <a:t> </a:t>
            </a:r>
            <a:r>
              <a:rPr sz="2000" spc="90" dirty="0">
                <a:solidFill>
                  <a:srgbClr val="1B1B26"/>
                </a:solidFill>
                <a:latin typeface="Trebuchet MS"/>
                <a:cs typeface="Trebuchet MS"/>
              </a:rPr>
              <a:t>knowledge </a:t>
            </a:r>
            <a:r>
              <a:rPr sz="2000" spc="-10" dirty="0">
                <a:solidFill>
                  <a:srgbClr val="1B1B26"/>
                </a:solidFill>
                <a:latin typeface="Trebuchet MS"/>
                <a:cs typeface="Trebuchet MS"/>
              </a:rPr>
              <a:t>b&amp;se.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4550" y="3669665"/>
            <a:ext cx="944562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By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leveraging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cutting-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edge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technologies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like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vector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search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and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large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language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models,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our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system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significantly</a:t>
            </a:r>
            <a:r>
              <a:rPr sz="1350" spc="-3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improves</a:t>
            </a:r>
            <a:r>
              <a:rPr sz="1350" spc="-4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the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efficiency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of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information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retrieval,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making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your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documentation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3C3838"/>
                </a:solidFill>
                <a:latin typeface="Roboto"/>
                <a:cs typeface="Roboto"/>
              </a:rPr>
              <a:t>truly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accessible</a:t>
            </a:r>
            <a:r>
              <a:rPr sz="1350" spc="-30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C3838"/>
                </a:solidFill>
                <a:latin typeface="Roboto"/>
                <a:cs typeface="Roboto"/>
              </a:rPr>
              <a:t>and</a:t>
            </a:r>
            <a:r>
              <a:rPr sz="1350" spc="-25" dirty="0">
                <a:solidFill>
                  <a:srgbClr val="3C3838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C3838"/>
                </a:solidFill>
                <a:latin typeface="Roboto"/>
                <a:cs typeface="Roboto"/>
              </a:rPr>
              <a:t>actionable.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0075" y="2571749"/>
            <a:ext cx="19050" cy="1905000"/>
          </a:xfrm>
          <a:custGeom>
            <a:avLst/>
            <a:gdLst/>
            <a:ahLst/>
            <a:cxnLst/>
            <a:rect l="l" t="t" r="r" b="b"/>
            <a:pathLst>
              <a:path w="19050" h="1905000">
                <a:moveTo>
                  <a:pt x="19050" y="0"/>
                </a:moveTo>
                <a:lnTo>
                  <a:pt x="0" y="0"/>
                </a:lnTo>
                <a:lnTo>
                  <a:pt x="0" y="1905000"/>
                </a:lnTo>
                <a:lnTo>
                  <a:pt x="19050" y="1905000"/>
                </a:lnTo>
                <a:lnTo>
                  <a:pt x="19050" y="0"/>
                </a:lnTo>
                <a:close/>
              </a:path>
            </a:pathLst>
          </a:custGeom>
          <a:solidFill>
            <a:srgbClr val="1B1B2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577</Words>
  <Application>Microsoft Office PowerPoint</Application>
  <PresentationFormat>Custom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Lucida Sans Unicode</vt:lpstr>
      <vt:lpstr>Roboto</vt:lpstr>
      <vt:lpstr>Trebuchet MS</vt:lpstr>
      <vt:lpstr>Office Theme</vt:lpstr>
      <vt:lpstr>Lost in Docs: An Intelligent Document An&amp;lysis &amp;nd Querying System</vt:lpstr>
      <vt:lpstr>Introduction s Problem St&amp;tement</vt:lpstr>
      <vt:lpstr>Key Features</vt:lpstr>
      <vt:lpstr>How It Works - The Workflow</vt:lpstr>
      <vt:lpstr>Architecture Overview</vt:lpstr>
      <vt:lpstr>Technology St&amp;ck</vt:lpstr>
      <vt:lpstr>Code Highlights - B&amp;ckend API</vt:lpstr>
      <vt:lpstr>Future Enh&amp;ncements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Heshinth Prabakaran</cp:lastModifiedBy>
  <cp:revision>1</cp:revision>
  <dcterms:created xsi:type="dcterms:W3CDTF">2025-08-31T18:27:14Z</dcterms:created>
  <dcterms:modified xsi:type="dcterms:W3CDTF">2025-08-31T18:27:55Z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2025-08-31T00:00:00Z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2025-08-31T00:00:00Z</vt:filetime>
  </property>
  <property fmtid="{D5CDD505-2E9C-101B-9397-08002B2CF9AE}" pid="5" name="Producer">
    <vt:lpwstr>GPL Ghostscript 9.56.1</vt:lpwstr>
  </property>
</Properties>
</file>