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7" r:id="rId26"/>
    <p:sldId id="338" r:id="rId27"/>
    <p:sldId id="327" r:id="rId28"/>
    <p:sldId id="328" r:id="rId29"/>
    <p:sldId id="329" r:id="rId30"/>
    <p:sldId id="330" r:id="rId31"/>
    <p:sldId id="331" r:id="rId32"/>
    <p:sldId id="332" r:id="rId33"/>
    <p:sldId id="333" r:id="rId34"/>
    <p:sldId id="334" r:id="rId35"/>
    <p:sldId id="335" r:id="rId36"/>
    <p:sldId id="336"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5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12800" y="0"/>
            <a:ext cx="15232066" cy="10160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31933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code.visualstudio.com/docs/languages/python"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hyperlink" Target="http://www.fileformat.info/info/unicode/char/03BC/index.htm" TargetMode="External"/><Relationship Id="rId2" Type="http://schemas.openxmlformats.org/officeDocument/2006/relationships/hyperlink" Target="http://www.fileformat.info/info/unicode/char/00b5/index.htm"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t>Python 3</a:t>
            </a:r>
          </a:p>
        </p:txBody>
      </p:sp>
      <p:sp>
        <p:nvSpPr>
          <p:cNvPr id="120" name="Shape 120"/>
          <p:cNvSpPr>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Използване на интерпретатор на Python"/>
          <p:cNvSpPr txBox="1">
            <a:spLocks noGrp="1"/>
          </p:cNvSpPr>
          <p:nvPr>
            <p:ph type="title"/>
          </p:nvPr>
        </p:nvSpPr>
        <p:spPr>
          <a:prstGeom prst="rect">
            <a:avLst/>
          </a:prstGeom>
        </p:spPr>
        <p:txBody>
          <a:bodyPr/>
          <a:lstStyle>
            <a:lvl1pPr defTabSz="490727">
              <a:defRPr sz="6719"/>
            </a:lvl1pPr>
          </a:lstStyle>
          <a:p>
            <a:r>
              <a:t>Използване на интерпретатор на Python</a:t>
            </a:r>
          </a:p>
        </p:txBody>
      </p:sp>
      <p:sp>
        <p:nvSpPr>
          <p:cNvPr id="147" name="Някои модули на Python се използват и като скриптове. Те могат да бъдат извикани чрез…"/>
          <p:cNvSpPr txBox="1">
            <a:spLocks noGrp="1"/>
          </p:cNvSpPr>
          <p:nvPr>
            <p:ph type="body" idx="1"/>
          </p:nvPr>
        </p:nvSpPr>
        <p:spPr>
          <a:prstGeom prst="rect">
            <a:avLst/>
          </a:prstGeom>
        </p:spPr>
        <p:txBody>
          <a:bodyPr/>
          <a:lstStyle/>
          <a:p>
            <a:r>
              <a:t>Някои модули на Python се използват и като скриптове. Те могат да бъдат извикани чрез</a:t>
            </a:r>
          </a:p>
          <a:p>
            <a:r>
              <a:t>python -m module [arg] …</a:t>
            </a:r>
          </a:p>
          <a:p>
            <a:r>
              <a:t>което изпълнява сорс файла като модул.</a:t>
            </a:r>
          </a:p>
          <a:p>
            <a:r>
              <a:t>Когато се използва скриптов файл, е полезно да се стартира скрипта в интерактивен режим. За целта се използва -i преди скрипта.</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Функция range()"/>
          <p:cNvSpPr txBox="1">
            <a:spLocks noGrp="1"/>
          </p:cNvSpPr>
          <p:nvPr>
            <p:ph type="title"/>
          </p:nvPr>
        </p:nvSpPr>
        <p:spPr>
          <a:prstGeom prst="rect">
            <a:avLst/>
          </a:prstGeom>
        </p:spPr>
        <p:txBody>
          <a:bodyPr/>
          <a:lstStyle/>
          <a:p>
            <a:r>
              <a:t>Функция range()</a:t>
            </a:r>
          </a:p>
        </p:txBody>
      </p:sp>
      <p:pic>
        <p:nvPicPr>
          <p:cNvPr id="440" name="Image" descr="Image"/>
          <p:cNvPicPr>
            <a:picLocks noChangeAspect="1"/>
          </p:cNvPicPr>
          <p:nvPr/>
        </p:nvPicPr>
        <p:blipFill>
          <a:blip r:embed="rId2"/>
          <a:stretch>
            <a:fillRect/>
          </a:stretch>
        </p:blipFill>
        <p:spPr>
          <a:xfrm>
            <a:off x="3098800" y="4876800"/>
            <a:ext cx="6172200" cy="3987800"/>
          </a:xfrm>
          <a:prstGeom prst="rect">
            <a:avLst/>
          </a:prstGeom>
          <a:ln w="12700">
            <a:miter lim="400000"/>
          </a:ln>
        </p:spPr>
      </p:pic>
      <p:sp>
        <p:nvSpPr>
          <p:cNvPr id="441" name="Ако трябва да се итерира последователност от числа, може да се ползва вградената функция range(). Тя генерира аритметична прогресия:"/>
          <p:cNvSpPr txBox="1">
            <a:spLocks noGrp="1"/>
          </p:cNvSpPr>
          <p:nvPr>
            <p:ph type="body" idx="1"/>
          </p:nvPr>
        </p:nvSpPr>
        <p:spPr>
          <a:prstGeom prst="rect">
            <a:avLst/>
          </a:prstGeom>
        </p:spPr>
        <p:txBody>
          <a:bodyPr/>
          <a:lstStyle/>
          <a:p>
            <a:r>
              <a:t>Ако трябва да се итерира последователност от числа, може да се ползва вградената функция range(). Тя генерира аритметична прогресия:</a:t>
            </a:r>
          </a:p>
          <a:p>
            <a:endParaRPr/>
          </a:p>
          <a:p>
            <a:endParaRPr/>
          </a:p>
          <a:p>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Функция range()"/>
          <p:cNvSpPr txBox="1">
            <a:spLocks noGrp="1"/>
          </p:cNvSpPr>
          <p:nvPr>
            <p:ph type="title"/>
          </p:nvPr>
        </p:nvSpPr>
        <p:spPr>
          <a:prstGeom prst="rect">
            <a:avLst/>
          </a:prstGeom>
        </p:spPr>
        <p:txBody>
          <a:bodyPr/>
          <a:lstStyle/>
          <a:p>
            <a:r>
              <a:t>Функция range()</a:t>
            </a:r>
          </a:p>
        </p:txBody>
      </p:sp>
      <p:sp>
        <p:nvSpPr>
          <p:cNvPr id="444" name="Последният елемент на генерираната последователност не включва аргумента на функцията; range(10) генерира 10 стойности, това са легални индекси на елементи на последователност с дължина 10. Възможно е диапазона да започне от друга стойност, или да се зад"/>
          <p:cNvSpPr txBox="1">
            <a:spLocks noGrp="1"/>
          </p:cNvSpPr>
          <p:nvPr>
            <p:ph type="body" idx="1"/>
          </p:nvPr>
        </p:nvSpPr>
        <p:spPr>
          <a:xfrm>
            <a:off x="952500" y="2628900"/>
            <a:ext cx="11099800" cy="6286500"/>
          </a:xfrm>
          <a:prstGeom prst="rect">
            <a:avLst/>
          </a:prstGeom>
        </p:spPr>
        <p:txBody>
          <a:bodyPr/>
          <a:lstStyle/>
          <a:p>
            <a:pPr marL="391159" indent="-391159" defTabSz="514095">
              <a:spcBef>
                <a:spcPts val="3600"/>
              </a:spcBef>
              <a:defRPr sz="3168"/>
            </a:pPr>
            <a:r>
              <a:t>Последният елемент на генерираната последователност не включва аргумента на функцията; range(10) генерира 10 стойности, това са легални индекси на елементи на последователност с дължина 10. Възможно е диапазона да започне от друга стойност, или да се зададе друг инкремент (дори отрицателен; често инкремента се нарича стъпка на изменение):</a:t>
            </a:r>
          </a:p>
          <a:p>
            <a:pPr marL="391159" indent="-391159" defTabSz="514095">
              <a:spcBef>
                <a:spcPts val="3600"/>
              </a:spcBef>
              <a:defRPr sz="3168"/>
            </a:pPr>
            <a:endParaRPr/>
          </a:p>
          <a:p>
            <a:pPr marL="391159" indent="-391159" defTabSz="514095">
              <a:spcBef>
                <a:spcPts val="3600"/>
              </a:spcBef>
              <a:defRPr sz="3168"/>
            </a:pPr>
            <a:endParaRPr/>
          </a:p>
        </p:txBody>
      </p:sp>
      <p:pic>
        <p:nvPicPr>
          <p:cNvPr id="445" name="Image" descr="Image"/>
          <p:cNvPicPr>
            <a:picLocks noChangeAspect="1"/>
          </p:cNvPicPr>
          <p:nvPr/>
        </p:nvPicPr>
        <p:blipFill>
          <a:blip r:embed="rId2"/>
          <a:stretch>
            <a:fillRect/>
          </a:stretch>
        </p:blipFill>
        <p:spPr>
          <a:xfrm>
            <a:off x="3366776" y="5942937"/>
            <a:ext cx="6271248" cy="3823363"/>
          </a:xfrm>
          <a:prstGeom prst="rect">
            <a:avLst/>
          </a:prstGeom>
          <a:ln w="12700">
            <a:miter lim="400000"/>
          </a:ln>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Функция range()"/>
          <p:cNvSpPr txBox="1">
            <a:spLocks noGrp="1"/>
          </p:cNvSpPr>
          <p:nvPr>
            <p:ph type="title"/>
          </p:nvPr>
        </p:nvSpPr>
        <p:spPr>
          <a:prstGeom prst="rect">
            <a:avLst/>
          </a:prstGeom>
        </p:spPr>
        <p:txBody>
          <a:bodyPr/>
          <a:lstStyle/>
          <a:p>
            <a:r>
              <a:t>Функция range()</a:t>
            </a:r>
          </a:p>
        </p:txBody>
      </p:sp>
      <p:sp>
        <p:nvSpPr>
          <p:cNvPr id="448" name="За итериране на индекси на последователност може да се комбинират функциите и len():"/>
          <p:cNvSpPr txBox="1">
            <a:spLocks noGrp="1"/>
          </p:cNvSpPr>
          <p:nvPr>
            <p:ph type="body" idx="1"/>
          </p:nvPr>
        </p:nvSpPr>
        <p:spPr>
          <a:prstGeom prst="rect">
            <a:avLst/>
          </a:prstGeom>
        </p:spPr>
        <p:txBody>
          <a:bodyPr/>
          <a:lstStyle/>
          <a:p>
            <a:r>
              <a:t>За итериране на индекси на последователност може да се комбинират функциите и len():</a:t>
            </a:r>
          </a:p>
          <a:p>
            <a:endParaRPr/>
          </a:p>
          <a:p>
            <a:endParaRPr/>
          </a:p>
          <a:p>
            <a:endParaRPr/>
          </a:p>
        </p:txBody>
      </p:sp>
      <p:pic>
        <p:nvPicPr>
          <p:cNvPr id="449" name="Image" descr="Image"/>
          <p:cNvPicPr>
            <a:picLocks noChangeAspect="1"/>
          </p:cNvPicPr>
          <p:nvPr/>
        </p:nvPicPr>
        <p:blipFill>
          <a:blip r:embed="rId2"/>
          <a:stretch>
            <a:fillRect/>
          </a:stretch>
        </p:blipFill>
        <p:spPr>
          <a:xfrm>
            <a:off x="596900" y="4203700"/>
            <a:ext cx="11811000" cy="4673600"/>
          </a:xfrm>
          <a:prstGeom prst="rect">
            <a:avLst/>
          </a:prstGeom>
          <a:ln w="12700">
            <a:miter lim="400000"/>
          </a:ln>
        </p:spPr>
      </p:pic>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Функция range()"/>
          <p:cNvSpPr txBox="1">
            <a:spLocks noGrp="1"/>
          </p:cNvSpPr>
          <p:nvPr>
            <p:ph type="title"/>
          </p:nvPr>
        </p:nvSpPr>
        <p:spPr>
          <a:prstGeom prst="rect">
            <a:avLst/>
          </a:prstGeom>
        </p:spPr>
        <p:txBody>
          <a:bodyPr/>
          <a:lstStyle/>
          <a:p>
            <a:r>
              <a:t>Функция range()</a:t>
            </a:r>
          </a:p>
        </p:txBody>
      </p:sp>
      <p:sp>
        <p:nvSpPr>
          <p:cNvPr id="452" name="Когато се разпечата range, се получава:…"/>
          <p:cNvSpPr txBox="1">
            <a:spLocks noGrp="1"/>
          </p:cNvSpPr>
          <p:nvPr>
            <p:ph type="body" idx="1"/>
          </p:nvPr>
        </p:nvSpPr>
        <p:spPr>
          <a:prstGeom prst="rect">
            <a:avLst/>
          </a:prstGeom>
        </p:spPr>
        <p:txBody>
          <a:bodyPr/>
          <a:lstStyle/>
          <a:p>
            <a:r>
              <a:t>Когато се разпечата range, се получава:</a:t>
            </a:r>
          </a:p>
          <a:p>
            <a:endParaRPr/>
          </a:p>
          <a:p>
            <a:r>
              <a:t>В много случаи обектът, връщан от range() действа като списък, но на практика, той не е колекция от данни. Той е обект, който връща елемент от последователност, когато се итерира, но не се прави реален списък, за да се съхрани памет.</a:t>
            </a:r>
          </a:p>
        </p:txBody>
      </p:sp>
      <p:pic>
        <p:nvPicPr>
          <p:cNvPr id="453" name="Image" descr="Image"/>
          <p:cNvPicPr>
            <a:picLocks noChangeAspect="1"/>
          </p:cNvPicPr>
          <p:nvPr/>
        </p:nvPicPr>
        <p:blipFill>
          <a:blip r:embed="rId2"/>
          <a:stretch>
            <a:fillRect/>
          </a:stretch>
        </p:blipFill>
        <p:spPr>
          <a:xfrm>
            <a:off x="3810000" y="3822700"/>
            <a:ext cx="5384800" cy="1422400"/>
          </a:xfrm>
          <a:prstGeom prst="rect">
            <a:avLst/>
          </a:prstGeom>
          <a:ln w="12700">
            <a:miter lim="400000"/>
          </a:ln>
        </p:spPr>
      </p:pic>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Функция range()"/>
          <p:cNvSpPr txBox="1">
            <a:spLocks noGrp="1"/>
          </p:cNvSpPr>
          <p:nvPr>
            <p:ph type="title"/>
          </p:nvPr>
        </p:nvSpPr>
        <p:spPr>
          <a:prstGeom prst="rect">
            <a:avLst/>
          </a:prstGeom>
        </p:spPr>
        <p:txBody>
          <a:bodyPr/>
          <a:lstStyle/>
          <a:p>
            <a:r>
              <a:t>Функция range()</a:t>
            </a:r>
          </a:p>
        </p:txBody>
      </p:sp>
      <p:sp>
        <p:nvSpPr>
          <p:cNvPr id="456" name="Един обект е итеруем, когато може да бъде подаден на функция, очакваща такъв обект и връщаща пореден елемент от обекта, докато не се изчерпят данните. Например, ето как може да се ползва функцията sum(), която очаква итеруем обект като параметър:"/>
          <p:cNvSpPr txBox="1">
            <a:spLocks noGrp="1"/>
          </p:cNvSpPr>
          <p:nvPr>
            <p:ph type="body" idx="1"/>
          </p:nvPr>
        </p:nvSpPr>
        <p:spPr>
          <a:prstGeom prst="rect">
            <a:avLst/>
          </a:prstGeom>
        </p:spPr>
        <p:txBody>
          <a:bodyPr/>
          <a:lstStyle/>
          <a:p>
            <a:r>
              <a:t>Един обект е итеруем, когато може да бъде подаден на функция, очакваща такъв обект и връщаща пореден елемент от обекта, докато не се изчерпят данните. Например, ето как може да се ползва функцията sum(), която очаква итеруем обект като параметър:</a:t>
            </a:r>
          </a:p>
          <a:p>
            <a:endParaRPr/>
          </a:p>
        </p:txBody>
      </p:sp>
      <p:pic>
        <p:nvPicPr>
          <p:cNvPr id="457" name="Image" descr="Image"/>
          <p:cNvPicPr>
            <a:picLocks noChangeAspect="1"/>
          </p:cNvPicPr>
          <p:nvPr/>
        </p:nvPicPr>
        <p:blipFill>
          <a:blip r:embed="rId2"/>
          <a:stretch>
            <a:fillRect/>
          </a:stretch>
        </p:blipFill>
        <p:spPr>
          <a:xfrm>
            <a:off x="2120900" y="6680200"/>
            <a:ext cx="8763000" cy="1447800"/>
          </a:xfrm>
          <a:prstGeom prst="rect">
            <a:avLst/>
          </a:prstGeom>
          <a:ln w="12700">
            <a:miter lim="400000"/>
          </a:ln>
        </p:spPr>
      </p:pic>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Функция range()"/>
          <p:cNvSpPr txBox="1">
            <a:spLocks noGrp="1"/>
          </p:cNvSpPr>
          <p:nvPr>
            <p:ph type="title"/>
          </p:nvPr>
        </p:nvSpPr>
        <p:spPr>
          <a:prstGeom prst="rect">
            <a:avLst/>
          </a:prstGeom>
        </p:spPr>
        <p:txBody>
          <a:bodyPr/>
          <a:lstStyle/>
          <a:p>
            <a:r>
              <a:t>Функция range()</a:t>
            </a:r>
          </a:p>
        </p:txBody>
      </p:sp>
      <p:sp>
        <p:nvSpPr>
          <p:cNvPr id="460" name="Друг пример е получаване на списък от числата в даден диапазон. Тук се използва функцията list(), която също очаква итеруем обект. В примера е показано решение с използване на range():"/>
          <p:cNvSpPr txBox="1">
            <a:spLocks noGrp="1"/>
          </p:cNvSpPr>
          <p:nvPr>
            <p:ph type="body" idx="1"/>
          </p:nvPr>
        </p:nvSpPr>
        <p:spPr>
          <a:prstGeom prst="rect">
            <a:avLst/>
          </a:prstGeom>
        </p:spPr>
        <p:txBody>
          <a:bodyPr/>
          <a:lstStyle/>
          <a:p>
            <a:r>
              <a:t>Друг пример е получаване на списък от числата в даден диапазон. Тук се използва функцията list(), която също очаква итеруем обект. В примера е показано решение с използване на range():</a:t>
            </a:r>
          </a:p>
          <a:p>
            <a:endParaRPr/>
          </a:p>
        </p:txBody>
      </p:sp>
      <p:pic>
        <p:nvPicPr>
          <p:cNvPr id="461" name="Image" descr="Image"/>
          <p:cNvPicPr>
            <a:picLocks noChangeAspect="1"/>
          </p:cNvPicPr>
          <p:nvPr/>
        </p:nvPicPr>
        <p:blipFill>
          <a:blip r:embed="rId2"/>
          <a:stretch>
            <a:fillRect/>
          </a:stretch>
        </p:blipFill>
        <p:spPr>
          <a:xfrm>
            <a:off x="3695700" y="6769100"/>
            <a:ext cx="5613400" cy="1346200"/>
          </a:xfrm>
          <a:prstGeom prst="rect">
            <a:avLst/>
          </a:prstGeom>
          <a:ln w="12700">
            <a:miter lim="400000"/>
          </a:ln>
        </p:spPr>
      </p:pic>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Оператори break и continue"/>
          <p:cNvSpPr txBox="1">
            <a:spLocks noGrp="1"/>
          </p:cNvSpPr>
          <p:nvPr>
            <p:ph type="title"/>
          </p:nvPr>
        </p:nvSpPr>
        <p:spPr>
          <a:prstGeom prst="rect">
            <a:avLst/>
          </a:prstGeom>
        </p:spPr>
        <p:txBody>
          <a:bodyPr/>
          <a:lstStyle>
            <a:lvl1pPr defTabSz="490727">
              <a:defRPr sz="6719"/>
            </a:lvl1pPr>
          </a:lstStyle>
          <a:p>
            <a:r>
              <a:t> Оператори break и continue</a:t>
            </a:r>
          </a:p>
        </p:txBody>
      </p:sp>
      <p:sp>
        <p:nvSpPr>
          <p:cNvPr id="464" name="Операторът break (по подобие на С), прекратява изпълнението на най-вътрешния цикъл for или while.…"/>
          <p:cNvSpPr txBox="1">
            <a:spLocks noGrp="1"/>
          </p:cNvSpPr>
          <p:nvPr>
            <p:ph type="body" idx="1"/>
          </p:nvPr>
        </p:nvSpPr>
        <p:spPr>
          <a:prstGeom prst="rect">
            <a:avLst/>
          </a:prstGeom>
        </p:spPr>
        <p:txBody>
          <a:bodyPr/>
          <a:lstStyle/>
          <a:p>
            <a:r>
              <a:t>Операторът break (по подобие на С), прекратява изпълнението на най-вътрешния цикъл for или while.</a:t>
            </a:r>
          </a:p>
          <a:p>
            <a:r>
              <a:t>Операторите за цикъл могат да има клауза else. Тя се изпълнява когато цикълът приключва когато условието за край стане false или се изчерпят елементите на колекцията, но не и когато се излезе от цикъла с break.</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Пример: намиране на прости числа"/>
          <p:cNvSpPr txBox="1">
            <a:spLocks noGrp="1"/>
          </p:cNvSpPr>
          <p:nvPr>
            <p:ph type="title"/>
          </p:nvPr>
        </p:nvSpPr>
        <p:spPr>
          <a:prstGeom prst="rect">
            <a:avLst/>
          </a:prstGeom>
        </p:spPr>
        <p:txBody>
          <a:bodyPr/>
          <a:lstStyle>
            <a:lvl1pPr defTabSz="490727">
              <a:defRPr sz="6719"/>
            </a:lvl1pPr>
          </a:lstStyle>
          <a:p>
            <a:r>
              <a:t> Пример: намиране на прости числа</a:t>
            </a:r>
          </a:p>
        </p:txBody>
      </p:sp>
      <p:sp>
        <p:nvSpPr>
          <p:cNvPr id="467" name="Double-click to edit"/>
          <p:cNvSpPr txBox="1">
            <a:spLocks noGrp="1"/>
          </p:cNvSpPr>
          <p:nvPr>
            <p:ph type="body" idx="1"/>
          </p:nvPr>
        </p:nvSpPr>
        <p:spPr>
          <a:prstGeom prst="rect">
            <a:avLst/>
          </a:prstGeom>
        </p:spPr>
        <p:txBody>
          <a:bodyPr/>
          <a:lstStyle/>
          <a:p>
            <a:endParaRPr/>
          </a:p>
        </p:txBody>
      </p:sp>
      <p:pic>
        <p:nvPicPr>
          <p:cNvPr id="468" name="Image" descr="Image"/>
          <p:cNvPicPr>
            <a:picLocks noChangeAspect="1"/>
          </p:cNvPicPr>
          <p:nvPr/>
        </p:nvPicPr>
        <p:blipFill>
          <a:blip r:embed="rId2"/>
          <a:stretch>
            <a:fillRect/>
          </a:stretch>
        </p:blipFill>
        <p:spPr>
          <a:xfrm>
            <a:off x="952500" y="2960662"/>
            <a:ext cx="11099800" cy="6588652"/>
          </a:xfrm>
          <a:prstGeom prst="rect">
            <a:avLst/>
          </a:prstGeom>
          <a:ln w="12700">
            <a:miter lim="400000"/>
          </a:ln>
        </p:spPr>
      </p:pic>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Оператор else"/>
          <p:cNvSpPr txBox="1">
            <a:spLocks noGrp="1"/>
          </p:cNvSpPr>
          <p:nvPr>
            <p:ph type="title"/>
          </p:nvPr>
        </p:nvSpPr>
        <p:spPr>
          <a:xfrm>
            <a:off x="952500" y="406400"/>
            <a:ext cx="11099800" cy="2159000"/>
          </a:xfrm>
          <a:prstGeom prst="rect">
            <a:avLst/>
          </a:prstGeom>
        </p:spPr>
        <p:txBody>
          <a:bodyPr/>
          <a:lstStyle/>
          <a:p>
            <a:r>
              <a:t> Оператор else</a:t>
            </a:r>
          </a:p>
        </p:txBody>
      </p:sp>
      <p:sp>
        <p:nvSpPr>
          <p:cNvPr id="471" name="Когато се използва в цикъл, клаузата else намира по-широко приложение в оператор try, отколкото в оператор if. Клаузата else в оператор try се изпълнява, когато няма изключителна ситуация (грешка при изпълнение на кода като делене на нула и др.) и когато"/>
          <p:cNvSpPr txBox="1">
            <a:spLocks noGrp="1"/>
          </p:cNvSpPr>
          <p:nvPr>
            <p:ph type="body" idx="1"/>
          </p:nvPr>
        </p:nvSpPr>
        <p:spPr>
          <a:prstGeom prst="rect">
            <a:avLst/>
          </a:prstGeom>
        </p:spPr>
        <p:txBody>
          <a:bodyPr/>
          <a:lstStyle/>
          <a:p>
            <a:r>
              <a:t>Когато се използва в цикъл, клаузата else намира по-широко приложение в оператор try, отколкото в оператор if. Клаузата else в оператор try се изпълнява, когато няма изключителна ситуация (грешка при изпълнение на кода като делене на нула и др.) и когато няма break.</a:t>
            </a:r>
          </a:p>
          <a:p>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Оператори break и continue"/>
          <p:cNvSpPr txBox="1">
            <a:spLocks noGrp="1"/>
          </p:cNvSpPr>
          <p:nvPr>
            <p:ph type="title"/>
          </p:nvPr>
        </p:nvSpPr>
        <p:spPr>
          <a:prstGeom prst="rect">
            <a:avLst/>
          </a:prstGeom>
        </p:spPr>
        <p:txBody>
          <a:bodyPr/>
          <a:lstStyle>
            <a:lvl1pPr defTabSz="490727">
              <a:defRPr sz="6719"/>
            </a:lvl1pPr>
          </a:lstStyle>
          <a:p>
            <a:r>
              <a:t>Оператори break и continue</a:t>
            </a:r>
          </a:p>
        </p:txBody>
      </p:sp>
      <p:sp>
        <p:nvSpPr>
          <p:cNvPr id="474" name="Оператор continue също е пренесен от езика C. Той се използва в цикъл и прекратява текущата итерация на цикъла, след което се преминава към проверка на условието за край: Пример:"/>
          <p:cNvSpPr txBox="1">
            <a:spLocks noGrp="1"/>
          </p:cNvSpPr>
          <p:nvPr>
            <p:ph type="body" idx="1"/>
          </p:nvPr>
        </p:nvSpPr>
        <p:spPr>
          <a:prstGeom prst="rect">
            <a:avLst/>
          </a:prstGeom>
        </p:spPr>
        <p:txBody>
          <a:bodyPr/>
          <a:lstStyle/>
          <a:p>
            <a:pPr marL="360045" indent="-360045" defTabSz="473201">
              <a:spcBef>
                <a:spcPts val="3400"/>
              </a:spcBef>
              <a:defRPr sz="2916"/>
            </a:pPr>
            <a:r>
              <a:t>Оператор continue също е пренесен от езика C. Той се използва в цикъл и прекратява текущата итерация на цикъла, след което се преминава към проверка на условието за край: Пример:</a:t>
            </a:r>
          </a:p>
          <a:p>
            <a:pPr marL="360045" indent="-360045" defTabSz="473201">
              <a:spcBef>
                <a:spcPts val="3400"/>
              </a:spcBef>
              <a:defRPr sz="2916"/>
            </a:pPr>
            <a:endParaRPr/>
          </a:p>
          <a:p>
            <a:pPr marL="360045" indent="-360045" defTabSz="473201">
              <a:spcBef>
                <a:spcPts val="3400"/>
              </a:spcBef>
              <a:defRPr sz="2916"/>
            </a:pPr>
            <a:endParaRPr/>
          </a:p>
          <a:p>
            <a:pPr marL="360045" indent="-360045" defTabSz="473201">
              <a:spcBef>
                <a:spcPts val="3400"/>
              </a:spcBef>
              <a:defRPr sz="2916"/>
            </a:pPr>
            <a:endParaRPr/>
          </a:p>
          <a:p>
            <a:pPr marL="360045" indent="-360045" defTabSz="473201">
              <a:spcBef>
                <a:spcPts val="3400"/>
              </a:spcBef>
              <a:defRPr sz="2916"/>
            </a:pPr>
            <a:endParaRPr/>
          </a:p>
        </p:txBody>
      </p:sp>
      <p:pic>
        <p:nvPicPr>
          <p:cNvPr id="475" name="Image" descr="Image"/>
          <p:cNvPicPr>
            <a:picLocks noChangeAspect="1"/>
          </p:cNvPicPr>
          <p:nvPr/>
        </p:nvPicPr>
        <p:blipFill>
          <a:blip r:embed="rId2"/>
          <a:stretch>
            <a:fillRect/>
          </a:stretch>
        </p:blipFill>
        <p:spPr>
          <a:xfrm>
            <a:off x="1405326" y="4086743"/>
            <a:ext cx="10194148" cy="555255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Предаване на аргументи"/>
          <p:cNvSpPr txBox="1">
            <a:spLocks noGrp="1"/>
          </p:cNvSpPr>
          <p:nvPr>
            <p:ph type="title"/>
          </p:nvPr>
        </p:nvSpPr>
        <p:spPr>
          <a:prstGeom prst="rect">
            <a:avLst/>
          </a:prstGeom>
        </p:spPr>
        <p:txBody>
          <a:bodyPr/>
          <a:lstStyle>
            <a:lvl1pPr defTabSz="560831">
              <a:defRPr sz="7679"/>
            </a:lvl1pPr>
          </a:lstStyle>
          <a:p>
            <a:r>
              <a:t>Предаване на аргументи</a:t>
            </a:r>
          </a:p>
        </p:txBody>
      </p:sp>
      <p:sp>
        <p:nvSpPr>
          <p:cNvPr id="150" name="Когато след името на скриптовия файл се добавят аргументи, те се преобразуват до списък от низове, който се свързва с променлива argv от модула sys. За да се използва променливата, трябва да се изпълни…"/>
          <p:cNvSpPr txBox="1">
            <a:spLocks noGrp="1"/>
          </p:cNvSpPr>
          <p:nvPr>
            <p:ph type="body" idx="1"/>
          </p:nvPr>
        </p:nvSpPr>
        <p:spPr>
          <a:prstGeom prst="rect">
            <a:avLst/>
          </a:prstGeom>
        </p:spPr>
        <p:txBody>
          <a:bodyPr/>
          <a:lstStyle/>
          <a:p>
            <a:pPr marL="284479" indent="-284479" defTabSz="373887">
              <a:spcBef>
                <a:spcPts val="2600"/>
              </a:spcBef>
              <a:defRPr sz="2304"/>
            </a:pPr>
            <a:r>
              <a:t>Когато след името на скриптовия файл се добавят аргументи, те се преобразуват до списък от низове, който се свързва с променлива argv от модула sys. За да се използва променливата, трябва да се изпълни </a:t>
            </a:r>
          </a:p>
          <a:p>
            <a:pPr marL="284479" indent="-284479" defTabSz="373887">
              <a:spcBef>
                <a:spcPts val="2600"/>
              </a:spcBef>
              <a:defRPr sz="2304"/>
            </a:pPr>
            <a:r>
              <a:t>import sys</a:t>
            </a:r>
          </a:p>
          <a:p>
            <a:pPr marL="284479" indent="-284479" defTabSz="373887">
              <a:spcBef>
                <a:spcPts val="2600"/>
              </a:spcBef>
              <a:defRPr sz="2304"/>
            </a:pPr>
            <a:r>
              <a:t>Дължината на списъка е поне 1. Когато няма аргументи (те не са задължителни), sys.argv[0] е празен низ. Когато името на скрипта е '-' (означава стандартен вход), sys.argv[0] е '-'. Когато се използва -c command, sys.argv[0] е '-c'. Когато се използва -m module, sys.argv[0] е пълното име на модула. Зададените опции след -c command или -m module не се използват от интерпретатора на Python, но се предоставят в променливата sys.argv за използване на command или module от програмата.</a:t>
            </a:r>
          </a:p>
          <a:p>
            <a:pPr marL="284479" indent="-284479" defTabSz="373887">
              <a:spcBef>
                <a:spcPts val="2600"/>
              </a:spcBef>
              <a:defRPr sz="2304"/>
            </a:pPr>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Оператор pass"/>
          <p:cNvSpPr txBox="1">
            <a:spLocks noGrp="1"/>
          </p:cNvSpPr>
          <p:nvPr>
            <p:ph type="title"/>
          </p:nvPr>
        </p:nvSpPr>
        <p:spPr>
          <a:prstGeom prst="rect">
            <a:avLst/>
          </a:prstGeom>
        </p:spPr>
        <p:txBody>
          <a:bodyPr/>
          <a:lstStyle/>
          <a:p>
            <a:r>
              <a:t>Оператор pass</a:t>
            </a:r>
          </a:p>
        </p:txBody>
      </p:sp>
      <p:sp>
        <p:nvSpPr>
          <p:cNvPr id="478" name="Операторът pass не прави нищо. Използва се за дефиниране на цикъл с празно тяло. Пример:"/>
          <p:cNvSpPr txBox="1">
            <a:spLocks noGrp="1"/>
          </p:cNvSpPr>
          <p:nvPr>
            <p:ph type="body" idx="1"/>
          </p:nvPr>
        </p:nvSpPr>
        <p:spPr>
          <a:prstGeom prst="rect">
            <a:avLst/>
          </a:prstGeom>
        </p:spPr>
        <p:txBody>
          <a:bodyPr/>
          <a:lstStyle/>
          <a:p>
            <a:r>
              <a:t>Операторът pass не прави нищо. Използва се за дефиниране на цикъл с празно тяло. Пример:</a:t>
            </a:r>
          </a:p>
          <a:p>
            <a:endParaRPr/>
          </a:p>
        </p:txBody>
      </p:sp>
      <p:pic>
        <p:nvPicPr>
          <p:cNvPr id="479" name="Image" descr="Image"/>
          <p:cNvPicPr>
            <a:picLocks noChangeAspect="1"/>
          </p:cNvPicPr>
          <p:nvPr/>
        </p:nvPicPr>
        <p:blipFill>
          <a:blip r:embed="rId2"/>
          <a:stretch>
            <a:fillRect/>
          </a:stretch>
        </p:blipFill>
        <p:spPr>
          <a:xfrm>
            <a:off x="0" y="5669173"/>
            <a:ext cx="13004800" cy="1818854"/>
          </a:xfrm>
          <a:prstGeom prst="rect">
            <a:avLst/>
          </a:prstGeom>
          <a:ln w="12700">
            <a:miter lim="400000"/>
          </a:ln>
        </p:spPr>
      </p:pic>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Оператор pass"/>
          <p:cNvSpPr txBox="1">
            <a:spLocks noGrp="1"/>
          </p:cNvSpPr>
          <p:nvPr>
            <p:ph type="title"/>
          </p:nvPr>
        </p:nvSpPr>
        <p:spPr>
          <a:prstGeom prst="rect">
            <a:avLst/>
          </a:prstGeom>
        </p:spPr>
        <p:txBody>
          <a:bodyPr/>
          <a:lstStyle/>
          <a:p>
            <a:r>
              <a:t>Оператор pass</a:t>
            </a:r>
          </a:p>
        </p:txBody>
      </p:sp>
      <p:sp>
        <p:nvSpPr>
          <p:cNvPr id="482" name="Друг случай за използване на pass е създаване на минимален клас (клас - данни и методи за тяхната обработка; основа на ООП):"/>
          <p:cNvSpPr txBox="1">
            <a:spLocks noGrp="1"/>
          </p:cNvSpPr>
          <p:nvPr>
            <p:ph type="body" idx="1"/>
          </p:nvPr>
        </p:nvSpPr>
        <p:spPr>
          <a:prstGeom prst="rect">
            <a:avLst/>
          </a:prstGeom>
        </p:spPr>
        <p:txBody>
          <a:bodyPr/>
          <a:lstStyle/>
          <a:p>
            <a:r>
              <a:t>Друг случай за използване на pass е създаване на минимален клас (клас - данни и методи за тяхната обработка; основа на ООП):</a:t>
            </a:r>
          </a:p>
          <a:p>
            <a:endParaRPr/>
          </a:p>
        </p:txBody>
      </p:sp>
      <p:pic>
        <p:nvPicPr>
          <p:cNvPr id="483" name="Image" descr="Image"/>
          <p:cNvPicPr>
            <a:picLocks noChangeAspect="1"/>
          </p:cNvPicPr>
          <p:nvPr/>
        </p:nvPicPr>
        <p:blipFill>
          <a:blip r:embed="rId2"/>
          <a:stretch>
            <a:fillRect/>
          </a:stretch>
        </p:blipFill>
        <p:spPr>
          <a:xfrm>
            <a:off x="2895600" y="5930900"/>
            <a:ext cx="7213600" cy="1955800"/>
          </a:xfrm>
          <a:prstGeom prst="rect">
            <a:avLst/>
          </a:prstGeom>
          <a:ln w="12700">
            <a:miter lim="400000"/>
          </a:ln>
        </p:spPr>
      </p:pic>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Оператор pass"/>
          <p:cNvSpPr txBox="1">
            <a:spLocks noGrp="1"/>
          </p:cNvSpPr>
          <p:nvPr>
            <p:ph type="title"/>
          </p:nvPr>
        </p:nvSpPr>
        <p:spPr>
          <a:prstGeom prst="rect">
            <a:avLst/>
          </a:prstGeom>
        </p:spPr>
        <p:txBody>
          <a:bodyPr/>
          <a:lstStyle/>
          <a:p>
            <a:r>
              <a:t>Оператор pass</a:t>
            </a:r>
          </a:p>
        </p:txBody>
      </p:sp>
      <p:sp>
        <p:nvSpPr>
          <p:cNvPr id="486" name="Още един случай за използване на pass е при дефиниране на функция с празно тяло или тяло на условен оператор, когато кодът още не е изцяло готов. Този начин на работа се използва при работа в екип, когато трябва да се мисли на по абстрактно ниво. Операто"/>
          <p:cNvSpPr txBox="1">
            <a:spLocks noGrp="1"/>
          </p:cNvSpPr>
          <p:nvPr>
            <p:ph type="body" idx="1"/>
          </p:nvPr>
        </p:nvSpPr>
        <p:spPr>
          <a:prstGeom prst="rect">
            <a:avLst/>
          </a:prstGeom>
        </p:spPr>
        <p:txBody>
          <a:bodyPr/>
          <a:lstStyle/>
          <a:p>
            <a:r>
              <a:t>Още един случай за използване на pass е при дефиниране на функция с празно тяло или тяло на условен оператор, когато кодът още не е изцяло готов. Този начин на работа се използва при работа в екип, когато трябва да се мисли на по абстрактно ниво. Операторът pass се игнорира от интерпретатора тихомълком:</a:t>
            </a:r>
          </a:p>
        </p:txBody>
      </p:sp>
      <p:pic>
        <p:nvPicPr>
          <p:cNvPr id="487" name="Image" descr="Image"/>
          <p:cNvPicPr>
            <a:picLocks noChangeAspect="1"/>
          </p:cNvPicPr>
          <p:nvPr/>
        </p:nvPicPr>
        <p:blipFill>
          <a:blip r:embed="rId2"/>
          <a:stretch>
            <a:fillRect/>
          </a:stretch>
        </p:blipFill>
        <p:spPr>
          <a:xfrm>
            <a:off x="419100" y="7112000"/>
            <a:ext cx="11836400" cy="18542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Интерактивен режим"/>
          <p:cNvSpPr txBox="1">
            <a:spLocks noGrp="1"/>
          </p:cNvSpPr>
          <p:nvPr>
            <p:ph type="title"/>
          </p:nvPr>
        </p:nvSpPr>
        <p:spPr>
          <a:prstGeom prst="rect">
            <a:avLst/>
          </a:prstGeom>
        </p:spPr>
        <p:txBody>
          <a:bodyPr/>
          <a:lstStyle/>
          <a:p>
            <a:r>
              <a:t>Интерактивен режим</a:t>
            </a:r>
          </a:p>
        </p:txBody>
      </p:sp>
      <p:sp>
        <p:nvSpPr>
          <p:cNvPr id="153" name="Когато командите се четат от клавиатурата, интерпретаторът е в интерактивен режим (interactive mode). В този режим той отпечатва промпт (prompt) като по този начин показва, че е готов за получаване на следващата команда. Промптът, който се визуализира е "/>
          <p:cNvSpPr txBox="1">
            <a:spLocks noGrp="1"/>
          </p:cNvSpPr>
          <p:nvPr>
            <p:ph type="body" idx="1"/>
          </p:nvPr>
        </p:nvSpPr>
        <p:spPr>
          <a:prstGeom prst="rect">
            <a:avLst/>
          </a:prstGeom>
        </p:spPr>
        <p:txBody>
          <a:bodyPr/>
          <a:lstStyle/>
          <a:p>
            <a:pPr marL="391159" indent="-391159" defTabSz="514095">
              <a:spcBef>
                <a:spcPts val="3600"/>
              </a:spcBef>
              <a:defRPr sz="3168"/>
            </a:pPr>
            <a:r>
              <a:t>Когато командите се четат от клавиатурата, интерпретаторът е в интерактивен режим (interactive mode). В този режим той отпечатва промпт (prompt) като по този начин показва, че е готов за получаване на следващата команда. Промптът, който се визуализира е three greater-than signs (&gt;&gt;&gt;), а ако командата продължава на нов ред, се показва three dots (...). При стартиране на интерпретаторът се показва съобщение welcome от вида:</a:t>
            </a:r>
          </a:p>
          <a:p>
            <a:pPr marL="391159" indent="-391159" defTabSz="514095">
              <a:spcBef>
                <a:spcPts val="3600"/>
              </a:spcBef>
              <a:defRPr sz="3168"/>
            </a:pPr>
            <a:endParaRPr/>
          </a:p>
        </p:txBody>
      </p:sp>
      <p:pic>
        <p:nvPicPr>
          <p:cNvPr id="154" name="Screenshot 2020-03-01 at 9.08.02.png" descr="Screenshot 2020-03-01 at 9.08.02.png"/>
          <p:cNvPicPr>
            <a:picLocks noChangeAspect="1"/>
          </p:cNvPicPr>
          <p:nvPr/>
        </p:nvPicPr>
        <p:blipFill>
          <a:blip r:embed="rId2"/>
          <a:stretch>
            <a:fillRect/>
          </a:stretch>
        </p:blipFill>
        <p:spPr>
          <a:xfrm>
            <a:off x="1003300" y="6906058"/>
            <a:ext cx="13004800" cy="211368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Интерактивен режим"/>
          <p:cNvSpPr txBox="1">
            <a:spLocks noGrp="1"/>
          </p:cNvSpPr>
          <p:nvPr>
            <p:ph type="title"/>
          </p:nvPr>
        </p:nvSpPr>
        <p:spPr>
          <a:prstGeom prst="rect">
            <a:avLst/>
          </a:prstGeom>
        </p:spPr>
        <p:txBody>
          <a:bodyPr/>
          <a:lstStyle/>
          <a:p>
            <a:r>
              <a:t>Интерактивен режим</a:t>
            </a:r>
          </a:p>
        </p:txBody>
      </p:sp>
      <p:sp>
        <p:nvSpPr>
          <p:cNvPr id="157" name="Промптът за продължение се използва, когато един оператор (команда) се продължава на нов ред, т.е. той заема повече от един ред. Например:…"/>
          <p:cNvSpPr txBox="1">
            <a:spLocks noGrp="1"/>
          </p:cNvSpPr>
          <p:nvPr>
            <p:ph type="body" idx="1"/>
          </p:nvPr>
        </p:nvSpPr>
        <p:spPr>
          <a:prstGeom prst="rect">
            <a:avLst/>
          </a:prstGeom>
        </p:spPr>
        <p:txBody>
          <a:bodyPr/>
          <a:lstStyle/>
          <a:p>
            <a:r>
              <a:t>Промптът за продължение се използва, когато един оператор (команда) се продължава на нов ред, т.е. той заема повече от един ред. Например:</a:t>
            </a:r>
          </a:p>
          <a:p>
            <a:r>
              <a:t>&gt;&gt;&gt;</a:t>
            </a:r>
          </a:p>
        </p:txBody>
      </p:sp>
      <p:pic>
        <p:nvPicPr>
          <p:cNvPr id="158" name="Image" descr="Image"/>
          <p:cNvPicPr>
            <a:picLocks noChangeAspect="1"/>
          </p:cNvPicPr>
          <p:nvPr/>
        </p:nvPicPr>
        <p:blipFill>
          <a:blip r:embed="rId2"/>
          <a:stretch>
            <a:fillRect/>
          </a:stretch>
        </p:blipFill>
        <p:spPr>
          <a:xfrm>
            <a:off x="787400" y="5979754"/>
            <a:ext cx="13004800" cy="201049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Интерпретатор и среда"/>
          <p:cNvSpPr txBox="1">
            <a:spLocks noGrp="1"/>
          </p:cNvSpPr>
          <p:nvPr>
            <p:ph type="title"/>
          </p:nvPr>
        </p:nvSpPr>
        <p:spPr>
          <a:xfrm>
            <a:off x="1066800" y="444500"/>
            <a:ext cx="11099800" cy="2159000"/>
          </a:xfrm>
          <a:prstGeom prst="rect">
            <a:avLst/>
          </a:prstGeom>
        </p:spPr>
        <p:txBody>
          <a:bodyPr/>
          <a:lstStyle/>
          <a:p>
            <a:r>
              <a:t>Интерпретатор и среда</a:t>
            </a:r>
          </a:p>
        </p:txBody>
      </p:sp>
      <p:sp>
        <p:nvSpPr>
          <p:cNvPr id="161" name="По подразбиране сорс файловете на Python използват UTF-8 кодиране. При него е възможно да се използват символите на всички езици в света едновременно в низове. Основните елементи на езика - идентификатори и кометари - както и стандартните библиотеки са с"/>
          <p:cNvSpPr txBox="1">
            <a:spLocks noGrp="1"/>
          </p:cNvSpPr>
          <p:nvPr>
            <p:ph type="body" idx="1"/>
          </p:nvPr>
        </p:nvSpPr>
        <p:spPr>
          <a:prstGeom prst="rect">
            <a:avLst/>
          </a:prstGeom>
        </p:spPr>
        <p:txBody>
          <a:bodyPr/>
          <a:lstStyle/>
          <a:p>
            <a:pPr marL="342264" indent="-342264" defTabSz="449833">
              <a:spcBef>
                <a:spcPts val="3200"/>
              </a:spcBef>
              <a:defRPr sz="2772"/>
            </a:pPr>
            <a:r>
              <a:t>По подразбиране сорс файловете на Python използват UTF-8 кодиране. При него е възможно да се използват символите на всички езици в света едновременно в низове. Основните елементи на езика - идентификатори и кометари - както и стандартните библиотеки са само и единствено в ASCII код. За да се разпечатвата тези символи правилно, редакторът трябва да поддържа UTF-8 и да използва шрифт, който също има UTF-8.</a:t>
            </a:r>
          </a:p>
          <a:p>
            <a:pPr marL="342264" indent="-342264" defTabSz="449833">
              <a:spcBef>
                <a:spcPts val="3200"/>
              </a:spcBef>
              <a:defRPr sz="2772"/>
            </a:pPr>
            <a:r>
              <a:t>За да използваме друг encoding, трябва да добавим специален коментар като първи ред на файла:</a:t>
            </a:r>
          </a:p>
          <a:p>
            <a:pPr marL="342264" indent="-342264" defTabSz="449833">
              <a:spcBef>
                <a:spcPts val="3200"/>
              </a:spcBef>
              <a:defRPr sz="2772"/>
            </a:pPr>
            <a:endParaRPr/>
          </a:p>
          <a:p>
            <a:pPr marL="342264" indent="-342264" defTabSz="449833">
              <a:spcBef>
                <a:spcPts val="3200"/>
              </a:spcBef>
              <a:defRPr sz="2772"/>
            </a:pPr>
            <a:r>
              <a:t>където encoding е един от  поддържаните от Python.</a:t>
            </a:r>
          </a:p>
        </p:txBody>
      </p:sp>
      <p:pic>
        <p:nvPicPr>
          <p:cNvPr id="162" name="Image" descr="Image"/>
          <p:cNvPicPr>
            <a:picLocks noChangeAspect="1"/>
          </p:cNvPicPr>
          <p:nvPr/>
        </p:nvPicPr>
        <p:blipFill>
          <a:blip r:embed="rId2"/>
          <a:stretch>
            <a:fillRect/>
          </a:stretch>
        </p:blipFill>
        <p:spPr>
          <a:xfrm>
            <a:off x="1231900" y="7251700"/>
            <a:ext cx="9144000" cy="11684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ource Code Encoding"/>
          <p:cNvSpPr txBox="1">
            <a:spLocks noGrp="1"/>
          </p:cNvSpPr>
          <p:nvPr>
            <p:ph type="title"/>
          </p:nvPr>
        </p:nvSpPr>
        <p:spPr>
          <a:prstGeom prst="rect">
            <a:avLst/>
          </a:prstGeom>
        </p:spPr>
        <p:txBody>
          <a:bodyPr/>
          <a:lstStyle/>
          <a:p>
            <a:r>
              <a:t>Source Code Encoding</a:t>
            </a:r>
          </a:p>
        </p:txBody>
      </p:sp>
      <p:sp>
        <p:nvSpPr>
          <p:cNvPr id="165" name="Наример, за да декларираме Windows-1252 encoding:…"/>
          <p:cNvSpPr txBox="1">
            <a:spLocks noGrp="1"/>
          </p:cNvSpPr>
          <p:nvPr>
            <p:ph type="body" idx="1"/>
          </p:nvPr>
        </p:nvSpPr>
        <p:spPr>
          <a:prstGeom prst="rect">
            <a:avLst/>
          </a:prstGeom>
        </p:spPr>
        <p:txBody>
          <a:bodyPr/>
          <a:lstStyle/>
          <a:p>
            <a:pPr marL="391159" indent="-391159" defTabSz="514095">
              <a:spcBef>
                <a:spcPts val="3600"/>
              </a:spcBef>
              <a:defRPr sz="3168"/>
            </a:pPr>
            <a:r>
              <a:t>Наример, за да декларираме Windows-1252 encoding:</a:t>
            </a:r>
          </a:p>
          <a:p>
            <a:pPr marL="391159" indent="-391159" defTabSz="514095">
              <a:spcBef>
                <a:spcPts val="3600"/>
              </a:spcBef>
              <a:defRPr sz="3168"/>
            </a:pPr>
            <a:endParaRPr/>
          </a:p>
          <a:p>
            <a:pPr marL="391159" indent="-391159" defTabSz="514095">
              <a:spcBef>
                <a:spcPts val="3600"/>
              </a:spcBef>
              <a:defRPr sz="3168"/>
            </a:pPr>
            <a:r>
              <a:t>Едно изключение от това правило е налице когато файловете започват със специален ред UNIX “shebang”. С него указваме къде се намира интерпретаторът на Pythion. В този случай се кодирането се добавя като втори ред:</a:t>
            </a:r>
          </a:p>
          <a:p>
            <a:pPr marL="391159" indent="-391159" defTabSz="514095">
              <a:spcBef>
                <a:spcPts val="3600"/>
              </a:spcBef>
              <a:defRPr sz="3168"/>
            </a:pPr>
            <a:endParaRPr/>
          </a:p>
        </p:txBody>
      </p:sp>
      <p:pic>
        <p:nvPicPr>
          <p:cNvPr id="166" name="Image" descr="Image"/>
          <p:cNvPicPr>
            <a:picLocks noChangeAspect="1"/>
          </p:cNvPicPr>
          <p:nvPr/>
        </p:nvPicPr>
        <p:blipFill>
          <a:blip r:embed="rId2"/>
          <a:stretch>
            <a:fillRect/>
          </a:stretch>
        </p:blipFill>
        <p:spPr>
          <a:xfrm>
            <a:off x="1841500" y="3543300"/>
            <a:ext cx="7391400" cy="889000"/>
          </a:xfrm>
          <a:prstGeom prst="rect">
            <a:avLst/>
          </a:prstGeom>
          <a:ln w="12700">
            <a:miter lim="400000"/>
          </a:ln>
        </p:spPr>
      </p:pic>
      <p:pic>
        <p:nvPicPr>
          <p:cNvPr id="167" name="Image" descr="Image"/>
          <p:cNvPicPr>
            <a:picLocks noChangeAspect="1"/>
          </p:cNvPicPr>
          <p:nvPr/>
        </p:nvPicPr>
        <p:blipFill>
          <a:blip r:embed="rId3"/>
          <a:stretch>
            <a:fillRect/>
          </a:stretch>
        </p:blipFill>
        <p:spPr>
          <a:xfrm>
            <a:off x="1727200" y="7048500"/>
            <a:ext cx="8763000" cy="13716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Първи пример на Python"/>
          <p:cNvSpPr txBox="1">
            <a:spLocks noGrp="1"/>
          </p:cNvSpPr>
          <p:nvPr>
            <p:ph type="title"/>
          </p:nvPr>
        </p:nvSpPr>
        <p:spPr>
          <a:prstGeom prst="rect">
            <a:avLst/>
          </a:prstGeom>
        </p:spPr>
        <p:txBody>
          <a:bodyPr/>
          <a:lstStyle>
            <a:lvl1pPr defTabSz="554990">
              <a:defRPr sz="7600"/>
            </a:lvl1pPr>
          </a:lstStyle>
          <a:p>
            <a:r>
              <a:t>Първи пример на Python</a:t>
            </a:r>
          </a:p>
        </p:txBody>
      </p:sp>
      <p:sp>
        <p:nvSpPr>
          <p:cNvPr id="170" name="В следващите примери входа и изхода се различават по присъствието или липсата на промптове (&gt;&gt;&gt; and …): за да се повтори примера, трябва да се напише всичко след промпта, когато той  е наличен; редовете, които нямат промпт са резултат от изпълнението на "/>
          <p:cNvSpPr txBox="1">
            <a:spLocks noGrp="1"/>
          </p:cNvSpPr>
          <p:nvPr>
            <p:ph type="body" idx="1"/>
          </p:nvPr>
        </p:nvSpPr>
        <p:spPr>
          <a:prstGeom prst="rect">
            <a:avLst/>
          </a:prstGeom>
        </p:spPr>
        <p:txBody>
          <a:bodyPr/>
          <a:lstStyle/>
          <a:p>
            <a:r>
              <a:t>В следващите примери входа и изхода се различават по присъствието или липсата на промптове (&gt;&gt;&gt; and …): за да се повтори примера, трябва да се напише всичко след промпта, когато той  е наличен; редовете, които нямат промпт са резултат от изпълнението на кода. Когато се използва многоредов оператор се показва втория промпт.</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Първи пример на Python"/>
          <p:cNvSpPr txBox="1">
            <a:spLocks noGrp="1"/>
          </p:cNvSpPr>
          <p:nvPr>
            <p:ph type="title"/>
          </p:nvPr>
        </p:nvSpPr>
        <p:spPr>
          <a:prstGeom prst="rect">
            <a:avLst/>
          </a:prstGeom>
        </p:spPr>
        <p:txBody>
          <a:bodyPr/>
          <a:lstStyle>
            <a:lvl1pPr defTabSz="554990">
              <a:defRPr sz="7600"/>
            </a:lvl1pPr>
          </a:lstStyle>
          <a:p>
            <a:r>
              <a:t>Първи пример на Python</a:t>
            </a:r>
          </a:p>
        </p:txBody>
      </p:sp>
      <p:sp>
        <p:nvSpPr>
          <p:cNvPr id="173" name="Много от посочените примери са показани в интерактивен режим. Това важи и за коментарите. Те започват с hash символ (#) и завършва до края на реда. Коментарът може да започва в началото на реда или след whitespace (празен символ като Tab, Space и т.н.). "/>
          <p:cNvSpPr txBox="1">
            <a:spLocks noGrp="1"/>
          </p:cNvSpPr>
          <p:nvPr>
            <p:ph type="body" idx="1"/>
          </p:nvPr>
        </p:nvSpPr>
        <p:spPr>
          <a:prstGeom prst="rect">
            <a:avLst/>
          </a:prstGeom>
        </p:spPr>
        <p:txBody>
          <a:bodyPr/>
          <a:lstStyle/>
          <a:p>
            <a:pPr marL="391159" indent="-391159" defTabSz="514095">
              <a:spcBef>
                <a:spcPts val="3600"/>
              </a:spcBef>
              <a:defRPr sz="3168"/>
            </a:pPr>
            <a:r>
              <a:t>Много от посочените примери са показани в интерактивен режим. Това важи и за коментарите. Те започват с hash символ (#) и завършва до края на реда. Коментарът може да започва в началото на реда или след whitespace (празен символ като Tab, Space и т.н.). Коментарът не може да бъде в низ. Коментарите не се интерпретират от езиците за програмиране и служат само за улеснение при разчитане на кода от програмиста. Например:</a:t>
            </a:r>
          </a:p>
          <a:p>
            <a:pPr marL="391159" indent="-391159" defTabSz="514095">
              <a:spcBef>
                <a:spcPts val="3600"/>
              </a:spcBef>
              <a:defRPr sz="3168"/>
            </a:pPr>
            <a:endParaRPr/>
          </a:p>
        </p:txBody>
      </p:sp>
      <p:pic>
        <p:nvPicPr>
          <p:cNvPr id="174" name="Image" descr="Image"/>
          <p:cNvPicPr>
            <a:picLocks noChangeAspect="1"/>
          </p:cNvPicPr>
          <p:nvPr/>
        </p:nvPicPr>
        <p:blipFill>
          <a:blip r:embed="rId2"/>
          <a:stretch>
            <a:fillRect/>
          </a:stretch>
        </p:blipFill>
        <p:spPr>
          <a:xfrm>
            <a:off x="762000" y="6981405"/>
            <a:ext cx="13004800" cy="196299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Първи пример на Python"/>
          <p:cNvSpPr txBox="1">
            <a:spLocks noGrp="1"/>
          </p:cNvSpPr>
          <p:nvPr>
            <p:ph type="title"/>
          </p:nvPr>
        </p:nvSpPr>
        <p:spPr>
          <a:prstGeom prst="rect">
            <a:avLst/>
          </a:prstGeom>
        </p:spPr>
        <p:txBody>
          <a:bodyPr/>
          <a:lstStyle>
            <a:lvl1pPr defTabSz="554990">
              <a:defRPr sz="7600"/>
            </a:lvl1pPr>
          </a:lstStyle>
          <a:p>
            <a:r>
              <a:t>Първи пример на Python</a:t>
            </a:r>
          </a:p>
        </p:txBody>
      </p:sp>
      <p:sp>
        <p:nvSpPr>
          <p:cNvPr id="177" name="За да се улесни писането на код, се препоръчва използване на среда за програмиране IDE или текстов редактор. Кой редактор ще бъде избран, зависи изцяло от личните предпочитания. На лекции ще използваме Visual Studio Code, който е безплатен, лек, платформ"/>
          <p:cNvSpPr txBox="1">
            <a:spLocks noGrp="1"/>
          </p:cNvSpPr>
          <p:nvPr>
            <p:ph type="body" idx="1"/>
          </p:nvPr>
        </p:nvSpPr>
        <p:spPr>
          <a:prstGeom prst="rect">
            <a:avLst/>
          </a:prstGeom>
        </p:spPr>
        <p:txBody>
          <a:bodyPr/>
          <a:lstStyle/>
          <a:p>
            <a:pPr marL="373379" indent="-373379" defTabSz="490727">
              <a:spcBef>
                <a:spcPts val="3500"/>
              </a:spcBef>
              <a:defRPr sz="3024"/>
            </a:pPr>
            <a:r>
              <a:t>За да се улесни писането на код, се препоръчва използване на среда за програмиране IDE или текстов редактор. Кой редактор ще бъде избран, зависи изцяло от личните предпочитания. На лекции ще използваме Visual Studio Code, който е безплатен, лек, платформено-независим (има версии за Windows, Mac OSX и Linux). Има и плъгини, които ускоряват и улесняват писането на код.</a:t>
            </a:r>
          </a:p>
          <a:p>
            <a:pPr marL="373379" indent="-373379" defTabSz="490727">
              <a:spcBef>
                <a:spcPts val="3500"/>
              </a:spcBef>
              <a:defRPr sz="3024"/>
            </a:pPr>
            <a:r>
              <a:t>Инсталирани: code  runner, GitHub Pull Request and Issues, Jupyter, Material Icon Theme, Prettier code formatter, Pylance, Python, Tabnine AI Code Completion</a:t>
            </a:r>
          </a:p>
          <a:p>
            <a:pPr marL="373379" indent="-373379" defTabSz="490727">
              <a:spcBef>
                <a:spcPts val="3500"/>
              </a:spcBef>
              <a:defRPr sz="3024"/>
            </a:pPr>
            <a:r>
              <a:rPr u="sng">
                <a:hlinkClick r:id="rId2"/>
              </a:rPr>
              <a:t>https://code.visualstudio.com/docs/languages/python</a:t>
            </a:r>
            <a: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Първи пример на Python"/>
          <p:cNvSpPr txBox="1">
            <a:spLocks noGrp="1"/>
          </p:cNvSpPr>
          <p:nvPr>
            <p:ph type="title"/>
          </p:nvPr>
        </p:nvSpPr>
        <p:spPr>
          <a:prstGeom prst="rect">
            <a:avLst/>
          </a:prstGeom>
        </p:spPr>
        <p:txBody>
          <a:bodyPr/>
          <a:lstStyle>
            <a:lvl1pPr defTabSz="554990">
              <a:defRPr sz="7600"/>
            </a:lvl1pPr>
          </a:lstStyle>
          <a:p>
            <a:r>
              <a:t>Първи пример на Python</a:t>
            </a:r>
          </a:p>
        </p:txBody>
      </p:sp>
      <p:sp>
        <p:nvSpPr>
          <p:cNvPr id="180" name="Double-click to edit"/>
          <p:cNvSpPr txBox="1">
            <a:spLocks noGrp="1"/>
          </p:cNvSpPr>
          <p:nvPr>
            <p:ph type="body" idx="1"/>
          </p:nvPr>
        </p:nvSpPr>
        <p:spPr>
          <a:prstGeom prst="rect">
            <a:avLst/>
          </a:prstGeom>
        </p:spPr>
        <p:txBody>
          <a:bodyPr/>
          <a:lstStyle/>
          <a:p>
            <a:pPr marL="177800" indent="-177800" defTabSz="233679">
              <a:spcBef>
                <a:spcPts val="1600"/>
              </a:spcBef>
              <a:defRPr sz="1440"/>
            </a:pPr>
            <a:endParaRPr/>
          </a:p>
        </p:txBody>
      </p:sp>
      <p:pic>
        <p:nvPicPr>
          <p:cNvPr id="181" name="Image" descr="Image"/>
          <p:cNvPicPr>
            <a:picLocks noChangeAspect="1"/>
          </p:cNvPicPr>
          <p:nvPr/>
        </p:nvPicPr>
        <p:blipFill>
          <a:blip r:embed="rId2"/>
          <a:stretch>
            <a:fillRect/>
          </a:stretch>
        </p:blipFill>
        <p:spPr>
          <a:xfrm>
            <a:off x="952499" y="2603500"/>
            <a:ext cx="10581179" cy="6184773"/>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Въведение"/>
          <p:cNvSpPr txBox="1">
            <a:spLocks noGrp="1"/>
          </p:cNvSpPr>
          <p:nvPr>
            <p:ph type="title"/>
          </p:nvPr>
        </p:nvSpPr>
        <p:spPr>
          <a:prstGeom prst="rect">
            <a:avLst/>
          </a:prstGeom>
        </p:spPr>
        <p:txBody>
          <a:bodyPr/>
          <a:lstStyle/>
          <a:p>
            <a:r>
              <a:t>Въведение</a:t>
            </a:r>
          </a:p>
        </p:txBody>
      </p:sp>
      <p:sp>
        <p:nvSpPr>
          <p:cNvPr id="123" name="Python е лесен и мощен език за програмиране. Има ефективни структури от данни на високо ниво и е предлага лесен начин за усвояване на ООП. Синтаксисът на Python е елегантен и възможността за динамични типове и това, че е интерпретатор, го правят идеален "/>
          <p:cNvSpPr txBox="1">
            <a:spLocks noGrp="1"/>
          </p:cNvSpPr>
          <p:nvPr>
            <p:ph type="body" idx="1"/>
          </p:nvPr>
        </p:nvSpPr>
        <p:spPr>
          <a:prstGeom prst="rect">
            <a:avLst/>
          </a:prstGeom>
        </p:spPr>
        <p:txBody>
          <a:bodyPr/>
          <a:lstStyle/>
          <a:p>
            <a:pPr marL="373379" indent="-373379" defTabSz="490727">
              <a:spcBef>
                <a:spcPts val="3500"/>
              </a:spcBef>
              <a:defRPr sz="3024"/>
            </a:pPr>
            <a:r>
              <a:t>Python е лесен и мощен език за програмиране. Има ефективни структури от данни на високо ниво и е предлага лесен начин за усвояване на ООП. Синтаксисът на Python е елегантен и възможността за динамични типове и това, че е интерпретатор, го правят идеален език за писане на скриптови приложения в много области и платформи.</a:t>
            </a:r>
          </a:p>
          <a:p>
            <a:pPr marL="373379" indent="-373379" defTabSz="490727">
              <a:spcBef>
                <a:spcPts val="3500"/>
              </a:spcBef>
              <a:defRPr sz="3024"/>
            </a:pPr>
            <a:r>
              <a:t>Интерпретаторът на Python и разширяемятя стандартна библиотека са свободно достъпни, както в сорс код, така и в двоичен вид. Могат да се използват на различни платформи и се намират на адрес: </a:t>
            </a:r>
            <a:r>
              <a:rPr u="sng">
                <a:hlinkClick r:id="rId2"/>
              </a:rPr>
              <a:t>https://www.python.org/</a:t>
            </a:r>
            <a:r>
              <a:t> . Съществуват различни сайтове, предлагащи допълнителни библиотеки, среди за разработка и допълнителни модули.</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Работа с числа"/>
          <p:cNvSpPr txBox="1">
            <a:spLocks noGrp="1"/>
          </p:cNvSpPr>
          <p:nvPr>
            <p:ph type="title"/>
          </p:nvPr>
        </p:nvSpPr>
        <p:spPr>
          <a:xfrm>
            <a:off x="1155700" y="711200"/>
            <a:ext cx="11099800" cy="2159000"/>
          </a:xfrm>
          <a:prstGeom prst="rect">
            <a:avLst/>
          </a:prstGeom>
        </p:spPr>
        <p:txBody>
          <a:bodyPr/>
          <a:lstStyle/>
          <a:p>
            <a:r>
              <a:t>Работа с числа</a:t>
            </a:r>
          </a:p>
        </p:txBody>
      </p:sp>
      <p:sp>
        <p:nvSpPr>
          <p:cNvPr id="184" name="Интерпретаторът работи като калкулатор: може да напишем израз, който той ще изчисли. Валидни операции за работа с числа са: +, -, * и / За групиране и смяна на приоритета използваме(). Примери:"/>
          <p:cNvSpPr txBox="1">
            <a:spLocks noGrp="1"/>
          </p:cNvSpPr>
          <p:nvPr>
            <p:ph type="body" idx="1"/>
          </p:nvPr>
        </p:nvSpPr>
        <p:spPr>
          <a:prstGeom prst="rect">
            <a:avLst/>
          </a:prstGeom>
        </p:spPr>
        <p:txBody>
          <a:bodyPr/>
          <a:lstStyle/>
          <a:p>
            <a:r>
              <a:t>Интерпретаторът работи като калкулатор: може да напишем израз, който той ще изчисли. Валидни операции за работа с числа са: +, -, * и / За групиране и смяна на приоритета използваме(). Примери:</a:t>
            </a:r>
          </a:p>
          <a:p>
            <a:endParaRPr/>
          </a:p>
        </p:txBody>
      </p:sp>
      <p:pic>
        <p:nvPicPr>
          <p:cNvPr id="185" name="Image" descr="Image"/>
          <p:cNvPicPr>
            <a:picLocks noChangeAspect="1"/>
          </p:cNvPicPr>
          <p:nvPr/>
        </p:nvPicPr>
        <p:blipFill>
          <a:blip r:embed="rId2"/>
          <a:stretch>
            <a:fillRect/>
          </a:stretch>
        </p:blipFill>
        <p:spPr>
          <a:xfrm>
            <a:off x="1155700" y="6584814"/>
            <a:ext cx="11099800" cy="3168786"/>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Работа с числа"/>
          <p:cNvSpPr txBox="1">
            <a:spLocks noGrp="1"/>
          </p:cNvSpPr>
          <p:nvPr>
            <p:ph type="title"/>
          </p:nvPr>
        </p:nvSpPr>
        <p:spPr>
          <a:xfrm>
            <a:off x="952500" y="419100"/>
            <a:ext cx="11099800" cy="2159000"/>
          </a:xfrm>
          <a:prstGeom prst="rect">
            <a:avLst/>
          </a:prstGeom>
        </p:spPr>
        <p:txBody>
          <a:bodyPr/>
          <a:lstStyle/>
          <a:p>
            <a:r>
              <a:t>Работа с числа</a:t>
            </a:r>
          </a:p>
        </p:txBody>
      </p:sp>
      <p:sp>
        <p:nvSpPr>
          <p:cNvPr id="188" name="Целите числа имат тип int, реалните - тип float.…"/>
          <p:cNvSpPr txBox="1">
            <a:spLocks noGrp="1"/>
          </p:cNvSpPr>
          <p:nvPr>
            <p:ph type="body" idx="1"/>
          </p:nvPr>
        </p:nvSpPr>
        <p:spPr>
          <a:xfrm>
            <a:off x="939800" y="2552700"/>
            <a:ext cx="11099800" cy="6286500"/>
          </a:xfrm>
          <a:prstGeom prst="rect">
            <a:avLst/>
          </a:prstGeom>
        </p:spPr>
        <p:txBody>
          <a:bodyPr/>
          <a:lstStyle/>
          <a:p>
            <a:r>
              <a:t>Целите числа имат тип int, реалните - тип float.</a:t>
            </a:r>
          </a:p>
          <a:p>
            <a:r>
              <a:t>Деленето (/) винаги връща float. За намиране на цялата част от деленето използвамеоперация //, а за остатъка - операция %:</a:t>
            </a:r>
          </a:p>
          <a:p>
            <a:endParaRPr/>
          </a:p>
        </p:txBody>
      </p:sp>
      <p:pic>
        <p:nvPicPr>
          <p:cNvPr id="189" name="Image" descr="Image"/>
          <p:cNvPicPr>
            <a:picLocks noChangeAspect="1"/>
          </p:cNvPicPr>
          <p:nvPr/>
        </p:nvPicPr>
        <p:blipFill>
          <a:blip r:embed="rId2"/>
          <a:stretch>
            <a:fillRect/>
          </a:stretch>
        </p:blipFill>
        <p:spPr>
          <a:xfrm>
            <a:off x="1200165" y="6611436"/>
            <a:ext cx="10349426" cy="2832159"/>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Работа с числа"/>
          <p:cNvSpPr txBox="1">
            <a:spLocks noGrp="1"/>
          </p:cNvSpPr>
          <p:nvPr>
            <p:ph type="title"/>
          </p:nvPr>
        </p:nvSpPr>
        <p:spPr>
          <a:prstGeom prst="rect">
            <a:avLst/>
          </a:prstGeom>
        </p:spPr>
        <p:txBody>
          <a:bodyPr/>
          <a:lstStyle/>
          <a:p>
            <a:r>
              <a:t>Работа с числа</a:t>
            </a:r>
          </a:p>
        </p:txBody>
      </p:sp>
      <p:sp>
        <p:nvSpPr>
          <p:cNvPr id="192" name="За намиране на степен в Python, използваме операция ** :"/>
          <p:cNvSpPr txBox="1">
            <a:spLocks noGrp="1"/>
          </p:cNvSpPr>
          <p:nvPr>
            <p:ph type="body" idx="1"/>
          </p:nvPr>
        </p:nvSpPr>
        <p:spPr>
          <a:prstGeom prst="rect">
            <a:avLst/>
          </a:prstGeom>
        </p:spPr>
        <p:txBody>
          <a:bodyPr/>
          <a:lstStyle/>
          <a:p>
            <a:r>
              <a:t>За намиране на степен в Python, използваме операция ** :</a:t>
            </a:r>
          </a:p>
          <a:p>
            <a:endParaRPr/>
          </a:p>
        </p:txBody>
      </p:sp>
      <p:pic>
        <p:nvPicPr>
          <p:cNvPr id="193" name="Screenshot 2020-03-01 at 9.48.33.png" descr="Screenshot 2020-03-01 at 9.48.33.png"/>
          <p:cNvPicPr>
            <a:picLocks noChangeAspect="1"/>
          </p:cNvPicPr>
          <p:nvPr/>
        </p:nvPicPr>
        <p:blipFill>
          <a:blip r:embed="rId2"/>
          <a:stretch>
            <a:fillRect/>
          </a:stretch>
        </p:blipFill>
        <p:spPr>
          <a:xfrm>
            <a:off x="1257300" y="6089563"/>
            <a:ext cx="10490200" cy="251460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Работа с числа"/>
          <p:cNvSpPr txBox="1">
            <a:spLocks noGrp="1"/>
          </p:cNvSpPr>
          <p:nvPr>
            <p:ph type="title"/>
          </p:nvPr>
        </p:nvSpPr>
        <p:spPr>
          <a:prstGeom prst="rect">
            <a:avLst/>
          </a:prstGeom>
        </p:spPr>
        <p:txBody>
          <a:bodyPr/>
          <a:lstStyle/>
          <a:p>
            <a:r>
              <a:t>Работа с числа</a:t>
            </a:r>
          </a:p>
        </p:txBody>
      </p:sp>
      <p:sp>
        <p:nvSpPr>
          <p:cNvPr id="196" name="Знакът “равно” (=) използваме за присвояване. Така задаваме стойност на променлива. При тази операция нищо не се разпечатва:"/>
          <p:cNvSpPr txBox="1">
            <a:spLocks noGrp="1"/>
          </p:cNvSpPr>
          <p:nvPr>
            <p:ph type="body" idx="1"/>
          </p:nvPr>
        </p:nvSpPr>
        <p:spPr>
          <a:prstGeom prst="rect">
            <a:avLst/>
          </a:prstGeom>
        </p:spPr>
        <p:txBody>
          <a:bodyPr/>
          <a:lstStyle/>
          <a:p>
            <a:r>
              <a:t>Знакът “равно” (=) използваме за присвояване. Така задаваме стойност на променлива. При тази операция нищо не се разпечатва:</a:t>
            </a:r>
          </a:p>
          <a:p>
            <a:endParaRPr/>
          </a:p>
          <a:p>
            <a:endParaRPr/>
          </a:p>
        </p:txBody>
      </p:sp>
      <p:pic>
        <p:nvPicPr>
          <p:cNvPr id="197" name="Image" descr="Image"/>
          <p:cNvPicPr>
            <a:picLocks noChangeAspect="1"/>
          </p:cNvPicPr>
          <p:nvPr/>
        </p:nvPicPr>
        <p:blipFill>
          <a:blip r:embed="rId2"/>
          <a:stretch>
            <a:fillRect/>
          </a:stretch>
        </p:blipFill>
        <p:spPr>
          <a:xfrm>
            <a:off x="102296" y="5746750"/>
            <a:ext cx="12496800" cy="248920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Работа с числа"/>
          <p:cNvSpPr txBox="1">
            <a:spLocks noGrp="1"/>
          </p:cNvSpPr>
          <p:nvPr>
            <p:ph type="title"/>
          </p:nvPr>
        </p:nvSpPr>
        <p:spPr>
          <a:prstGeom prst="rect">
            <a:avLst/>
          </a:prstGeom>
        </p:spPr>
        <p:txBody>
          <a:bodyPr/>
          <a:lstStyle/>
          <a:p>
            <a:r>
              <a:t>Работа с числа</a:t>
            </a:r>
          </a:p>
        </p:txBody>
      </p:sp>
      <p:sp>
        <p:nvSpPr>
          <p:cNvPr id="200" name="Ако променливата не е дефинирана (няма присвоена стойност), използването й води до грешка:…"/>
          <p:cNvSpPr txBox="1">
            <a:spLocks noGrp="1"/>
          </p:cNvSpPr>
          <p:nvPr>
            <p:ph type="body" idx="1"/>
          </p:nvPr>
        </p:nvSpPr>
        <p:spPr>
          <a:prstGeom prst="rect">
            <a:avLst/>
          </a:prstGeom>
        </p:spPr>
        <p:txBody>
          <a:bodyPr/>
          <a:lstStyle/>
          <a:p>
            <a:pPr marL="435609" indent="-435609" defTabSz="572516">
              <a:spcBef>
                <a:spcPts val="4100"/>
              </a:spcBef>
              <a:defRPr sz="3528"/>
            </a:pPr>
            <a:r>
              <a:t>Ако променливата не е дефинирана (няма присвоена стойност), използването й води до грешка:</a:t>
            </a:r>
          </a:p>
          <a:p>
            <a:pPr marL="435609" indent="-435609" defTabSz="572516">
              <a:spcBef>
                <a:spcPts val="4100"/>
              </a:spcBef>
              <a:defRPr sz="3528"/>
            </a:pPr>
            <a:endParaRPr/>
          </a:p>
          <a:p>
            <a:pPr marL="435609" indent="-435609" defTabSz="572516">
              <a:spcBef>
                <a:spcPts val="4100"/>
              </a:spcBef>
              <a:defRPr sz="3528"/>
            </a:pPr>
            <a:endParaRPr/>
          </a:p>
          <a:p>
            <a:pPr marL="435609" indent="-435609" defTabSz="572516">
              <a:spcBef>
                <a:spcPts val="4100"/>
              </a:spcBef>
              <a:defRPr sz="3528"/>
            </a:pPr>
            <a:r>
              <a:t>Поддръжката на числа с плаваща запетая е пълна, т.е. при използване на цели числа в операции с реални числа, те се преобразуват до реални:</a:t>
            </a:r>
          </a:p>
        </p:txBody>
      </p:sp>
      <p:pic>
        <p:nvPicPr>
          <p:cNvPr id="201" name="Image" descr="Image"/>
          <p:cNvPicPr>
            <a:picLocks noChangeAspect="1"/>
          </p:cNvPicPr>
          <p:nvPr/>
        </p:nvPicPr>
        <p:blipFill>
          <a:blip r:embed="rId2"/>
          <a:stretch>
            <a:fillRect/>
          </a:stretch>
        </p:blipFill>
        <p:spPr>
          <a:xfrm>
            <a:off x="1155700" y="4470400"/>
            <a:ext cx="11531600" cy="2336800"/>
          </a:xfrm>
          <a:prstGeom prst="rect">
            <a:avLst/>
          </a:prstGeom>
          <a:ln w="12700">
            <a:miter lim="400000"/>
          </a:ln>
        </p:spPr>
      </p:pic>
      <p:pic>
        <p:nvPicPr>
          <p:cNvPr id="202" name="Image" descr="Image"/>
          <p:cNvPicPr>
            <a:picLocks noChangeAspect="1"/>
          </p:cNvPicPr>
          <p:nvPr/>
        </p:nvPicPr>
        <p:blipFill>
          <a:blip r:embed="rId3"/>
          <a:stretch>
            <a:fillRect/>
          </a:stretch>
        </p:blipFill>
        <p:spPr>
          <a:xfrm>
            <a:off x="3462361" y="8637766"/>
            <a:ext cx="6080078" cy="1293634"/>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Работа с числа"/>
          <p:cNvSpPr txBox="1">
            <a:spLocks noGrp="1"/>
          </p:cNvSpPr>
          <p:nvPr>
            <p:ph type="title"/>
          </p:nvPr>
        </p:nvSpPr>
        <p:spPr>
          <a:prstGeom prst="rect">
            <a:avLst/>
          </a:prstGeom>
        </p:spPr>
        <p:txBody>
          <a:bodyPr/>
          <a:lstStyle/>
          <a:p>
            <a:r>
              <a:t>Работа с числа</a:t>
            </a:r>
          </a:p>
        </p:txBody>
      </p:sp>
      <p:sp>
        <p:nvSpPr>
          <p:cNvPr id="205" name="В интерактивен режим последният изчислен израз се присвоява на променливата _. Това означава, че ако използваме Python като калкулатор, можем да продължим изчисленията:"/>
          <p:cNvSpPr txBox="1">
            <a:spLocks noGrp="1"/>
          </p:cNvSpPr>
          <p:nvPr>
            <p:ph type="body" idx="1"/>
          </p:nvPr>
        </p:nvSpPr>
        <p:spPr>
          <a:prstGeom prst="rect">
            <a:avLst/>
          </a:prstGeom>
        </p:spPr>
        <p:txBody>
          <a:bodyPr/>
          <a:lstStyle/>
          <a:p>
            <a:r>
              <a:t>В интерактивен режим последният изчислен израз се присвоява на променливата _. Това означава, че ако използваме Python като калкулатор, можем да продължим изчисленията:</a:t>
            </a:r>
          </a:p>
          <a:p>
            <a:endParaRPr/>
          </a:p>
          <a:p>
            <a:endParaRPr/>
          </a:p>
        </p:txBody>
      </p:sp>
      <p:pic>
        <p:nvPicPr>
          <p:cNvPr id="206" name="Image" descr="Image"/>
          <p:cNvPicPr>
            <a:picLocks noChangeAspect="1"/>
          </p:cNvPicPr>
          <p:nvPr/>
        </p:nvPicPr>
        <p:blipFill>
          <a:blip r:embed="rId2"/>
          <a:stretch>
            <a:fillRect/>
          </a:stretch>
        </p:blipFill>
        <p:spPr>
          <a:xfrm>
            <a:off x="2229632" y="5806840"/>
            <a:ext cx="8044667" cy="373086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Работа с числа"/>
          <p:cNvSpPr txBox="1">
            <a:spLocks noGrp="1"/>
          </p:cNvSpPr>
          <p:nvPr>
            <p:ph type="title"/>
          </p:nvPr>
        </p:nvSpPr>
        <p:spPr>
          <a:prstGeom prst="rect">
            <a:avLst/>
          </a:prstGeom>
        </p:spPr>
        <p:txBody>
          <a:bodyPr/>
          <a:lstStyle/>
          <a:p>
            <a:r>
              <a:t>Работа с числа</a:t>
            </a:r>
          </a:p>
        </p:txBody>
      </p:sp>
      <p:sp>
        <p:nvSpPr>
          <p:cNvPr id="209" name="Тази променлива е само за четене - опит да се промени стойността й означава създаване на НОВА локална променлива със същото име, която скрива глобалната.…"/>
          <p:cNvSpPr txBox="1">
            <a:spLocks noGrp="1"/>
          </p:cNvSpPr>
          <p:nvPr>
            <p:ph type="body" idx="1"/>
          </p:nvPr>
        </p:nvSpPr>
        <p:spPr>
          <a:prstGeom prst="rect">
            <a:avLst/>
          </a:prstGeom>
        </p:spPr>
        <p:txBody>
          <a:bodyPr/>
          <a:lstStyle/>
          <a:p>
            <a:r>
              <a:t>Тази променлива е само за четене - опит да се промени стойността й означава създаване на НОВА локална променлива със същото име, която скрива глобалната.</a:t>
            </a:r>
          </a:p>
          <a:p>
            <a:r>
              <a:t>В добавка на int и float, Python поддържа и други типове числови данни като Decimal и Fraction. Python поддържа и вграден тип за complex numbers, като използва j или J като суфикси за представяне на имагинерната част (т.е. 3+5j).</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CC41-82EB-418A-A53D-8FD040AE5251}"/>
              </a:ext>
            </a:extLst>
          </p:cNvPr>
          <p:cNvSpPr>
            <a:spLocks noGrp="1"/>
          </p:cNvSpPr>
          <p:nvPr>
            <p:ph type="title"/>
          </p:nvPr>
        </p:nvSpPr>
        <p:spPr/>
        <p:txBody>
          <a:bodyPr>
            <a:normAutofit fontScale="90000"/>
          </a:bodyPr>
          <a:lstStyle/>
          <a:p>
            <a:r>
              <a:rPr lang="bg-BG" dirty="0"/>
              <a:t>Преобразуване на типове на числата</a:t>
            </a:r>
            <a:endParaRPr lang="en-US" dirty="0"/>
          </a:p>
        </p:txBody>
      </p:sp>
      <p:sp>
        <p:nvSpPr>
          <p:cNvPr id="3" name="Text Placeholder 2">
            <a:extLst>
              <a:ext uri="{FF2B5EF4-FFF2-40B4-BE49-F238E27FC236}">
                <a16:creationId xmlns:a16="http://schemas.microsoft.com/office/drawing/2014/main" id="{B12A5EC0-87DD-4597-A9AD-B00F8AC47E07}"/>
              </a:ext>
            </a:extLst>
          </p:cNvPr>
          <p:cNvSpPr>
            <a:spLocks noGrp="1"/>
          </p:cNvSpPr>
          <p:nvPr>
            <p:ph type="body" idx="1"/>
          </p:nvPr>
        </p:nvSpPr>
        <p:spPr/>
        <p:txBody>
          <a:bodyPr>
            <a:normAutofit/>
          </a:bodyPr>
          <a:lstStyle/>
          <a:p>
            <a:r>
              <a:rPr lang="en-GB" dirty="0"/>
              <a:t>Python </a:t>
            </a:r>
            <a:r>
              <a:rPr lang="bg-BG" dirty="0"/>
              <a:t>преобразува числата вътрешно, когато изразът съдържа различни числови типове. Понякога се налага явно преобразуване на типовете, за да се удовлетворят изискванията на операцията или извикваната функция</a:t>
            </a:r>
            <a:r>
              <a:rPr lang="en-GB" dirty="0"/>
              <a:t>.</a:t>
            </a:r>
            <a:r>
              <a:rPr lang="bg-BG" dirty="0"/>
              <a:t> Преобразуването става с извикване на стандартни функции от вида:</a:t>
            </a:r>
            <a:endParaRPr lang="en-GB" dirty="0"/>
          </a:p>
          <a:p>
            <a:pPr lvl="1"/>
            <a:r>
              <a:rPr lang="en-GB" b="1" dirty="0"/>
              <a:t>int(x)</a:t>
            </a:r>
            <a:r>
              <a:rPr lang="en-GB" dirty="0"/>
              <a:t> </a:t>
            </a:r>
            <a:r>
              <a:rPr lang="bg-BG" dirty="0"/>
              <a:t>- конвертира </a:t>
            </a:r>
            <a:r>
              <a:rPr lang="en-GB" dirty="0"/>
              <a:t>x </a:t>
            </a:r>
            <a:r>
              <a:rPr lang="bg-BG" dirty="0"/>
              <a:t>до </a:t>
            </a:r>
            <a:r>
              <a:rPr lang="en-GB" dirty="0"/>
              <a:t>integer.</a:t>
            </a:r>
          </a:p>
          <a:p>
            <a:pPr lvl="1"/>
            <a:r>
              <a:rPr lang="en-GB" b="1" dirty="0"/>
              <a:t>long(x)</a:t>
            </a:r>
            <a:r>
              <a:rPr lang="en-GB" dirty="0"/>
              <a:t> </a:t>
            </a:r>
            <a:r>
              <a:rPr lang="bg-BG" dirty="0"/>
              <a:t>- конвертира </a:t>
            </a:r>
            <a:r>
              <a:rPr lang="en-GB" dirty="0"/>
              <a:t>x </a:t>
            </a:r>
            <a:r>
              <a:rPr lang="bg-BG" dirty="0"/>
              <a:t>до </a:t>
            </a:r>
            <a:r>
              <a:rPr lang="en-GB" dirty="0"/>
              <a:t>long integer.</a:t>
            </a:r>
          </a:p>
        </p:txBody>
      </p:sp>
    </p:spTree>
    <p:extLst>
      <p:ext uri="{BB962C8B-B14F-4D97-AF65-F5344CB8AC3E}">
        <p14:creationId xmlns:p14="http://schemas.microsoft.com/office/powerpoint/2010/main" val="7111336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CC41-82EB-418A-A53D-8FD040AE5251}"/>
              </a:ext>
            </a:extLst>
          </p:cNvPr>
          <p:cNvSpPr>
            <a:spLocks noGrp="1"/>
          </p:cNvSpPr>
          <p:nvPr>
            <p:ph type="title"/>
          </p:nvPr>
        </p:nvSpPr>
        <p:spPr/>
        <p:txBody>
          <a:bodyPr>
            <a:normAutofit fontScale="90000"/>
          </a:bodyPr>
          <a:lstStyle/>
          <a:p>
            <a:r>
              <a:rPr lang="bg-BG" dirty="0"/>
              <a:t>Преобразуване на типове на числата</a:t>
            </a:r>
            <a:endParaRPr lang="en-US" dirty="0"/>
          </a:p>
        </p:txBody>
      </p:sp>
      <p:sp>
        <p:nvSpPr>
          <p:cNvPr id="3" name="Text Placeholder 2">
            <a:extLst>
              <a:ext uri="{FF2B5EF4-FFF2-40B4-BE49-F238E27FC236}">
                <a16:creationId xmlns:a16="http://schemas.microsoft.com/office/drawing/2014/main" id="{B12A5EC0-87DD-4597-A9AD-B00F8AC47E07}"/>
              </a:ext>
            </a:extLst>
          </p:cNvPr>
          <p:cNvSpPr>
            <a:spLocks noGrp="1"/>
          </p:cNvSpPr>
          <p:nvPr>
            <p:ph type="body" idx="1"/>
          </p:nvPr>
        </p:nvSpPr>
        <p:spPr/>
        <p:txBody>
          <a:bodyPr>
            <a:normAutofit/>
          </a:bodyPr>
          <a:lstStyle/>
          <a:p>
            <a:endParaRPr lang="en-GB" dirty="0"/>
          </a:p>
          <a:p>
            <a:pPr lvl="1"/>
            <a:r>
              <a:rPr lang="en-GB" b="1" dirty="0"/>
              <a:t>float(x)</a:t>
            </a:r>
            <a:r>
              <a:rPr lang="en-GB" dirty="0"/>
              <a:t> </a:t>
            </a:r>
            <a:r>
              <a:rPr lang="bg-BG" dirty="0"/>
              <a:t>- конвертира </a:t>
            </a:r>
            <a:r>
              <a:rPr lang="en-GB" dirty="0"/>
              <a:t>x </a:t>
            </a:r>
            <a:r>
              <a:rPr lang="bg-BG" dirty="0"/>
              <a:t>до</a:t>
            </a:r>
            <a:r>
              <a:rPr lang="en-GB" dirty="0"/>
              <a:t> floating-point number.</a:t>
            </a:r>
          </a:p>
          <a:p>
            <a:pPr lvl="1"/>
            <a:r>
              <a:rPr lang="en-GB" b="1" dirty="0"/>
              <a:t>complex(x)</a:t>
            </a:r>
            <a:r>
              <a:rPr lang="en-GB" dirty="0"/>
              <a:t> </a:t>
            </a:r>
            <a:r>
              <a:rPr lang="bg-BG" dirty="0"/>
              <a:t>- конвертира </a:t>
            </a:r>
            <a:r>
              <a:rPr lang="en-GB" dirty="0"/>
              <a:t>x </a:t>
            </a:r>
            <a:r>
              <a:rPr lang="bg-BG" dirty="0"/>
              <a:t>до</a:t>
            </a:r>
            <a:r>
              <a:rPr lang="en-GB" dirty="0"/>
              <a:t> complex number </a:t>
            </a:r>
            <a:r>
              <a:rPr lang="bg-BG" dirty="0"/>
              <a:t>с</a:t>
            </a:r>
            <a:r>
              <a:rPr lang="en-GB" dirty="0"/>
              <a:t> real part x </a:t>
            </a:r>
            <a:r>
              <a:rPr lang="bg-BG" dirty="0"/>
              <a:t>и </a:t>
            </a:r>
            <a:r>
              <a:rPr lang="en-GB" dirty="0"/>
              <a:t>imaginary part </a:t>
            </a:r>
            <a:r>
              <a:rPr lang="bg-BG" dirty="0"/>
              <a:t>0</a:t>
            </a:r>
            <a:r>
              <a:rPr lang="en-GB" dirty="0"/>
              <a:t>.</a:t>
            </a:r>
          </a:p>
          <a:p>
            <a:pPr lvl="1"/>
            <a:r>
              <a:rPr lang="en-GB" b="1" dirty="0"/>
              <a:t>complex(x, y)</a:t>
            </a:r>
            <a:r>
              <a:rPr lang="en-GB" dirty="0"/>
              <a:t> </a:t>
            </a:r>
            <a:r>
              <a:rPr lang="bg-BG" dirty="0"/>
              <a:t> конвертира </a:t>
            </a:r>
            <a:r>
              <a:rPr lang="en-GB" dirty="0"/>
              <a:t>x </a:t>
            </a:r>
            <a:r>
              <a:rPr lang="bg-BG" dirty="0"/>
              <a:t>и </a:t>
            </a:r>
            <a:r>
              <a:rPr lang="en-GB" dirty="0"/>
              <a:t>y</a:t>
            </a:r>
            <a:r>
              <a:rPr lang="bg-BG" dirty="0"/>
              <a:t> до</a:t>
            </a:r>
            <a:r>
              <a:rPr lang="en-GB" dirty="0"/>
              <a:t> complex number </a:t>
            </a:r>
            <a:r>
              <a:rPr lang="bg-BG" dirty="0"/>
              <a:t>с</a:t>
            </a:r>
            <a:r>
              <a:rPr lang="en-GB" dirty="0"/>
              <a:t> real part x </a:t>
            </a:r>
            <a:r>
              <a:rPr lang="bg-BG" dirty="0"/>
              <a:t>и </a:t>
            </a:r>
            <a:r>
              <a:rPr lang="en-GB" dirty="0"/>
              <a:t>imaginary part y. x </a:t>
            </a:r>
            <a:r>
              <a:rPr lang="bg-BG" dirty="0"/>
              <a:t>и</a:t>
            </a:r>
            <a:r>
              <a:rPr lang="en-GB" dirty="0"/>
              <a:t> y </a:t>
            </a:r>
            <a:r>
              <a:rPr lang="bg-BG" dirty="0"/>
              <a:t>са числови изрази.</a:t>
            </a:r>
            <a:endParaRPr lang="en-GB" dirty="0"/>
          </a:p>
          <a:p>
            <a:endParaRPr lang="en-US" dirty="0"/>
          </a:p>
        </p:txBody>
      </p:sp>
    </p:spTree>
    <p:extLst>
      <p:ext uri="{BB962C8B-B14F-4D97-AF65-F5344CB8AC3E}">
        <p14:creationId xmlns:p14="http://schemas.microsoft.com/office/powerpoint/2010/main" val="29190300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F94A-F727-4CB4-80B7-0F9A4A0A1E81}"/>
              </a:ext>
            </a:extLst>
          </p:cNvPr>
          <p:cNvSpPr>
            <a:spLocks noGrp="1"/>
          </p:cNvSpPr>
          <p:nvPr>
            <p:ph type="title"/>
          </p:nvPr>
        </p:nvSpPr>
        <p:spPr/>
        <p:txBody>
          <a:bodyPr>
            <a:normAutofit/>
          </a:bodyPr>
          <a:lstStyle/>
          <a:p>
            <a:r>
              <a:rPr lang="en-US" dirty="0"/>
              <a:t>Mathematical Functions</a:t>
            </a:r>
          </a:p>
        </p:txBody>
      </p:sp>
      <p:sp>
        <p:nvSpPr>
          <p:cNvPr id="3" name="Text Placeholder 2">
            <a:extLst>
              <a:ext uri="{FF2B5EF4-FFF2-40B4-BE49-F238E27FC236}">
                <a16:creationId xmlns:a16="http://schemas.microsoft.com/office/drawing/2014/main" id="{A7699496-FFBC-40BB-9E2C-0E1339896188}"/>
              </a:ext>
            </a:extLst>
          </p:cNvPr>
          <p:cNvSpPr>
            <a:spLocks noGrp="1"/>
          </p:cNvSpPr>
          <p:nvPr>
            <p:ph type="body" idx="1"/>
          </p:nvPr>
        </p:nvSpPr>
        <p:spPr/>
        <p:txBody>
          <a:bodyPr>
            <a:normAutofit/>
          </a:bodyPr>
          <a:lstStyle/>
          <a:p>
            <a:r>
              <a:rPr lang="en-GB" dirty="0"/>
              <a:t>abs(x)</a:t>
            </a:r>
          </a:p>
          <a:p>
            <a:pPr lvl="1"/>
            <a:r>
              <a:rPr lang="bg-BG" dirty="0"/>
              <a:t>Намира абсолютната стойност на</a:t>
            </a:r>
            <a:r>
              <a:rPr lang="en-GB" dirty="0"/>
              <a:t> x.</a:t>
            </a:r>
          </a:p>
          <a:p>
            <a:r>
              <a:rPr lang="en-GB" dirty="0"/>
              <a:t>ceil(x)</a:t>
            </a:r>
          </a:p>
          <a:p>
            <a:pPr lvl="1"/>
            <a:r>
              <a:rPr lang="bg-BG" dirty="0"/>
              <a:t>Най-малкото цяло число не по-малко от</a:t>
            </a:r>
            <a:r>
              <a:rPr lang="en-GB" dirty="0"/>
              <a:t> x</a:t>
            </a:r>
          </a:p>
          <a:p>
            <a:r>
              <a:rPr lang="en-GB" dirty="0" err="1"/>
              <a:t>cmp</a:t>
            </a:r>
            <a:r>
              <a:rPr lang="en-GB" dirty="0"/>
              <a:t>(x, y)</a:t>
            </a:r>
          </a:p>
          <a:p>
            <a:pPr lvl="1"/>
            <a:r>
              <a:rPr lang="en-GB" dirty="0"/>
              <a:t>-1 </a:t>
            </a:r>
            <a:r>
              <a:rPr lang="bg-BG" dirty="0"/>
              <a:t>ако</a:t>
            </a:r>
            <a:r>
              <a:rPr lang="en-GB" dirty="0"/>
              <a:t> x &lt; y, 0 </a:t>
            </a:r>
            <a:r>
              <a:rPr lang="bg-BG" dirty="0"/>
              <a:t>ако</a:t>
            </a:r>
            <a:r>
              <a:rPr lang="en-GB" dirty="0"/>
              <a:t> x == y, </a:t>
            </a:r>
            <a:r>
              <a:rPr lang="bg-BG" dirty="0"/>
              <a:t>или</a:t>
            </a:r>
            <a:r>
              <a:rPr lang="en-GB" dirty="0"/>
              <a:t> 1 </a:t>
            </a:r>
            <a:r>
              <a:rPr lang="bg-BG" dirty="0"/>
              <a:t>ако</a:t>
            </a:r>
            <a:r>
              <a:rPr lang="en-GB" dirty="0"/>
              <a:t> x &gt; y</a:t>
            </a:r>
          </a:p>
        </p:txBody>
      </p:sp>
    </p:spTree>
    <p:extLst>
      <p:ext uri="{BB962C8B-B14F-4D97-AF65-F5344CB8AC3E}">
        <p14:creationId xmlns:p14="http://schemas.microsoft.com/office/powerpoint/2010/main" val="19804000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Въведение"/>
          <p:cNvSpPr txBox="1">
            <a:spLocks noGrp="1"/>
          </p:cNvSpPr>
          <p:nvPr>
            <p:ph type="title"/>
          </p:nvPr>
        </p:nvSpPr>
        <p:spPr>
          <a:prstGeom prst="rect">
            <a:avLst/>
          </a:prstGeom>
        </p:spPr>
        <p:txBody>
          <a:bodyPr/>
          <a:lstStyle/>
          <a:p>
            <a:r>
              <a:t>Въведение</a:t>
            </a:r>
          </a:p>
        </p:txBody>
      </p:sp>
      <p:sp>
        <p:nvSpPr>
          <p:cNvPr id="126" name="Python е лесен за употреба, достъпен за Windows, Mac OS X и Unix операционни системи. Познавайки го, всеки лесно и бързо може да си намери работа.…"/>
          <p:cNvSpPr txBox="1">
            <a:spLocks noGrp="1"/>
          </p:cNvSpPr>
          <p:nvPr>
            <p:ph type="body" idx="1"/>
          </p:nvPr>
        </p:nvSpPr>
        <p:spPr>
          <a:prstGeom prst="rect">
            <a:avLst/>
          </a:prstGeom>
        </p:spPr>
        <p:txBody>
          <a:bodyPr/>
          <a:lstStyle/>
          <a:p>
            <a:pPr marL="391159" indent="-391159" defTabSz="514095">
              <a:spcBef>
                <a:spcPts val="3600"/>
              </a:spcBef>
              <a:defRPr sz="3168"/>
            </a:pPr>
            <a:r>
              <a:t>Python е лесен за употреба, достъпен за Windows, Mac OS X и Unix операционни системи. Познавайки го, всеки лесно и бързо може да си намери работа.</a:t>
            </a:r>
          </a:p>
          <a:p>
            <a:pPr marL="391159" indent="-391159" defTabSz="514095">
              <a:spcBef>
                <a:spcPts val="3600"/>
              </a:spcBef>
              <a:defRPr sz="3168"/>
            </a:pPr>
            <a:r>
              <a:t>Python е реален език за програмиране, предоставящ повечето структури от данни, присъщи на базовите и ООП езици. От друга страна, Python предлага по-добра обработка на грешки, отколкото C и като език от високо ниво има типове данни, присъщи на езиците от високо ниво, като масиви и речници (arrays and dictionaries). Това прави Python по приложим и предпочитан, отколко други скриптови езици като Awk или Perl.</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F94A-F727-4CB4-80B7-0F9A4A0A1E81}"/>
              </a:ext>
            </a:extLst>
          </p:cNvPr>
          <p:cNvSpPr>
            <a:spLocks noGrp="1"/>
          </p:cNvSpPr>
          <p:nvPr>
            <p:ph type="title"/>
          </p:nvPr>
        </p:nvSpPr>
        <p:spPr/>
        <p:txBody>
          <a:bodyPr>
            <a:normAutofit/>
          </a:bodyPr>
          <a:lstStyle/>
          <a:p>
            <a:r>
              <a:rPr lang="en-US" dirty="0"/>
              <a:t>Mathematical Functions</a:t>
            </a:r>
          </a:p>
        </p:txBody>
      </p:sp>
      <p:sp>
        <p:nvSpPr>
          <p:cNvPr id="3" name="Text Placeholder 2">
            <a:extLst>
              <a:ext uri="{FF2B5EF4-FFF2-40B4-BE49-F238E27FC236}">
                <a16:creationId xmlns:a16="http://schemas.microsoft.com/office/drawing/2014/main" id="{A7699496-FFBC-40BB-9E2C-0E1339896188}"/>
              </a:ext>
            </a:extLst>
          </p:cNvPr>
          <p:cNvSpPr>
            <a:spLocks noGrp="1"/>
          </p:cNvSpPr>
          <p:nvPr>
            <p:ph type="body" idx="1"/>
          </p:nvPr>
        </p:nvSpPr>
        <p:spPr/>
        <p:txBody>
          <a:bodyPr>
            <a:normAutofit/>
          </a:bodyPr>
          <a:lstStyle/>
          <a:p>
            <a:r>
              <a:rPr lang="en-GB" dirty="0"/>
              <a:t>exp(x)</a:t>
            </a:r>
          </a:p>
          <a:p>
            <a:pPr lvl="1"/>
            <a:r>
              <a:rPr lang="en-GB" dirty="0"/>
              <a:t>e</a:t>
            </a:r>
            <a:r>
              <a:rPr lang="en-GB" baseline="30000" dirty="0"/>
              <a:t>x</a:t>
            </a:r>
            <a:endParaRPr lang="en-US" baseline="30000" dirty="0"/>
          </a:p>
          <a:p>
            <a:r>
              <a:rPr lang="en-GB" dirty="0"/>
              <a:t>fabs(x)</a:t>
            </a:r>
          </a:p>
          <a:p>
            <a:pPr lvl="1"/>
            <a:r>
              <a:rPr lang="bg-BG" dirty="0"/>
              <a:t>Абсолютна стойност на </a:t>
            </a:r>
            <a:r>
              <a:rPr lang="en-GB" dirty="0"/>
              <a:t>x</a:t>
            </a:r>
            <a:r>
              <a:rPr lang="bg-BG" dirty="0"/>
              <a:t> при реални числа</a:t>
            </a:r>
            <a:r>
              <a:rPr lang="en-GB" dirty="0"/>
              <a:t>.</a:t>
            </a:r>
          </a:p>
          <a:p>
            <a:r>
              <a:rPr lang="en-GB" dirty="0"/>
              <a:t>floor(x)</a:t>
            </a:r>
          </a:p>
          <a:p>
            <a:pPr lvl="1"/>
            <a:r>
              <a:rPr lang="bg-BG" dirty="0"/>
              <a:t>Най-голямото цяло число не по-голямо от </a:t>
            </a:r>
            <a:r>
              <a:rPr lang="en-GB" dirty="0"/>
              <a:t>x</a:t>
            </a:r>
            <a:endParaRPr lang="bg-BG" dirty="0"/>
          </a:p>
        </p:txBody>
      </p:sp>
    </p:spTree>
    <p:extLst>
      <p:ext uri="{BB962C8B-B14F-4D97-AF65-F5344CB8AC3E}">
        <p14:creationId xmlns:p14="http://schemas.microsoft.com/office/powerpoint/2010/main" val="223756188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F94A-F727-4CB4-80B7-0F9A4A0A1E81}"/>
              </a:ext>
            </a:extLst>
          </p:cNvPr>
          <p:cNvSpPr>
            <a:spLocks noGrp="1"/>
          </p:cNvSpPr>
          <p:nvPr>
            <p:ph type="title"/>
          </p:nvPr>
        </p:nvSpPr>
        <p:spPr/>
        <p:txBody>
          <a:bodyPr>
            <a:normAutofit/>
          </a:bodyPr>
          <a:lstStyle/>
          <a:p>
            <a:r>
              <a:rPr lang="en-US" dirty="0"/>
              <a:t>Mathematical Functions</a:t>
            </a:r>
          </a:p>
        </p:txBody>
      </p:sp>
      <p:sp>
        <p:nvSpPr>
          <p:cNvPr id="3" name="Text Placeholder 2">
            <a:extLst>
              <a:ext uri="{FF2B5EF4-FFF2-40B4-BE49-F238E27FC236}">
                <a16:creationId xmlns:a16="http://schemas.microsoft.com/office/drawing/2014/main" id="{A7699496-FFBC-40BB-9E2C-0E1339896188}"/>
              </a:ext>
            </a:extLst>
          </p:cNvPr>
          <p:cNvSpPr>
            <a:spLocks noGrp="1"/>
          </p:cNvSpPr>
          <p:nvPr>
            <p:ph type="body" idx="1"/>
          </p:nvPr>
        </p:nvSpPr>
        <p:spPr/>
        <p:txBody>
          <a:bodyPr>
            <a:normAutofit/>
          </a:bodyPr>
          <a:lstStyle/>
          <a:p>
            <a:r>
              <a:rPr lang="en-GB" dirty="0"/>
              <a:t>log(x)</a:t>
            </a:r>
          </a:p>
          <a:p>
            <a:pPr lvl="1"/>
            <a:r>
              <a:rPr lang="en-GB" dirty="0"/>
              <a:t>ln x, </a:t>
            </a:r>
            <a:r>
              <a:rPr lang="bg-BG" dirty="0"/>
              <a:t>за</a:t>
            </a:r>
            <a:r>
              <a:rPr lang="en-GB" dirty="0"/>
              <a:t> x&gt; 0</a:t>
            </a:r>
            <a:endParaRPr lang="bg-BG" dirty="0"/>
          </a:p>
          <a:p>
            <a:r>
              <a:rPr lang="en-GB" dirty="0"/>
              <a:t>log10(x)</a:t>
            </a:r>
          </a:p>
          <a:p>
            <a:pPr lvl="1"/>
            <a:r>
              <a:rPr lang="en-GB" dirty="0"/>
              <a:t>log</a:t>
            </a:r>
            <a:r>
              <a:rPr lang="en-GB" baseline="-25000" dirty="0"/>
              <a:t>10</a:t>
            </a:r>
            <a:r>
              <a:rPr lang="en-GB" dirty="0"/>
              <a:t>x </a:t>
            </a:r>
            <a:r>
              <a:rPr lang="bg-BG" dirty="0"/>
              <a:t>за</a:t>
            </a:r>
            <a:r>
              <a:rPr lang="en-GB" dirty="0"/>
              <a:t> x&gt; 0.</a:t>
            </a:r>
            <a:endParaRPr lang="bg-BG" dirty="0"/>
          </a:p>
          <a:p>
            <a:r>
              <a:rPr lang="en-GB" dirty="0"/>
              <a:t>max(x1, x2,...)</a:t>
            </a:r>
          </a:p>
          <a:p>
            <a:pPr lvl="1"/>
            <a:r>
              <a:rPr lang="bg-BG" dirty="0"/>
              <a:t>Най-големият аргумент</a:t>
            </a:r>
            <a:endParaRPr lang="en-US" dirty="0"/>
          </a:p>
        </p:txBody>
      </p:sp>
    </p:spTree>
    <p:extLst>
      <p:ext uri="{BB962C8B-B14F-4D97-AF65-F5344CB8AC3E}">
        <p14:creationId xmlns:p14="http://schemas.microsoft.com/office/powerpoint/2010/main" val="132807876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F94A-F727-4CB4-80B7-0F9A4A0A1E81}"/>
              </a:ext>
            </a:extLst>
          </p:cNvPr>
          <p:cNvSpPr>
            <a:spLocks noGrp="1"/>
          </p:cNvSpPr>
          <p:nvPr>
            <p:ph type="title"/>
          </p:nvPr>
        </p:nvSpPr>
        <p:spPr/>
        <p:txBody>
          <a:bodyPr>
            <a:normAutofit/>
          </a:bodyPr>
          <a:lstStyle/>
          <a:p>
            <a:r>
              <a:rPr lang="en-US" dirty="0"/>
              <a:t>Mathematical Functions</a:t>
            </a:r>
          </a:p>
        </p:txBody>
      </p:sp>
      <p:sp>
        <p:nvSpPr>
          <p:cNvPr id="3" name="Text Placeholder 2">
            <a:extLst>
              <a:ext uri="{FF2B5EF4-FFF2-40B4-BE49-F238E27FC236}">
                <a16:creationId xmlns:a16="http://schemas.microsoft.com/office/drawing/2014/main" id="{A7699496-FFBC-40BB-9E2C-0E1339896188}"/>
              </a:ext>
            </a:extLst>
          </p:cNvPr>
          <p:cNvSpPr>
            <a:spLocks noGrp="1"/>
          </p:cNvSpPr>
          <p:nvPr>
            <p:ph type="body" idx="1"/>
          </p:nvPr>
        </p:nvSpPr>
        <p:spPr/>
        <p:txBody>
          <a:bodyPr>
            <a:normAutofit fontScale="92500" lnSpcReduction="20000"/>
          </a:bodyPr>
          <a:lstStyle/>
          <a:p>
            <a:r>
              <a:rPr lang="en-GB" dirty="0"/>
              <a:t>min(x1, x2,...)</a:t>
            </a:r>
          </a:p>
          <a:p>
            <a:pPr lvl="1"/>
            <a:r>
              <a:rPr lang="bg-BG" dirty="0"/>
              <a:t>Най-малкият аргумент</a:t>
            </a:r>
          </a:p>
          <a:p>
            <a:r>
              <a:rPr lang="en-GB" dirty="0" err="1"/>
              <a:t>modf</a:t>
            </a:r>
            <a:r>
              <a:rPr lang="en-GB" dirty="0"/>
              <a:t>(x)</a:t>
            </a:r>
          </a:p>
          <a:p>
            <a:pPr lvl="1"/>
            <a:r>
              <a:rPr lang="bg-BG" dirty="0"/>
              <a:t>Цялата и дробната части на</a:t>
            </a:r>
            <a:r>
              <a:rPr lang="en-GB" dirty="0"/>
              <a:t> x </a:t>
            </a:r>
            <a:r>
              <a:rPr lang="bg-BG" dirty="0"/>
              <a:t>като </a:t>
            </a:r>
            <a:r>
              <a:rPr lang="en-GB" dirty="0"/>
              <a:t>two-item tuple. </a:t>
            </a:r>
            <a:r>
              <a:rPr lang="bg-BG" dirty="0"/>
              <a:t>Двете части имат знака на </a:t>
            </a:r>
            <a:r>
              <a:rPr lang="en-GB" dirty="0"/>
              <a:t>x. </a:t>
            </a:r>
            <a:r>
              <a:rPr lang="bg-BG" dirty="0"/>
              <a:t>Цялата част се връща като</a:t>
            </a:r>
            <a:r>
              <a:rPr lang="en-GB" dirty="0"/>
              <a:t> float.</a:t>
            </a:r>
            <a:endParaRPr lang="bg-BG" dirty="0"/>
          </a:p>
          <a:p>
            <a:r>
              <a:rPr lang="en-GB" dirty="0"/>
              <a:t>pow(x, y)</a:t>
            </a:r>
          </a:p>
          <a:p>
            <a:pPr lvl="1"/>
            <a:r>
              <a:rPr lang="en-GB" dirty="0" err="1"/>
              <a:t>x</a:t>
            </a:r>
            <a:r>
              <a:rPr lang="en-GB" baseline="30000" dirty="0" err="1"/>
              <a:t>y</a:t>
            </a:r>
            <a:endParaRPr lang="en-US" dirty="0"/>
          </a:p>
        </p:txBody>
      </p:sp>
    </p:spTree>
    <p:extLst>
      <p:ext uri="{BB962C8B-B14F-4D97-AF65-F5344CB8AC3E}">
        <p14:creationId xmlns:p14="http://schemas.microsoft.com/office/powerpoint/2010/main" val="301479776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F94A-F727-4CB4-80B7-0F9A4A0A1E81}"/>
              </a:ext>
            </a:extLst>
          </p:cNvPr>
          <p:cNvSpPr>
            <a:spLocks noGrp="1"/>
          </p:cNvSpPr>
          <p:nvPr>
            <p:ph type="title"/>
          </p:nvPr>
        </p:nvSpPr>
        <p:spPr/>
        <p:txBody>
          <a:bodyPr>
            <a:normAutofit/>
          </a:bodyPr>
          <a:lstStyle/>
          <a:p>
            <a:r>
              <a:rPr lang="en-US" dirty="0"/>
              <a:t>Mathematical Functions</a:t>
            </a:r>
          </a:p>
        </p:txBody>
      </p:sp>
      <p:sp>
        <p:nvSpPr>
          <p:cNvPr id="3" name="Text Placeholder 2">
            <a:extLst>
              <a:ext uri="{FF2B5EF4-FFF2-40B4-BE49-F238E27FC236}">
                <a16:creationId xmlns:a16="http://schemas.microsoft.com/office/drawing/2014/main" id="{A7699496-FFBC-40BB-9E2C-0E1339896188}"/>
              </a:ext>
            </a:extLst>
          </p:cNvPr>
          <p:cNvSpPr>
            <a:spLocks noGrp="1"/>
          </p:cNvSpPr>
          <p:nvPr>
            <p:ph type="body" idx="1"/>
          </p:nvPr>
        </p:nvSpPr>
        <p:spPr/>
        <p:txBody>
          <a:bodyPr/>
          <a:lstStyle/>
          <a:p>
            <a:r>
              <a:rPr lang="en-GB" dirty="0"/>
              <a:t>round(x [,n])</a:t>
            </a:r>
          </a:p>
          <a:p>
            <a:pPr lvl="1"/>
            <a:r>
              <a:rPr lang="bg-BG" dirty="0"/>
              <a:t>Закръгляване на </a:t>
            </a:r>
            <a:r>
              <a:rPr lang="en-GB" dirty="0"/>
              <a:t>x </a:t>
            </a:r>
            <a:r>
              <a:rPr lang="bg-BG" dirty="0"/>
              <a:t>до </a:t>
            </a:r>
            <a:r>
              <a:rPr lang="en-GB" dirty="0"/>
              <a:t>n </a:t>
            </a:r>
            <a:r>
              <a:rPr lang="bg-BG" dirty="0"/>
              <a:t>цифри след десетичната точка</a:t>
            </a:r>
            <a:r>
              <a:rPr lang="en-GB" dirty="0"/>
              <a:t>. </a:t>
            </a:r>
            <a:r>
              <a:rPr lang="bg-BG" dirty="0"/>
              <a:t>Ако не е зададено </a:t>
            </a:r>
            <a:r>
              <a:rPr lang="en-GB" dirty="0"/>
              <a:t>n</a:t>
            </a:r>
            <a:r>
              <a:rPr lang="bg-BG" dirty="0"/>
              <a:t>, се закръглява до цяло число. </a:t>
            </a:r>
            <a:r>
              <a:rPr lang="en-GB" dirty="0"/>
              <a:t>Python </a:t>
            </a:r>
            <a:r>
              <a:rPr lang="bg-BG" dirty="0"/>
              <a:t>винаги закръглява по следния начин: </a:t>
            </a:r>
            <a:r>
              <a:rPr lang="en-GB" dirty="0"/>
              <a:t>round(0.5) </a:t>
            </a:r>
            <a:r>
              <a:rPr lang="bg-BG" dirty="0"/>
              <a:t>е</a:t>
            </a:r>
            <a:r>
              <a:rPr lang="en-GB" dirty="0"/>
              <a:t> 1.0 </a:t>
            </a:r>
            <a:r>
              <a:rPr lang="bg-BG" dirty="0"/>
              <a:t>и</a:t>
            </a:r>
            <a:r>
              <a:rPr lang="en-GB" dirty="0"/>
              <a:t> round(-0.5) </a:t>
            </a:r>
            <a:r>
              <a:rPr lang="bg-BG" dirty="0"/>
              <a:t>е</a:t>
            </a:r>
            <a:br>
              <a:rPr lang="bg-BG" dirty="0"/>
            </a:br>
            <a:r>
              <a:rPr lang="en-GB" dirty="0"/>
              <a:t> -1.0.</a:t>
            </a:r>
            <a:endParaRPr lang="bg-BG" dirty="0"/>
          </a:p>
          <a:p>
            <a:r>
              <a:rPr lang="en-GB" dirty="0"/>
              <a:t>sqrt(x)</a:t>
            </a:r>
          </a:p>
          <a:p>
            <a:pPr lvl="1"/>
            <a:r>
              <a:rPr lang="en-GB" dirty="0">
                <a:latin typeface="Wide Latin" panose="020B0604020202020204" pitchFamily="18" charset="0"/>
              </a:rPr>
              <a:t>√</a:t>
            </a:r>
            <a:r>
              <a:rPr lang="en-GB" dirty="0"/>
              <a:t>x </a:t>
            </a:r>
            <a:r>
              <a:rPr lang="bg-BG" dirty="0"/>
              <a:t>за</a:t>
            </a:r>
            <a:r>
              <a:rPr lang="en-GB" dirty="0"/>
              <a:t> x &gt; 0</a:t>
            </a:r>
            <a:endParaRPr lang="en-US" dirty="0"/>
          </a:p>
        </p:txBody>
      </p:sp>
    </p:spTree>
    <p:extLst>
      <p:ext uri="{BB962C8B-B14F-4D97-AF65-F5344CB8AC3E}">
        <p14:creationId xmlns:p14="http://schemas.microsoft.com/office/powerpoint/2010/main" val="295886628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CB8B-405D-4E66-8C66-8CB900EABF89}"/>
              </a:ext>
            </a:extLst>
          </p:cNvPr>
          <p:cNvSpPr>
            <a:spLocks noGrp="1"/>
          </p:cNvSpPr>
          <p:nvPr>
            <p:ph type="title"/>
          </p:nvPr>
        </p:nvSpPr>
        <p:spPr/>
        <p:txBody>
          <a:bodyPr>
            <a:normAutofit fontScale="90000"/>
          </a:bodyPr>
          <a:lstStyle/>
          <a:p>
            <a:r>
              <a:rPr lang="en-US" dirty="0"/>
              <a:t>Random Number Functions</a:t>
            </a:r>
          </a:p>
        </p:txBody>
      </p:sp>
      <p:sp>
        <p:nvSpPr>
          <p:cNvPr id="3" name="Text Placeholder 2">
            <a:extLst>
              <a:ext uri="{FF2B5EF4-FFF2-40B4-BE49-F238E27FC236}">
                <a16:creationId xmlns:a16="http://schemas.microsoft.com/office/drawing/2014/main" id="{F29A9174-5752-435C-A60A-004A14971C00}"/>
              </a:ext>
            </a:extLst>
          </p:cNvPr>
          <p:cNvSpPr>
            <a:spLocks noGrp="1"/>
          </p:cNvSpPr>
          <p:nvPr>
            <p:ph type="body" idx="1"/>
          </p:nvPr>
        </p:nvSpPr>
        <p:spPr/>
        <p:txBody>
          <a:bodyPr>
            <a:normAutofit fontScale="92500"/>
          </a:bodyPr>
          <a:lstStyle/>
          <a:p>
            <a:pPr marL="0" indent="0">
              <a:buNone/>
            </a:pPr>
            <a:r>
              <a:rPr lang="bg-BG" dirty="0"/>
              <a:t>Генератор на случайни числа се използва при програмиране на игри, симулации, тестване, сигурност и защита. </a:t>
            </a:r>
            <a:r>
              <a:rPr lang="en-GB" dirty="0"/>
              <a:t>Python </a:t>
            </a:r>
            <a:r>
              <a:rPr lang="bg-BG" dirty="0"/>
              <a:t>включва следните функции:</a:t>
            </a:r>
          </a:p>
          <a:p>
            <a:r>
              <a:rPr lang="en-GB" dirty="0"/>
              <a:t>choice(</a:t>
            </a:r>
            <a:r>
              <a:rPr lang="en-GB" dirty="0" err="1"/>
              <a:t>seq</a:t>
            </a:r>
            <a:r>
              <a:rPr lang="en-GB" dirty="0"/>
              <a:t>)</a:t>
            </a:r>
          </a:p>
          <a:p>
            <a:pPr lvl="1"/>
            <a:r>
              <a:rPr lang="bg-BG" dirty="0"/>
              <a:t>Случаен елемент от </a:t>
            </a:r>
            <a:r>
              <a:rPr lang="en-GB" dirty="0"/>
              <a:t>list, tuple, </a:t>
            </a:r>
            <a:r>
              <a:rPr lang="bg-BG" dirty="0"/>
              <a:t>или</a:t>
            </a:r>
            <a:r>
              <a:rPr lang="en-GB" dirty="0"/>
              <a:t> string.</a:t>
            </a:r>
            <a:endParaRPr lang="bg-BG" dirty="0"/>
          </a:p>
          <a:p>
            <a:r>
              <a:rPr lang="en-GB" dirty="0" err="1"/>
              <a:t>randrange</a:t>
            </a:r>
            <a:r>
              <a:rPr lang="en-GB" dirty="0"/>
              <a:t> ([start,] stop [,step])</a:t>
            </a:r>
          </a:p>
          <a:p>
            <a:pPr lvl="1"/>
            <a:r>
              <a:rPr lang="bg-BG" dirty="0"/>
              <a:t>Случайно избран елемент от диапазон:</a:t>
            </a:r>
            <a:r>
              <a:rPr lang="en-GB" dirty="0"/>
              <a:t> range(start, stop, step)</a:t>
            </a:r>
            <a:endParaRPr lang="en-US" dirty="0"/>
          </a:p>
        </p:txBody>
      </p:sp>
    </p:spTree>
    <p:extLst>
      <p:ext uri="{BB962C8B-B14F-4D97-AF65-F5344CB8AC3E}">
        <p14:creationId xmlns:p14="http://schemas.microsoft.com/office/powerpoint/2010/main" val="75475443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CB8B-405D-4E66-8C66-8CB900EABF89}"/>
              </a:ext>
            </a:extLst>
          </p:cNvPr>
          <p:cNvSpPr>
            <a:spLocks noGrp="1"/>
          </p:cNvSpPr>
          <p:nvPr>
            <p:ph type="title"/>
          </p:nvPr>
        </p:nvSpPr>
        <p:spPr/>
        <p:txBody>
          <a:bodyPr>
            <a:normAutofit fontScale="90000"/>
          </a:bodyPr>
          <a:lstStyle/>
          <a:p>
            <a:r>
              <a:rPr lang="en-US" dirty="0"/>
              <a:t>Random Number Functions</a:t>
            </a:r>
          </a:p>
        </p:txBody>
      </p:sp>
      <p:sp>
        <p:nvSpPr>
          <p:cNvPr id="3" name="Text Placeholder 2">
            <a:extLst>
              <a:ext uri="{FF2B5EF4-FFF2-40B4-BE49-F238E27FC236}">
                <a16:creationId xmlns:a16="http://schemas.microsoft.com/office/drawing/2014/main" id="{F29A9174-5752-435C-A60A-004A14971C00}"/>
              </a:ext>
            </a:extLst>
          </p:cNvPr>
          <p:cNvSpPr>
            <a:spLocks noGrp="1"/>
          </p:cNvSpPr>
          <p:nvPr>
            <p:ph type="body" idx="1"/>
          </p:nvPr>
        </p:nvSpPr>
        <p:spPr/>
        <p:txBody>
          <a:bodyPr>
            <a:normAutofit lnSpcReduction="10000"/>
          </a:bodyPr>
          <a:lstStyle/>
          <a:p>
            <a:r>
              <a:rPr lang="en-GB" dirty="0"/>
              <a:t>random()</a:t>
            </a:r>
          </a:p>
          <a:p>
            <a:pPr lvl="1"/>
            <a:r>
              <a:rPr lang="bg-BG" dirty="0"/>
              <a:t>Случайно генерирано реално число </a:t>
            </a:r>
            <a:r>
              <a:rPr lang="en-GB" dirty="0"/>
              <a:t>r, </a:t>
            </a:r>
            <a:r>
              <a:rPr lang="bg-BG" dirty="0"/>
              <a:t>такова че </a:t>
            </a:r>
            <a:r>
              <a:rPr lang="en-GB" dirty="0"/>
              <a:t>0</a:t>
            </a:r>
            <a:r>
              <a:rPr lang="bg-BG" dirty="0"/>
              <a:t> </a:t>
            </a:r>
            <a:r>
              <a:rPr lang="en-GB" dirty="0"/>
              <a:t>≤</a:t>
            </a:r>
            <a:r>
              <a:rPr lang="bg-BG" dirty="0"/>
              <a:t> </a:t>
            </a:r>
            <a:r>
              <a:rPr lang="en-GB" dirty="0"/>
              <a:t> r </a:t>
            </a:r>
            <a:r>
              <a:rPr lang="bg-BG" dirty="0"/>
              <a:t>&lt; </a:t>
            </a:r>
            <a:r>
              <a:rPr lang="en-GB" dirty="0"/>
              <a:t>1</a:t>
            </a:r>
            <a:endParaRPr lang="bg-BG" dirty="0"/>
          </a:p>
          <a:p>
            <a:r>
              <a:rPr lang="en-GB" dirty="0"/>
              <a:t>seed([x])</a:t>
            </a:r>
          </a:p>
          <a:p>
            <a:pPr lvl="1"/>
            <a:r>
              <a:rPr lang="bg-BG" dirty="0"/>
              <a:t>Задава цяло число начална стойност при генериране на случайни числа. Функцията трябва да бъде извикана преди всички останали функции за генериране на случайни числа.</a:t>
            </a:r>
            <a:r>
              <a:rPr lang="en-GB" dirty="0"/>
              <a:t> </a:t>
            </a:r>
            <a:r>
              <a:rPr lang="bg-BG" dirty="0"/>
              <a:t>Връща</a:t>
            </a:r>
            <a:r>
              <a:rPr lang="en-GB" dirty="0"/>
              <a:t> None.</a:t>
            </a:r>
            <a:endParaRPr lang="en-US" dirty="0"/>
          </a:p>
        </p:txBody>
      </p:sp>
    </p:spTree>
    <p:extLst>
      <p:ext uri="{BB962C8B-B14F-4D97-AF65-F5344CB8AC3E}">
        <p14:creationId xmlns:p14="http://schemas.microsoft.com/office/powerpoint/2010/main" val="306286387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CB8B-405D-4E66-8C66-8CB900EABF89}"/>
              </a:ext>
            </a:extLst>
          </p:cNvPr>
          <p:cNvSpPr>
            <a:spLocks noGrp="1"/>
          </p:cNvSpPr>
          <p:nvPr>
            <p:ph type="title"/>
          </p:nvPr>
        </p:nvSpPr>
        <p:spPr/>
        <p:txBody>
          <a:bodyPr>
            <a:normAutofit fontScale="90000"/>
          </a:bodyPr>
          <a:lstStyle/>
          <a:p>
            <a:r>
              <a:rPr lang="en-US" dirty="0"/>
              <a:t>Random Number Functions</a:t>
            </a:r>
          </a:p>
        </p:txBody>
      </p:sp>
      <p:sp>
        <p:nvSpPr>
          <p:cNvPr id="3" name="Text Placeholder 2">
            <a:extLst>
              <a:ext uri="{FF2B5EF4-FFF2-40B4-BE49-F238E27FC236}">
                <a16:creationId xmlns:a16="http://schemas.microsoft.com/office/drawing/2014/main" id="{F29A9174-5752-435C-A60A-004A14971C00}"/>
              </a:ext>
            </a:extLst>
          </p:cNvPr>
          <p:cNvSpPr>
            <a:spLocks noGrp="1"/>
          </p:cNvSpPr>
          <p:nvPr>
            <p:ph type="body" idx="1"/>
          </p:nvPr>
        </p:nvSpPr>
        <p:spPr/>
        <p:txBody>
          <a:bodyPr/>
          <a:lstStyle/>
          <a:p>
            <a:r>
              <a:rPr lang="en-GB" dirty="0"/>
              <a:t>shuffle(</a:t>
            </a:r>
            <a:r>
              <a:rPr lang="en-GB" dirty="0" err="1"/>
              <a:t>lst</a:t>
            </a:r>
            <a:r>
              <a:rPr lang="en-GB" dirty="0"/>
              <a:t>)</a:t>
            </a:r>
          </a:p>
          <a:p>
            <a:pPr lvl="1"/>
            <a:r>
              <a:rPr lang="en-GB" dirty="0"/>
              <a:t>Randomizes </a:t>
            </a:r>
            <a:r>
              <a:rPr lang="bg-BG" dirty="0"/>
              <a:t>елементите на </a:t>
            </a:r>
            <a:r>
              <a:rPr lang="en-GB" dirty="0"/>
              <a:t>list </a:t>
            </a:r>
            <a:r>
              <a:rPr lang="bg-BG" dirty="0"/>
              <a:t>на място</a:t>
            </a:r>
            <a:r>
              <a:rPr lang="en-GB" dirty="0"/>
              <a:t>. </a:t>
            </a:r>
            <a:r>
              <a:rPr lang="bg-BG" dirty="0"/>
              <a:t>Връща</a:t>
            </a:r>
            <a:r>
              <a:rPr lang="en-GB" dirty="0"/>
              <a:t> None.</a:t>
            </a:r>
            <a:endParaRPr lang="bg-BG" dirty="0"/>
          </a:p>
          <a:p>
            <a:r>
              <a:rPr lang="en-GB" dirty="0"/>
              <a:t>uniform(x, y)</a:t>
            </a:r>
          </a:p>
          <a:p>
            <a:pPr lvl="1"/>
            <a:r>
              <a:rPr lang="bg-BG" dirty="0"/>
              <a:t>Случайно генерирано </a:t>
            </a:r>
            <a:r>
              <a:rPr lang="en-GB" dirty="0"/>
              <a:t>float r, </a:t>
            </a:r>
            <a:r>
              <a:rPr lang="bg-BG" dirty="0"/>
              <a:t>такова че </a:t>
            </a:r>
            <a:r>
              <a:rPr lang="en-GB" dirty="0"/>
              <a:t>x ≤</a:t>
            </a:r>
            <a:r>
              <a:rPr lang="bg-BG" dirty="0"/>
              <a:t> </a:t>
            </a:r>
            <a:r>
              <a:rPr lang="en-GB" dirty="0"/>
              <a:t>r </a:t>
            </a:r>
            <a:r>
              <a:rPr lang="bg-BG" dirty="0"/>
              <a:t>&lt;</a:t>
            </a:r>
            <a:r>
              <a:rPr lang="en-GB" dirty="0"/>
              <a:t> y</a:t>
            </a:r>
            <a:endParaRPr lang="en-US" dirty="0"/>
          </a:p>
        </p:txBody>
      </p:sp>
    </p:spTree>
    <p:extLst>
      <p:ext uri="{BB962C8B-B14F-4D97-AF65-F5344CB8AC3E}">
        <p14:creationId xmlns:p14="http://schemas.microsoft.com/office/powerpoint/2010/main" val="379091896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Низове"/>
          <p:cNvSpPr txBox="1">
            <a:spLocks noGrp="1"/>
          </p:cNvSpPr>
          <p:nvPr>
            <p:ph type="title"/>
          </p:nvPr>
        </p:nvSpPr>
        <p:spPr>
          <a:prstGeom prst="rect">
            <a:avLst/>
          </a:prstGeom>
        </p:spPr>
        <p:txBody>
          <a:bodyPr/>
          <a:lstStyle/>
          <a:p>
            <a:r>
              <a:t>Низове</a:t>
            </a:r>
          </a:p>
        </p:txBody>
      </p:sp>
      <p:sp>
        <p:nvSpPr>
          <p:cNvPr id="212" name="Python може да обработва низове, които се представят по няколко начина. Те могат да се заградят в апострофи ('...') или двойни кавички (&quot;...&quot;). Символът \ може да се използва като escape quotes:"/>
          <p:cNvSpPr txBox="1">
            <a:spLocks noGrp="1"/>
          </p:cNvSpPr>
          <p:nvPr>
            <p:ph type="body" idx="1"/>
          </p:nvPr>
        </p:nvSpPr>
        <p:spPr>
          <a:prstGeom prst="rect">
            <a:avLst/>
          </a:prstGeom>
        </p:spPr>
        <p:txBody>
          <a:bodyPr/>
          <a:lstStyle/>
          <a:p>
            <a:r>
              <a:t>Python може да обработва низове, които се представят по няколко начина. Те могат да се заградят в апострофи ('...') или двойни кавички ("..."). Символът \ може да се използва като escape quotes:</a:t>
            </a:r>
          </a:p>
          <a:p>
            <a:endParaRPr/>
          </a:p>
          <a:p>
            <a:endParaRPr/>
          </a:p>
        </p:txBody>
      </p:sp>
      <p:pic>
        <p:nvPicPr>
          <p:cNvPr id="213" name="Image" descr="Image"/>
          <p:cNvPicPr>
            <a:picLocks noChangeAspect="1"/>
          </p:cNvPicPr>
          <p:nvPr/>
        </p:nvPicPr>
        <p:blipFill>
          <a:blip r:embed="rId2"/>
          <a:stretch>
            <a:fillRect/>
          </a:stretch>
        </p:blipFill>
        <p:spPr>
          <a:xfrm>
            <a:off x="3068877" y="5666307"/>
            <a:ext cx="9188121" cy="3642793"/>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Низове"/>
          <p:cNvSpPr txBox="1">
            <a:spLocks noGrp="1"/>
          </p:cNvSpPr>
          <p:nvPr>
            <p:ph type="title"/>
          </p:nvPr>
        </p:nvSpPr>
        <p:spPr>
          <a:prstGeom prst="rect">
            <a:avLst/>
          </a:prstGeom>
        </p:spPr>
        <p:txBody>
          <a:bodyPr/>
          <a:lstStyle/>
          <a:p>
            <a:r>
              <a:t>Низове</a:t>
            </a:r>
          </a:p>
        </p:txBody>
      </p:sp>
      <p:sp>
        <p:nvSpPr>
          <p:cNvPr id="216" name="В интерактивния интерпретатор изходният низ се загражда в кавички като специалните символи се предхождат от backslash. Независимо, че този изход се различава от входния низ (кавичките може да са различни), двата низа са еквивалентни. Низът се загражда в "/>
          <p:cNvSpPr txBox="1">
            <a:spLocks noGrp="1"/>
          </p:cNvSpPr>
          <p:nvPr>
            <p:ph type="body" idx="1"/>
          </p:nvPr>
        </p:nvSpPr>
        <p:spPr>
          <a:prstGeom prst="rect">
            <a:avLst/>
          </a:prstGeom>
        </p:spPr>
        <p:txBody>
          <a:bodyPr/>
          <a:lstStyle/>
          <a:p>
            <a:pPr marL="342264" indent="-342264" defTabSz="449833">
              <a:spcBef>
                <a:spcPts val="3200"/>
              </a:spcBef>
              <a:defRPr sz="2772"/>
            </a:pPr>
            <a:r>
              <a:t>В интерактивния интерпретатор изходният низ се загражда в кавички като специалните символи се предхождат от backslash. Независимо, че този изход се различава от входния низ (кавичките може да са различни), двата низа са еквивалентни. Низът се загражда в двойни кавички, ако съдържа апострофи (единични кавички) и не съдържа двойни кавички. В противен случай се загражда с апострофи. Функцията print(), която извежда данни на екрана, създава по четим изход като пропуска заграждащите кавички:</a:t>
            </a:r>
          </a:p>
          <a:p>
            <a:pPr marL="342264" indent="-342264" defTabSz="449833">
              <a:spcBef>
                <a:spcPts val="3200"/>
              </a:spcBef>
              <a:defRPr sz="2772"/>
            </a:pPr>
            <a:endParaRPr/>
          </a:p>
          <a:p>
            <a:pPr marL="342264" indent="-342264" defTabSz="449833">
              <a:spcBef>
                <a:spcPts val="3200"/>
              </a:spcBef>
              <a:defRPr sz="2772"/>
            </a:pPr>
            <a:endParaRPr/>
          </a:p>
        </p:txBody>
      </p:sp>
      <p:pic>
        <p:nvPicPr>
          <p:cNvPr id="217" name="Image" descr="Image"/>
          <p:cNvPicPr>
            <a:picLocks noChangeAspect="1"/>
          </p:cNvPicPr>
          <p:nvPr/>
        </p:nvPicPr>
        <p:blipFill>
          <a:blip r:embed="rId2"/>
          <a:stretch>
            <a:fillRect/>
          </a:stretch>
        </p:blipFill>
        <p:spPr>
          <a:xfrm>
            <a:off x="2830883" y="6459490"/>
            <a:ext cx="8929558" cy="3203857"/>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Низове"/>
          <p:cNvSpPr txBox="1">
            <a:spLocks noGrp="1"/>
          </p:cNvSpPr>
          <p:nvPr>
            <p:ph type="title"/>
          </p:nvPr>
        </p:nvSpPr>
        <p:spPr>
          <a:prstGeom prst="rect">
            <a:avLst/>
          </a:prstGeom>
        </p:spPr>
        <p:txBody>
          <a:bodyPr/>
          <a:lstStyle/>
          <a:p>
            <a:r>
              <a:t>Низове</a:t>
            </a:r>
          </a:p>
        </p:txBody>
      </p:sp>
      <p:sp>
        <p:nvSpPr>
          <p:cNvPr id="220" name="Ако не трябва символа, записан след \ да се интерпретира като специален, то трябва да се създаде raw string като се добави r преди първата кавичка:…"/>
          <p:cNvSpPr txBox="1">
            <a:spLocks noGrp="1"/>
          </p:cNvSpPr>
          <p:nvPr>
            <p:ph type="body" idx="1"/>
          </p:nvPr>
        </p:nvSpPr>
        <p:spPr>
          <a:prstGeom prst="rect">
            <a:avLst/>
          </a:prstGeom>
        </p:spPr>
        <p:txBody>
          <a:bodyPr/>
          <a:lstStyle/>
          <a:p>
            <a:pPr marL="417830" indent="-417830" defTabSz="549148">
              <a:spcBef>
                <a:spcPts val="3900"/>
              </a:spcBef>
              <a:defRPr sz="3384"/>
            </a:pPr>
            <a:r>
              <a:t>Ако не трябва символа, записан след \ да се интерпретира като специален, то трябва да се създаде raw string като се добави r преди първата кавичка:</a:t>
            </a:r>
          </a:p>
          <a:p>
            <a:pPr marL="417830" indent="-417830" defTabSz="549148">
              <a:spcBef>
                <a:spcPts val="3900"/>
              </a:spcBef>
              <a:defRPr sz="3384"/>
            </a:pPr>
            <a:r>
              <a:t>:</a:t>
            </a:r>
          </a:p>
          <a:p>
            <a:pPr marL="417830" indent="-417830" defTabSz="549148">
              <a:spcBef>
                <a:spcPts val="3900"/>
              </a:spcBef>
              <a:defRPr sz="3384"/>
            </a:pPr>
            <a:endParaRPr/>
          </a:p>
          <a:p>
            <a:pPr marL="417830" indent="-417830" defTabSz="549148">
              <a:spcBef>
                <a:spcPts val="3900"/>
              </a:spcBef>
              <a:defRPr sz="3384"/>
            </a:pPr>
            <a:endParaRPr/>
          </a:p>
        </p:txBody>
      </p:sp>
      <p:pic>
        <p:nvPicPr>
          <p:cNvPr id="221" name="Image" descr="Image"/>
          <p:cNvPicPr>
            <a:picLocks noChangeAspect="1"/>
          </p:cNvPicPr>
          <p:nvPr/>
        </p:nvPicPr>
        <p:blipFill>
          <a:blip r:embed="rId2"/>
          <a:stretch>
            <a:fillRect/>
          </a:stretch>
        </p:blipFill>
        <p:spPr>
          <a:xfrm>
            <a:off x="0" y="5498316"/>
            <a:ext cx="13004800" cy="268353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Въведение"/>
          <p:cNvSpPr txBox="1">
            <a:spLocks noGrp="1"/>
          </p:cNvSpPr>
          <p:nvPr>
            <p:ph type="title"/>
          </p:nvPr>
        </p:nvSpPr>
        <p:spPr>
          <a:prstGeom prst="rect">
            <a:avLst/>
          </a:prstGeom>
        </p:spPr>
        <p:txBody>
          <a:bodyPr/>
          <a:lstStyle/>
          <a:p>
            <a:r>
              <a:t>Въведение</a:t>
            </a:r>
          </a:p>
        </p:txBody>
      </p:sp>
      <p:sp>
        <p:nvSpPr>
          <p:cNvPr id="129" name="Python позволява разделянето на програмата на модули, които могат да се използват повторно в други програми. Той притежава богата колекция от стандартни модули, които са основа за създаването на други програми. Някои от тези модули са файлов В/И, системн"/>
          <p:cNvSpPr txBox="1">
            <a:spLocks noGrp="1"/>
          </p:cNvSpPr>
          <p:nvPr>
            <p:ph type="body" idx="1"/>
          </p:nvPr>
        </p:nvSpPr>
        <p:spPr>
          <a:prstGeom prst="rect">
            <a:avLst/>
          </a:prstGeom>
        </p:spPr>
        <p:txBody>
          <a:bodyPr/>
          <a:lstStyle/>
          <a:p>
            <a:pPr marL="346709" indent="-346709" defTabSz="455675">
              <a:spcBef>
                <a:spcPts val="3200"/>
              </a:spcBef>
              <a:defRPr sz="2807"/>
            </a:pPr>
            <a:r>
              <a:t>Python позволява разделянето на програмата на модули, които могат да се използват повторно в други програми. Той притежава богата колекция от стандартни модули, които са основа за създаването на други програми. Някои от тези модули са файлов В/И, системни извиквания, сокети, GUI (file I/O, system calls, sockets, graphical user interface toolkits like Tk).</a:t>
            </a:r>
          </a:p>
          <a:p>
            <a:pPr marL="346709" indent="-346709" defTabSz="455675">
              <a:spcBef>
                <a:spcPts val="3200"/>
              </a:spcBef>
              <a:defRPr sz="2807"/>
            </a:pPr>
            <a:r>
              <a:t>Python е интерпретаторен език, който намалява времето за разработка, защото няма необходимост от компилация и свързване (compilation and linking). Интерпретаторът може да се използва интерактивно, което улеснява направата на експерименти или да се напише програма в среда за разработка (IDE). Възможно е да се тестват отделни функции или да се ползва като калкулатор (desk calculator).</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Низове"/>
          <p:cNvSpPr txBox="1">
            <a:spLocks noGrp="1"/>
          </p:cNvSpPr>
          <p:nvPr>
            <p:ph type="title"/>
          </p:nvPr>
        </p:nvSpPr>
        <p:spPr>
          <a:prstGeom prst="rect">
            <a:avLst/>
          </a:prstGeom>
        </p:spPr>
        <p:txBody>
          <a:bodyPr/>
          <a:lstStyle/>
          <a:p>
            <a:r>
              <a:t>Низове</a:t>
            </a:r>
          </a:p>
        </p:txBody>
      </p:sp>
      <p:sp>
        <p:nvSpPr>
          <p:cNvPr id="224" name="Низовите константи (String literals) могат да се разделят на няколко реда. За целта низът трябва да се огради в тройни кавички: &quot;&quot;&quot;...&quot;&quot;&quot; или '''...'''. Краят на всеки ред автоматично се включва в низа, но това може да не се случи с доабвяне на  \ в края"/>
          <p:cNvSpPr txBox="1">
            <a:spLocks noGrp="1"/>
          </p:cNvSpPr>
          <p:nvPr>
            <p:ph type="body" idx="1"/>
          </p:nvPr>
        </p:nvSpPr>
        <p:spPr>
          <a:prstGeom prst="rect">
            <a:avLst/>
          </a:prstGeom>
        </p:spPr>
        <p:txBody>
          <a:bodyPr/>
          <a:lstStyle/>
          <a:p>
            <a:r>
              <a:rPr dirty="0" err="1"/>
              <a:t>Низовите</a:t>
            </a:r>
            <a:r>
              <a:rPr dirty="0"/>
              <a:t> </a:t>
            </a:r>
            <a:r>
              <a:rPr dirty="0" err="1"/>
              <a:t>константи</a:t>
            </a:r>
            <a:r>
              <a:rPr dirty="0"/>
              <a:t> (String literals) </a:t>
            </a:r>
            <a:r>
              <a:rPr dirty="0" err="1"/>
              <a:t>могат</a:t>
            </a:r>
            <a:r>
              <a:rPr dirty="0"/>
              <a:t> </a:t>
            </a:r>
            <a:r>
              <a:rPr dirty="0" err="1"/>
              <a:t>да</a:t>
            </a:r>
            <a:r>
              <a:rPr dirty="0"/>
              <a:t> </a:t>
            </a:r>
            <a:r>
              <a:rPr dirty="0" err="1"/>
              <a:t>се</a:t>
            </a:r>
            <a:r>
              <a:rPr dirty="0"/>
              <a:t> </a:t>
            </a:r>
            <a:r>
              <a:rPr dirty="0" err="1"/>
              <a:t>разделят</a:t>
            </a:r>
            <a:r>
              <a:rPr dirty="0"/>
              <a:t> </a:t>
            </a:r>
            <a:r>
              <a:rPr dirty="0" err="1"/>
              <a:t>на</a:t>
            </a:r>
            <a:r>
              <a:rPr dirty="0"/>
              <a:t> </a:t>
            </a:r>
            <a:r>
              <a:rPr dirty="0" err="1"/>
              <a:t>няколко</a:t>
            </a:r>
            <a:r>
              <a:rPr dirty="0"/>
              <a:t> </a:t>
            </a:r>
            <a:r>
              <a:rPr dirty="0" err="1"/>
              <a:t>реда</a:t>
            </a:r>
            <a:r>
              <a:rPr dirty="0"/>
              <a:t>. </a:t>
            </a:r>
            <a:r>
              <a:rPr dirty="0" err="1"/>
              <a:t>За</a:t>
            </a:r>
            <a:r>
              <a:rPr dirty="0"/>
              <a:t> </a:t>
            </a:r>
            <a:r>
              <a:rPr dirty="0" err="1"/>
              <a:t>целта</a:t>
            </a:r>
            <a:r>
              <a:rPr dirty="0"/>
              <a:t> </a:t>
            </a:r>
            <a:r>
              <a:rPr dirty="0" err="1"/>
              <a:t>низът</a:t>
            </a:r>
            <a:r>
              <a:rPr dirty="0"/>
              <a:t> </a:t>
            </a:r>
            <a:r>
              <a:rPr dirty="0" err="1"/>
              <a:t>трябва</a:t>
            </a:r>
            <a:r>
              <a:rPr dirty="0"/>
              <a:t> </a:t>
            </a:r>
            <a:r>
              <a:rPr dirty="0" err="1"/>
              <a:t>да</a:t>
            </a:r>
            <a:r>
              <a:rPr dirty="0"/>
              <a:t> </a:t>
            </a:r>
            <a:r>
              <a:rPr dirty="0" err="1"/>
              <a:t>се</a:t>
            </a:r>
            <a:r>
              <a:rPr dirty="0"/>
              <a:t> </a:t>
            </a:r>
            <a:r>
              <a:rPr dirty="0" err="1"/>
              <a:t>огради</a:t>
            </a:r>
            <a:r>
              <a:rPr dirty="0"/>
              <a:t> в </a:t>
            </a:r>
            <a:r>
              <a:rPr dirty="0" err="1"/>
              <a:t>тройни</a:t>
            </a:r>
            <a:r>
              <a:rPr dirty="0"/>
              <a:t> </a:t>
            </a:r>
            <a:r>
              <a:rPr dirty="0" err="1"/>
              <a:t>кавички</a:t>
            </a:r>
            <a:r>
              <a:rPr dirty="0"/>
              <a:t>: """...""" </a:t>
            </a:r>
            <a:r>
              <a:rPr dirty="0" err="1"/>
              <a:t>или</a:t>
            </a:r>
            <a:r>
              <a:rPr dirty="0"/>
              <a:t> '''...'''. </a:t>
            </a:r>
            <a:r>
              <a:rPr dirty="0" err="1"/>
              <a:t>Краят</a:t>
            </a:r>
            <a:r>
              <a:rPr dirty="0"/>
              <a:t> </a:t>
            </a:r>
            <a:r>
              <a:rPr dirty="0" err="1"/>
              <a:t>на</a:t>
            </a:r>
            <a:r>
              <a:rPr dirty="0"/>
              <a:t> </a:t>
            </a:r>
            <a:r>
              <a:rPr dirty="0" err="1"/>
              <a:t>всеки</a:t>
            </a:r>
            <a:r>
              <a:rPr dirty="0"/>
              <a:t> </a:t>
            </a:r>
            <a:r>
              <a:rPr dirty="0" err="1"/>
              <a:t>ред</a:t>
            </a:r>
            <a:r>
              <a:rPr dirty="0"/>
              <a:t> </a:t>
            </a:r>
            <a:r>
              <a:rPr dirty="0" err="1"/>
              <a:t>автоматично</a:t>
            </a:r>
            <a:r>
              <a:rPr dirty="0"/>
              <a:t> </a:t>
            </a:r>
            <a:r>
              <a:rPr dirty="0" err="1"/>
              <a:t>се</a:t>
            </a:r>
            <a:r>
              <a:rPr dirty="0"/>
              <a:t> </a:t>
            </a:r>
            <a:r>
              <a:rPr dirty="0" err="1"/>
              <a:t>включва</a:t>
            </a:r>
            <a:r>
              <a:rPr dirty="0"/>
              <a:t> в </a:t>
            </a:r>
            <a:r>
              <a:rPr dirty="0" err="1"/>
              <a:t>низа</a:t>
            </a:r>
            <a:r>
              <a:rPr dirty="0"/>
              <a:t>, </a:t>
            </a:r>
            <a:r>
              <a:rPr dirty="0" err="1"/>
              <a:t>но</a:t>
            </a:r>
            <a:r>
              <a:rPr dirty="0"/>
              <a:t> </a:t>
            </a:r>
            <a:r>
              <a:rPr dirty="0" err="1"/>
              <a:t>това</a:t>
            </a:r>
            <a:r>
              <a:rPr dirty="0"/>
              <a:t> </a:t>
            </a:r>
            <a:r>
              <a:rPr dirty="0" err="1"/>
              <a:t>може</a:t>
            </a:r>
            <a:r>
              <a:rPr dirty="0"/>
              <a:t> </a:t>
            </a:r>
            <a:r>
              <a:rPr dirty="0" err="1"/>
              <a:t>да</a:t>
            </a:r>
            <a:r>
              <a:rPr dirty="0"/>
              <a:t> </a:t>
            </a:r>
            <a:r>
              <a:rPr dirty="0" err="1"/>
              <a:t>не</a:t>
            </a:r>
            <a:r>
              <a:rPr dirty="0"/>
              <a:t> </a:t>
            </a:r>
            <a:r>
              <a:rPr dirty="0" err="1"/>
              <a:t>се</a:t>
            </a:r>
            <a:r>
              <a:rPr dirty="0"/>
              <a:t> </a:t>
            </a:r>
            <a:r>
              <a:rPr dirty="0" err="1"/>
              <a:t>случи</a:t>
            </a:r>
            <a:r>
              <a:rPr dirty="0"/>
              <a:t> с </a:t>
            </a:r>
            <a:r>
              <a:rPr dirty="0" err="1"/>
              <a:t>доб</a:t>
            </a:r>
            <a:r>
              <a:rPr lang="bg-BG" dirty="0"/>
              <a:t>а</a:t>
            </a:r>
            <a:r>
              <a:rPr dirty="0" err="1"/>
              <a:t>вяне</a:t>
            </a:r>
            <a:r>
              <a:rPr dirty="0"/>
              <a:t> </a:t>
            </a:r>
            <a:r>
              <a:rPr dirty="0" err="1"/>
              <a:t>на</a:t>
            </a:r>
            <a:r>
              <a:rPr dirty="0"/>
              <a:t>  \ в </a:t>
            </a:r>
            <a:r>
              <a:rPr dirty="0" err="1"/>
              <a:t>края</a:t>
            </a:r>
            <a:r>
              <a:rPr dirty="0"/>
              <a:t> </a:t>
            </a:r>
            <a:r>
              <a:rPr dirty="0" err="1"/>
              <a:t>на</a:t>
            </a:r>
            <a:r>
              <a:rPr dirty="0"/>
              <a:t> </a:t>
            </a:r>
            <a:r>
              <a:rPr dirty="0" err="1"/>
              <a:t>реда</a:t>
            </a:r>
            <a:r>
              <a:rPr dirty="0"/>
              <a:t>. </a:t>
            </a:r>
            <a:r>
              <a:rPr dirty="0" err="1"/>
              <a:t>Например</a:t>
            </a:r>
            <a:r>
              <a:rPr dirty="0"/>
              <a:t>:</a:t>
            </a:r>
          </a:p>
          <a:p>
            <a:endParaRPr dirty="0"/>
          </a:p>
        </p:txBody>
      </p:sp>
      <p:pic>
        <p:nvPicPr>
          <p:cNvPr id="225" name="Image" descr="Image"/>
          <p:cNvPicPr>
            <a:picLocks noChangeAspect="1"/>
          </p:cNvPicPr>
          <p:nvPr/>
        </p:nvPicPr>
        <p:blipFill>
          <a:blip r:embed="rId2"/>
          <a:stretch>
            <a:fillRect/>
          </a:stretch>
        </p:blipFill>
        <p:spPr>
          <a:xfrm>
            <a:off x="0" y="7150101"/>
            <a:ext cx="13004800" cy="2479252"/>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Низове"/>
          <p:cNvSpPr txBox="1">
            <a:spLocks noGrp="1"/>
          </p:cNvSpPr>
          <p:nvPr>
            <p:ph type="title"/>
          </p:nvPr>
        </p:nvSpPr>
        <p:spPr>
          <a:prstGeom prst="rect">
            <a:avLst/>
          </a:prstGeom>
        </p:spPr>
        <p:txBody>
          <a:bodyPr/>
          <a:lstStyle/>
          <a:p>
            <a:r>
              <a:t>Низове</a:t>
            </a:r>
          </a:p>
        </p:txBody>
      </p:sp>
      <p:sp>
        <p:nvSpPr>
          <p:cNvPr id="228" name="генерира следния изход:…"/>
          <p:cNvSpPr txBox="1">
            <a:spLocks noGrp="1"/>
          </p:cNvSpPr>
          <p:nvPr>
            <p:ph type="body" idx="1"/>
          </p:nvPr>
        </p:nvSpPr>
        <p:spPr>
          <a:prstGeom prst="rect">
            <a:avLst/>
          </a:prstGeom>
        </p:spPr>
        <p:txBody>
          <a:bodyPr/>
          <a:lstStyle/>
          <a:p>
            <a:r>
              <a:t>генерира следния изход:</a:t>
            </a:r>
          </a:p>
          <a:p>
            <a:endParaRPr/>
          </a:p>
          <a:p>
            <a:r>
              <a:t>Низовете могат да се слепват (concatenated,  glued together) с операция +, както и да се повтарят с операция *:</a:t>
            </a:r>
          </a:p>
        </p:txBody>
      </p:sp>
      <p:pic>
        <p:nvPicPr>
          <p:cNvPr id="229" name="Image" descr="Image"/>
          <p:cNvPicPr>
            <a:picLocks noChangeAspect="1"/>
          </p:cNvPicPr>
          <p:nvPr/>
        </p:nvPicPr>
        <p:blipFill>
          <a:blip r:embed="rId2"/>
          <a:stretch>
            <a:fillRect/>
          </a:stretch>
        </p:blipFill>
        <p:spPr>
          <a:xfrm>
            <a:off x="0" y="4339984"/>
            <a:ext cx="13004800" cy="1619732"/>
          </a:xfrm>
          <a:prstGeom prst="rect">
            <a:avLst/>
          </a:prstGeom>
          <a:ln w="12700">
            <a:miter lim="400000"/>
          </a:ln>
        </p:spPr>
      </p:pic>
      <p:pic>
        <p:nvPicPr>
          <p:cNvPr id="230" name="Image" descr="Image"/>
          <p:cNvPicPr>
            <a:picLocks noChangeAspect="1"/>
          </p:cNvPicPr>
          <p:nvPr/>
        </p:nvPicPr>
        <p:blipFill>
          <a:blip r:embed="rId3"/>
          <a:stretch>
            <a:fillRect/>
          </a:stretch>
        </p:blipFill>
        <p:spPr>
          <a:xfrm>
            <a:off x="1866900" y="7696200"/>
            <a:ext cx="9271000" cy="1905000"/>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Низове"/>
          <p:cNvSpPr txBox="1">
            <a:spLocks noGrp="1"/>
          </p:cNvSpPr>
          <p:nvPr>
            <p:ph type="title"/>
          </p:nvPr>
        </p:nvSpPr>
        <p:spPr>
          <a:prstGeom prst="rect">
            <a:avLst/>
          </a:prstGeom>
        </p:spPr>
        <p:txBody>
          <a:bodyPr/>
          <a:lstStyle/>
          <a:p>
            <a:r>
              <a:t>Низове</a:t>
            </a:r>
          </a:p>
        </p:txBody>
      </p:sp>
      <p:sp>
        <p:nvSpPr>
          <p:cNvPr id="233" name="Две или повече низови константи, написани една до друга, автоматично се слепват:…"/>
          <p:cNvSpPr txBox="1">
            <a:spLocks noGrp="1"/>
          </p:cNvSpPr>
          <p:nvPr>
            <p:ph type="body" idx="1"/>
          </p:nvPr>
        </p:nvSpPr>
        <p:spPr>
          <a:prstGeom prst="rect">
            <a:avLst/>
          </a:prstGeom>
        </p:spPr>
        <p:txBody>
          <a:bodyPr/>
          <a:lstStyle/>
          <a:p>
            <a:r>
              <a:t>Две или повече низови константи, написани една до друга, автоматично се слепват:</a:t>
            </a:r>
          </a:p>
          <a:p>
            <a:endParaRPr/>
          </a:p>
          <a:p>
            <a:r>
              <a:t>Тази характеристика позволява прекъсване на дълъг низ на няколко реда:</a:t>
            </a:r>
          </a:p>
        </p:txBody>
      </p:sp>
      <p:pic>
        <p:nvPicPr>
          <p:cNvPr id="234" name="Image" descr="Image"/>
          <p:cNvPicPr>
            <a:picLocks noChangeAspect="1"/>
          </p:cNvPicPr>
          <p:nvPr/>
        </p:nvPicPr>
        <p:blipFill>
          <a:blip r:embed="rId2"/>
          <a:stretch>
            <a:fillRect/>
          </a:stretch>
        </p:blipFill>
        <p:spPr>
          <a:xfrm>
            <a:off x="3581400" y="5035550"/>
            <a:ext cx="5842000" cy="1422400"/>
          </a:xfrm>
          <a:prstGeom prst="rect">
            <a:avLst/>
          </a:prstGeom>
          <a:ln w="12700">
            <a:miter lim="400000"/>
          </a:ln>
        </p:spPr>
      </p:pic>
      <p:pic>
        <p:nvPicPr>
          <p:cNvPr id="235" name="Image" descr="Image"/>
          <p:cNvPicPr>
            <a:picLocks noChangeAspect="1"/>
          </p:cNvPicPr>
          <p:nvPr/>
        </p:nvPicPr>
        <p:blipFill>
          <a:blip r:embed="rId3"/>
          <a:stretch>
            <a:fillRect/>
          </a:stretch>
        </p:blipFill>
        <p:spPr>
          <a:xfrm>
            <a:off x="0" y="7612897"/>
            <a:ext cx="13004800" cy="1830306"/>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Низове"/>
          <p:cNvSpPr txBox="1">
            <a:spLocks noGrp="1"/>
          </p:cNvSpPr>
          <p:nvPr>
            <p:ph type="title"/>
          </p:nvPr>
        </p:nvSpPr>
        <p:spPr>
          <a:prstGeom prst="rect">
            <a:avLst/>
          </a:prstGeom>
        </p:spPr>
        <p:txBody>
          <a:bodyPr/>
          <a:lstStyle/>
          <a:p>
            <a:r>
              <a:t>Низове</a:t>
            </a:r>
          </a:p>
        </p:txBody>
      </p:sp>
      <p:sp>
        <p:nvSpPr>
          <p:cNvPr id="238" name="Това работи само ако низовете са константи! Не е в сила при променливи или изрази:"/>
          <p:cNvSpPr txBox="1">
            <a:spLocks noGrp="1"/>
          </p:cNvSpPr>
          <p:nvPr>
            <p:ph type="body" idx="1"/>
          </p:nvPr>
        </p:nvSpPr>
        <p:spPr>
          <a:prstGeom prst="rect">
            <a:avLst/>
          </a:prstGeom>
        </p:spPr>
        <p:txBody>
          <a:bodyPr/>
          <a:lstStyle/>
          <a:p>
            <a:r>
              <a:t>Това работи само ако низовете са константи! Не е в сила при променливи или изрази:</a:t>
            </a:r>
          </a:p>
          <a:p>
            <a:endParaRPr/>
          </a:p>
          <a:p>
            <a:endParaRPr/>
          </a:p>
        </p:txBody>
      </p:sp>
      <p:pic>
        <p:nvPicPr>
          <p:cNvPr id="239" name="Image" descr="Image"/>
          <p:cNvPicPr>
            <a:picLocks noChangeAspect="1"/>
          </p:cNvPicPr>
          <p:nvPr/>
        </p:nvPicPr>
        <p:blipFill>
          <a:blip r:embed="rId2"/>
          <a:stretch>
            <a:fillRect/>
          </a:stretch>
        </p:blipFill>
        <p:spPr>
          <a:xfrm>
            <a:off x="0" y="5406584"/>
            <a:ext cx="13004800" cy="4130034"/>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Низове"/>
          <p:cNvSpPr txBox="1">
            <a:spLocks noGrp="1"/>
          </p:cNvSpPr>
          <p:nvPr>
            <p:ph type="title"/>
          </p:nvPr>
        </p:nvSpPr>
        <p:spPr>
          <a:prstGeom prst="rect">
            <a:avLst/>
          </a:prstGeom>
        </p:spPr>
        <p:txBody>
          <a:bodyPr/>
          <a:lstStyle/>
          <a:p>
            <a:r>
              <a:t>Низове</a:t>
            </a:r>
          </a:p>
        </p:txBody>
      </p:sp>
      <p:sp>
        <p:nvSpPr>
          <p:cNvPr id="242" name="За да се слепват променливи или променлива и константа, се използва +:"/>
          <p:cNvSpPr txBox="1">
            <a:spLocks noGrp="1"/>
          </p:cNvSpPr>
          <p:nvPr>
            <p:ph type="body" idx="1"/>
          </p:nvPr>
        </p:nvSpPr>
        <p:spPr>
          <a:prstGeom prst="rect">
            <a:avLst/>
          </a:prstGeom>
        </p:spPr>
        <p:txBody>
          <a:bodyPr/>
          <a:lstStyle/>
          <a:p>
            <a:r>
              <a:t>За да се слепват променливи или променлива и константа, се използва +:</a:t>
            </a:r>
          </a:p>
          <a:p>
            <a:endParaRPr/>
          </a:p>
          <a:p>
            <a:endParaRPr/>
          </a:p>
        </p:txBody>
      </p:sp>
      <p:pic>
        <p:nvPicPr>
          <p:cNvPr id="243" name="Image" descr="Image"/>
          <p:cNvPicPr>
            <a:picLocks noChangeAspect="1"/>
          </p:cNvPicPr>
          <p:nvPr/>
        </p:nvPicPr>
        <p:blipFill>
          <a:blip r:embed="rId2"/>
          <a:stretch>
            <a:fillRect/>
          </a:stretch>
        </p:blipFill>
        <p:spPr>
          <a:xfrm>
            <a:off x="3619500" y="5746750"/>
            <a:ext cx="5765800" cy="1346200"/>
          </a:xfrm>
          <a:prstGeom prst="rect">
            <a:avLst/>
          </a:prstGeom>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Низове"/>
          <p:cNvSpPr txBox="1">
            <a:spLocks noGrp="1"/>
          </p:cNvSpPr>
          <p:nvPr>
            <p:ph type="title"/>
          </p:nvPr>
        </p:nvSpPr>
        <p:spPr>
          <a:prstGeom prst="rect">
            <a:avLst/>
          </a:prstGeom>
        </p:spPr>
        <p:txBody>
          <a:bodyPr/>
          <a:lstStyle/>
          <a:p>
            <a:r>
              <a:t>Низове</a:t>
            </a:r>
          </a:p>
        </p:txBody>
      </p:sp>
      <p:sp>
        <p:nvSpPr>
          <p:cNvPr id="246" name="Низовете се индексират, за да се достъпят отделните символи в тях. Индексът на шървия символ е 0 (нула). Няма тип character type; единичният символ е отново string с дължина 1:"/>
          <p:cNvSpPr txBox="1">
            <a:spLocks noGrp="1"/>
          </p:cNvSpPr>
          <p:nvPr>
            <p:ph type="body" idx="1"/>
          </p:nvPr>
        </p:nvSpPr>
        <p:spPr>
          <a:prstGeom prst="rect">
            <a:avLst/>
          </a:prstGeom>
        </p:spPr>
        <p:txBody>
          <a:bodyPr/>
          <a:lstStyle/>
          <a:p>
            <a:r>
              <a:t>Низовете се индексират, за да се достъпят отделните символи в тях. Индексът на шървия символ е 0 (нула). Няма тип character type; единичният символ е отново string с дължина 1:</a:t>
            </a:r>
          </a:p>
          <a:p>
            <a:endParaRPr/>
          </a:p>
        </p:txBody>
      </p:sp>
      <p:pic>
        <p:nvPicPr>
          <p:cNvPr id="247" name="Image" descr="Image"/>
          <p:cNvPicPr>
            <a:picLocks noChangeAspect="1"/>
          </p:cNvPicPr>
          <p:nvPr/>
        </p:nvPicPr>
        <p:blipFill>
          <a:blip r:embed="rId2"/>
          <a:stretch>
            <a:fillRect/>
          </a:stretch>
        </p:blipFill>
        <p:spPr>
          <a:xfrm>
            <a:off x="1498600" y="6540500"/>
            <a:ext cx="10007600" cy="2768600"/>
          </a:xfrm>
          <a:prstGeom prst="rect">
            <a:avLst/>
          </a:prstGeom>
          <a:ln w="12700">
            <a:miter lim="400000"/>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Низове"/>
          <p:cNvSpPr txBox="1">
            <a:spLocks noGrp="1"/>
          </p:cNvSpPr>
          <p:nvPr>
            <p:ph type="title"/>
          </p:nvPr>
        </p:nvSpPr>
        <p:spPr>
          <a:prstGeom prst="rect">
            <a:avLst/>
          </a:prstGeom>
        </p:spPr>
        <p:txBody>
          <a:bodyPr/>
          <a:lstStyle/>
          <a:p>
            <a:r>
              <a:t>Низове</a:t>
            </a:r>
          </a:p>
        </p:txBody>
      </p:sp>
      <p:sp>
        <p:nvSpPr>
          <p:cNvPr id="250" name="Индексите винаги са цели числа, но могат да бъдат и отрицателни. Тогава започваме броенето отдясно наляво:"/>
          <p:cNvSpPr txBox="1">
            <a:spLocks noGrp="1"/>
          </p:cNvSpPr>
          <p:nvPr>
            <p:ph type="body" idx="1"/>
          </p:nvPr>
        </p:nvSpPr>
        <p:spPr>
          <a:prstGeom prst="rect">
            <a:avLst/>
          </a:prstGeom>
        </p:spPr>
        <p:txBody>
          <a:bodyPr/>
          <a:lstStyle/>
          <a:p>
            <a:r>
              <a:t>Индексите винаги са цели числа, но могат да бъдат и отрицателни. Тогава започваме броенето отдясно наляво:</a:t>
            </a:r>
          </a:p>
          <a:p>
            <a:endParaRPr/>
          </a:p>
        </p:txBody>
      </p:sp>
      <p:pic>
        <p:nvPicPr>
          <p:cNvPr id="251" name="Image" descr="Image"/>
          <p:cNvPicPr>
            <a:picLocks noChangeAspect="1"/>
          </p:cNvPicPr>
          <p:nvPr/>
        </p:nvPicPr>
        <p:blipFill>
          <a:blip r:embed="rId2"/>
          <a:stretch>
            <a:fillRect/>
          </a:stretch>
        </p:blipFill>
        <p:spPr>
          <a:xfrm>
            <a:off x="1270000" y="6007100"/>
            <a:ext cx="10464800" cy="3302000"/>
          </a:xfrm>
          <a:prstGeom prst="rect">
            <a:avLst/>
          </a:prstGeom>
          <a:ln w="12700">
            <a:miter lim="400000"/>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Низове"/>
          <p:cNvSpPr txBox="1">
            <a:spLocks noGrp="1"/>
          </p:cNvSpPr>
          <p:nvPr>
            <p:ph type="title"/>
          </p:nvPr>
        </p:nvSpPr>
        <p:spPr>
          <a:prstGeom prst="rect">
            <a:avLst/>
          </a:prstGeom>
        </p:spPr>
        <p:txBody>
          <a:bodyPr/>
          <a:lstStyle/>
          <a:p>
            <a:r>
              <a:t>Низове</a:t>
            </a:r>
          </a:p>
        </p:txBody>
      </p:sp>
      <p:sp>
        <p:nvSpPr>
          <p:cNvPr id="254" name="Тъй като -0 и 0 съвпадат, отрицателните индекси винаги започват от -1.…"/>
          <p:cNvSpPr txBox="1">
            <a:spLocks noGrp="1"/>
          </p:cNvSpPr>
          <p:nvPr>
            <p:ph type="body" idx="1"/>
          </p:nvPr>
        </p:nvSpPr>
        <p:spPr>
          <a:prstGeom prst="rect">
            <a:avLst/>
          </a:prstGeom>
        </p:spPr>
        <p:txBody>
          <a:bodyPr/>
          <a:lstStyle/>
          <a:p>
            <a:r>
              <a:t>Тъй като -0 и 0 съвпадат, отрицателните индекси винаги започват от -1.</a:t>
            </a:r>
          </a:p>
          <a:p>
            <a:r>
              <a:t>Освен индексиране може да се използва и разделяне на низа на части (slicing). Докато индексирането се използва за получаване на единични символи от низа, то разделянето дава нов низ, който е подниз на входния:</a:t>
            </a:r>
          </a:p>
        </p:txBody>
      </p:sp>
      <p:pic>
        <p:nvPicPr>
          <p:cNvPr id="255" name="Image" descr="Image"/>
          <p:cNvPicPr>
            <a:picLocks noChangeAspect="1"/>
          </p:cNvPicPr>
          <p:nvPr/>
        </p:nvPicPr>
        <p:blipFill>
          <a:blip r:embed="rId2"/>
          <a:stretch>
            <a:fillRect/>
          </a:stretch>
        </p:blipFill>
        <p:spPr>
          <a:xfrm>
            <a:off x="0" y="7978463"/>
            <a:ext cx="13004800" cy="1775137"/>
          </a:xfrm>
          <a:prstGeom prst="rect">
            <a:avLst/>
          </a:prstGeom>
          <a:ln w="12700">
            <a:miter lim="400000"/>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Низове"/>
          <p:cNvSpPr txBox="1">
            <a:spLocks noGrp="1"/>
          </p:cNvSpPr>
          <p:nvPr>
            <p:ph type="title"/>
          </p:nvPr>
        </p:nvSpPr>
        <p:spPr>
          <a:prstGeom prst="rect">
            <a:avLst/>
          </a:prstGeom>
        </p:spPr>
        <p:txBody>
          <a:bodyPr/>
          <a:lstStyle/>
          <a:p>
            <a:r>
              <a:t>Низове</a:t>
            </a:r>
          </a:p>
        </p:txBody>
      </p:sp>
      <p:sp>
        <p:nvSpPr>
          <p:cNvPr id="258" name="Първият индекс винаги се включва, а последният се изключва от подниза. Също така s[:i] + s[i:] е равно на s винаги:"/>
          <p:cNvSpPr txBox="1">
            <a:spLocks noGrp="1"/>
          </p:cNvSpPr>
          <p:nvPr>
            <p:ph type="body" idx="1"/>
          </p:nvPr>
        </p:nvSpPr>
        <p:spPr>
          <a:prstGeom prst="rect">
            <a:avLst/>
          </a:prstGeom>
        </p:spPr>
        <p:txBody>
          <a:bodyPr/>
          <a:lstStyle/>
          <a:p>
            <a:r>
              <a:t>Първият индекс винаги се включва, а последният се изключва от подниза. Също така s[:i] + s[i:] е равно на s винаги:</a:t>
            </a:r>
          </a:p>
          <a:p>
            <a:endParaRPr/>
          </a:p>
        </p:txBody>
      </p:sp>
      <p:pic>
        <p:nvPicPr>
          <p:cNvPr id="259" name="Image" descr="Image"/>
          <p:cNvPicPr>
            <a:picLocks noChangeAspect="1"/>
          </p:cNvPicPr>
          <p:nvPr/>
        </p:nvPicPr>
        <p:blipFill>
          <a:blip r:embed="rId2"/>
          <a:stretch>
            <a:fillRect/>
          </a:stretch>
        </p:blipFill>
        <p:spPr>
          <a:xfrm>
            <a:off x="3009900" y="6443597"/>
            <a:ext cx="6985000" cy="2260600"/>
          </a:xfrm>
          <a:prstGeom prst="rect">
            <a:avLst/>
          </a:prstGeom>
          <a:ln w="12700">
            <a:miter lim="400000"/>
          </a:ln>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Низове"/>
          <p:cNvSpPr txBox="1">
            <a:spLocks noGrp="1"/>
          </p:cNvSpPr>
          <p:nvPr>
            <p:ph type="title"/>
          </p:nvPr>
        </p:nvSpPr>
        <p:spPr>
          <a:prstGeom prst="rect">
            <a:avLst/>
          </a:prstGeom>
        </p:spPr>
        <p:txBody>
          <a:bodyPr/>
          <a:lstStyle/>
          <a:p>
            <a:r>
              <a:t>Низове</a:t>
            </a:r>
          </a:p>
        </p:txBody>
      </p:sp>
      <p:sp>
        <p:nvSpPr>
          <p:cNvPr id="262" name="Слайс индексите имат полезни стойности по подразбиране: липсващ първи индекс означава нула, липсващ втори индекс означава до края на низа."/>
          <p:cNvSpPr txBox="1">
            <a:spLocks noGrp="1"/>
          </p:cNvSpPr>
          <p:nvPr>
            <p:ph type="body" idx="1"/>
          </p:nvPr>
        </p:nvSpPr>
        <p:spPr>
          <a:prstGeom prst="rect">
            <a:avLst/>
          </a:prstGeom>
        </p:spPr>
        <p:txBody>
          <a:bodyPr/>
          <a:lstStyle/>
          <a:p>
            <a:r>
              <a:t>Слайс индексите имат полезни стойности по подразбиране: липсващ първи индекс означава нула, липсващ втори индекс означава до края на низа.</a:t>
            </a:r>
          </a:p>
          <a:p>
            <a:endParaRPr/>
          </a:p>
        </p:txBody>
      </p:sp>
      <p:pic>
        <p:nvPicPr>
          <p:cNvPr id="263" name="Image" descr="Image"/>
          <p:cNvPicPr>
            <a:picLocks noChangeAspect="1"/>
          </p:cNvPicPr>
          <p:nvPr/>
        </p:nvPicPr>
        <p:blipFill>
          <a:blip r:embed="rId2"/>
          <a:stretch>
            <a:fillRect/>
          </a:stretch>
        </p:blipFill>
        <p:spPr>
          <a:xfrm>
            <a:off x="0" y="6599908"/>
            <a:ext cx="13004800" cy="242883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Въведение"/>
          <p:cNvSpPr txBox="1">
            <a:spLocks noGrp="1"/>
          </p:cNvSpPr>
          <p:nvPr>
            <p:ph type="title"/>
          </p:nvPr>
        </p:nvSpPr>
        <p:spPr>
          <a:prstGeom prst="rect">
            <a:avLst/>
          </a:prstGeom>
        </p:spPr>
        <p:txBody>
          <a:bodyPr/>
          <a:lstStyle/>
          <a:p>
            <a:r>
              <a:t>Въведение</a:t>
            </a:r>
          </a:p>
        </p:txBody>
      </p:sp>
      <p:sp>
        <p:nvSpPr>
          <p:cNvPr id="132" name="Python позволява програмите да се пишат компактно и четимо. Те са по къси отколкото тези, написани на C, C++, или Java защото:…"/>
          <p:cNvSpPr txBox="1">
            <a:spLocks noGrp="1"/>
          </p:cNvSpPr>
          <p:nvPr>
            <p:ph type="body" idx="1"/>
          </p:nvPr>
        </p:nvSpPr>
        <p:spPr>
          <a:prstGeom prst="rect">
            <a:avLst/>
          </a:prstGeom>
        </p:spPr>
        <p:txBody>
          <a:bodyPr/>
          <a:lstStyle/>
          <a:p>
            <a:pPr marL="355600" indent="-355600" defTabSz="467359">
              <a:spcBef>
                <a:spcPts val="3300"/>
              </a:spcBef>
              <a:defRPr sz="2880"/>
            </a:pPr>
            <a:r>
              <a:t>Python позволява програмите да се пишат компактно и четимо. Те са по къси отколкото тези, написани на C, C++, или Java защото:</a:t>
            </a:r>
          </a:p>
          <a:p>
            <a:pPr marL="711200" lvl="1" indent="-355600" defTabSz="467359">
              <a:spcBef>
                <a:spcPts val="3300"/>
              </a:spcBef>
              <a:defRPr sz="2880"/>
            </a:pPr>
            <a:r>
              <a:t>типовете данни на високо ниво позволяват да се представят сложни операции в един единствен програмен ред/оператор (single statement);</a:t>
            </a:r>
          </a:p>
          <a:p>
            <a:pPr marL="711200" lvl="1" indent="-355600" defTabSz="467359">
              <a:spcBef>
                <a:spcPts val="3300"/>
              </a:spcBef>
              <a:defRPr sz="2880"/>
            </a:pPr>
            <a:r>
              <a:t>групирането на оператори се прави посредствон промяна на броя празни позиции от началото на ред, вместо използване на скоби;</a:t>
            </a:r>
          </a:p>
          <a:p>
            <a:pPr marL="711200" lvl="1" indent="-355600" defTabSz="467359">
              <a:spcBef>
                <a:spcPts val="3300"/>
              </a:spcBef>
              <a:defRPr sz="2880"/>
            </a:pPr>
            <a:r>
              <a:t>не е необходимо да се декларират променливи или аргументи.</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Низове"/>
          <p:cNvSpPr txBox="1">
            <a:spLocks noGrp="1"/>
          </p:cNvSpPr>
          <p:nvPr>
            <p:ph type="title"/>
          </p:nvPr>
        </p:nvSpPr>
        <p:spPr>
          <a:prstGeom prst="rect">
            <a:avLst/>
          </a:prstGeom>
        </p:spPr>
        <p:txBody>
          <a:bodyPr/>
          <a:lstStyle/>
          <a:p>
            <a:r>
              <a:t>Низове</a:t>
            </a:r>
          </a:p>
        </p:txBody>
      </p:sp>
      <p:sp>
        <p:nvSpPr>
          <p:cNvPr id="266" name="Един лесен начин да се запомни как работи разделянето на низ на части е да се мисли за индексите като за указатели към символите. Ето един пример:"/>
          <p:cNvSpPr txBox="1">
            <a:spLocks noGrp="1"/>
          </p:cNvSpPr>
          <p:nvPr>
            <p:ph type="body" idx="1"/>
          </p:nvPr>
        </p:nvSpPr>
        <p:spPr>
          <a:prstGeom prst="rect">
            <a:avLst/>
          </a:prstGeom>
        </p:spPr>
        <p:txBody>
          <a:bodyPr/>
          <a:lstStyle/>
          <a:p>
            <a:r>
              <a:t>Един лесен начин да се запомни как работи разделянето на низ на части е да се мисли за индексите като за указатели към символите. Ето един пример:</a:t>
            </a:r>
          </a:p>
        </p:txBody>
      </p:sp>
      <p:pic>
        <p:nvPicPr>
          <p:cNvPr id="267" name="Image" descr="Image"/>
          <p:cNvPicPr>
            <a:picLocks noChangeAspect="1"/>
          </p:cNvPicPr>
          <p:nvPr/>
        </p:nvPicPr>
        <p:blipFill>
          <a:blip r:embed="rId2"/>
          <a:stretch>
            <a:fillRect/>
          </a:stretch>
        </p:blipFill>
        <p:spPr>
          <a:xfrm>
            <a:off x="2514600" y="6934200"/>
            <a:ext cx="7975600" cy="2819400"/>
          </a:xfrm>
          <a:prstGeom prst="rect">
            <a:avLst/>
          </a:prstGeom>
          <a:ln w="12700">
            <a:miter lim="400000"/>
          </a:ln>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Низове"/>
          <p:cNvSpPr txBox="1">
            <a:spLocks noGrp="1"/>
          </p:cNvSpPr>
          <p:nvPr>
            <p:ph type="title"/>
          </p:nvPr>
        </p:nvSpPr>
        <p:spPr>
          <a:prstGeom prst="rect">
            <a:avLst/>
          </a:prstGeom>
        </p:spPr>
        <p:txBody>
          <a:bodyPr/>
          <a:lstStyle/>
          <a:p>
            <a:r>
              <a:t>Низове</a:t>
            </a:r>
          </a:p>
        </p:txBody>
      </p:sp>
      <p:sp>
        <p:nvSpPr>
          <p:cNvPr id="270" name="Първият ред числа показва работа с нарастващи индекси 0…6, а втория дава съответните отрицателни индекси при обхождане отдясно наляво. Частта на низа от i до j се състои от всички символи между клетките i и j.…"/>
          <p:cNvSpPr txBox="1">
            <a:spLocks noGrp="1"/>
          </p:cNvSpPr>
          <p:nvPr>
            <p:ph type="body" idx="1"/>
          </p:nvPr>
        </p:nvSpPr>
        <p:spPr>
          <a:prstGeom prst="rect">
            <a:avLst/>
          </a:prstGeom>
        </p:spPr>
        <p:txBody>
          <a:bodyPr/>
          <a:lstStyle/>
          <a:p>
            <a:r>
              <a:t>Първият ред числа показва работа с нарастващи индекси 0…6, а втория дава съответните отрицателни индекси при обхождане отдясно наляво. Частта на низа от i до j се състои от всички символи между клетките i и j.</a:t>
            </a:r>
          </a:p>
          <a:p>
            <a:r>
              <a:t>За положителни индекси дължината на отрязъка на низа е равна на разликата между двата индекса, ако двата индекса са в границите на валидност. Например, дължината на word[1:3] е 2.</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Низове"/>
          <p:cNvSpPr txBox="1">
            <a:spLocks noGrp="1"/>
          </p:cNvSpPr>
          <p:nvPr>
            <p:ph type="title"/>
          </p:nvPr>
        </p:nvSpPr>
        <p:spPr>
          <a:prstGeom prst="rect">
            <a:avLst/>
          </a:prstGeom>
        </p:spPr>
        <p:txBody>
          <a:bodyPr/>
          <a:lstStyle/>
          <a:p>
            <a:r>
              <a:t>Низове</a:t>
            </a:r>
          </a:p>
        </p:txBody>
      </p:sp>
      <p:sp>
        <p:nvSpPr>
          <p:cNvPr id="273" name="Опит да се използва индекс, който излиза извън границите на низа, води до грешка:"/>
          <p:cNvSpPr txBox="1">
            <a:spLocks noGrp="1"/>
          </p:cNvSpPr>
          <p:nvPr>
            <p:ph type="body" idx="1"/>
          </p:nvPr>
        </p:nvSpPr>
        <p:spPr>
          <a:prstGeom prst="rect">
            <a:avLst/>
          </a:prstGeom>
        </p:spPr>
        <p:txBody>
          <a:bodyPr/>
          <a:lstStyle/>
          <a:p>
            <a:r>
              <a:t>Опит да се използва индекс, който излиза извън границите на низа, води до грешка:</a:t>
            </a:r>
          </a:p>
          <a:p>
            <a:endParaRPr/>
          </a:p>
        </p:txBody>
      </p:sp>
      <p:pic>
        <p:nvPicPr>
          <p:cNvPr id="274" name="Image" descr="Image"/>
          <p:cNvPicPr>
            <a:picLocks noChangeAspect="1"/>
          </p:cNvPicPr>
          <p:nvPr/>
        </p:nvPicPr>
        <p:blipFill>
          <a:blip r:embed="rId2"/>
          <a:stretch>
            <a:fillRect/>
          </a:stretch>
        </p:blipFill>
        <p:spPr>
          <a:xfrm>
            <a:off x="457200" y="6251184"/>
            <a:ext cx="12090400" cy="2514600"/>
          </a:xfrm>
          <a:prstGeom prst="rect">
            <a:avLst/>
          </a:prstGeom>
          <a:ln w="12700">
            <a:miter lim="400000"/>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Низове"/>
          <p:cNvSpPr txBox="1">
            <a:spLocks noGrp="1"/>
          </p:cNvSpPr>
          <p:nvPr>
            <p:ph type="title"/>
          </p:nvPr>
        </p:nvSpPr>
        <p:spPr>
          <a:prstGeom prst="rect">
            <a:avLst/>
          </a:prstGeom>
        </p:spPr>
        <p:txBody>
          <a:bodyPr/>
          <a:lstStyle/>
          <a:p>
            <a:r>
              <a:t>Низове</a:t>
            </a:r>
          </a:p>
        </p:txBody>
      </p:sp>
      <p:sp>
        <p:nvSpPr>
          <p:cNvPr id="277" name="Такава грешка не е налице, ако се използва част от низа(slicing):"/>
          <p:cNvSpPr txBox="1">
            <a:spLocks noGrp="1"/>
          </p:cNvSpPr>
          <p:nvPr>
            <p:ph type="body" idx="1"/>
          </p:nvPr>
        </p:nvSpPr>
        <p:spPr>
          <a:prstGeom prst="rect">
            <a:avLst/>
          </a:prstGeom>
        </p:spPr>
        <p:txBody>
          <a:bodyPr/>
          <a:lstStyle/>
          <a:p>
            <a:r>
              <a:t>Такава грешка не е налице, ако се използва част от низа(slicing):</a:t>
            </a:r>
          </a:p>
          <a:p>
            <a:endParaRPr/>
          </a:p>
          <a:p>
            <a:endParaRPr/>
          </a:p>
        </p:txBody>
      </p:sp>
      <p:pic>
        <p:nvPicPr>
          <p:cNvPr id="278" name="Image" descr="Image"/>
          <p:cNvPicPr>
            <a:picLocks noChangeAspect="1"/>
          </p:cNvPicPr>
          <p:nvPr/>
        </p:nvPicPr>
        <p:blipFill>
          <a:blip r:embed="rId2"/>
          <a:stretch>
            <a:fillRect/>
          </a:stretch>
        </p:blipFill>
        <p:spPr>
          <a:xfrm>
            <a:off x="3961182" y="5657067"/>
            <a:ext cx="6096000" cy="2311400"/>
          </a:xfrm>
          <a:prstGeom prst="rect">
            <a:avLst/>
          </a:prstGeom>
          <a:ln w="12700">
            <a:miter lim="400000"/>
          </a:ln>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Низове"/>
          <p:cNvSpPr txBox="1">
            <a:spLocks noGrp="1"/>
          </p:cNvSpPr>
          <p:nvPr>
            <p:ph type="title"/>
          </p:nvPr>
        </p:nvSpPr>
        <p:spPr>
          <a:prstGeom prst="rect">
            <a:avLst/>
          </a:prstGeom>
        </p:spPr>
        <p:txBody>
          <a:bodyPr/>
          <a:lstStyle/>
          <a:p>
            <a:r>
              <a:t>Низове</a:t>
            </a:r>
          </a:p>
        </p:txBody>
      </p:sp>
      <p:sp>
        <p:nvSpPr>
          <p:cNvPr id="281" name="Низовете в Python НЕ могат да се променят; те са immutable. Следователно, използването отляво на присвояване дава грешка:"/>
          <p:cNvSpPr txBox="1">
            <a:spLocks noGrp="1"/>
          </p:cNvSpPr>
          <p:nvPr>
            <p:ph type="body" idx="1"/>
          </p:nvPr>
        </p:nvSpPr>
        <p:spPr>
          <a:prstGeom prst="rect">
            <a:avLst/>
          </a:prstGeom>
        </p:spPr>
        <p:txBody>
          <a:bodyPr/>
          <a:lstStyle/>
          <a:p>
            <a:r>
              <a:t>Низовете в Python НЕ могат да се променят; те са immutable. Следователно, използването отляво на присвояване дава грешка:</a:t>
            </a:r>
          </a:p>
          <a:p>
            <a:endParaRPr/>
          </a:p>
          <a:p>
            <a:endParaRPr/>
          </a:p>
        </p:txBody>
      </p:sp>
      <p:pic>
        <p:nvPicPr>
          <p:cNvPr id="282" name="Image" descr="Image"/>
          <p:cNvPicPr>
            <a:picLocks noChangeAspect="1"/>
          </p:cNvPicPr>
          <p:nvPr/>
        </p:nvPicPr>
        <p:blipFill>
          <a:blip r:embed="rId2"/>
          <a:stretch>
            <a:fillRect/>
          </a:stretch>
        </p:blipFill>
        <p:spPr>
          <a:xfrm>
            <a:off x="0" y="5656187"/>
            <a:ext cx="13004800" cy="3861171"/>
          </a:xfrm>
          <a:prstGeom prst="rect">
            <a:avLst/>
          </a:prstGeom>
          <a:ln w="12700">
            <a:miter lim="400000"/>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Низове"/>
          <p:cNvSpPr txBox="1">
            <a:spLocks noGrp="1"/>
          </p:cNvSpPr>
          <p:nvPr>
            <p:ph type="title"/>
          </p:nvPr>
        </p:nvSpPr>
        <p:spPr>
          <a:prstGeom prst="rect">
            <a:avLst/>
          </a:prstGeom>
        </p:spPr>
        <p:txBody>
          <a:bodyPr/>
          <a:lstStyle/>
          <a:p>
            <a:r>
              <a:t>Низове</a:t>
            </a:r>
          </a:p>
        </p:txBody>
      </p:sp>
      <p:sp>
        <p:nvSpPr>
          <p:cNvPr id="285" name="Ако е необходим нов низ, трябва да се конструира:…"/>
          <p:cNvSpPr txBox="1">
            <a:spLocks noGrp="1"/>
          </p:cNvSpPr>
          <p:nvPr>
            <p:ph type="body" idx="1"/>
          </p:nvPr>
        </p:nvSpPr>
        <p:spPr>
          <a:prstGeom prst="rect">
            <a:avLst/>
          </a:prstGeom>
        </p:spPr>
        <p:txBody>
          <a:bodyPr/>
          <a:lstStyle/>
          <a:p>
            <a:r>
              <a:rPr dirty="0" err="1"/>
              <a:t>Ако</a:t>
            </a:r>
            <a:r>
              <a:rPr dirty="0"/>
              <a:t> е </a:t>
            </a:r>
            <a:r>
              <a:rPr dirty="0" err="1"/>
              <a:t>необходим</a:t>
            </a:r>
            <a:r>
              <a:rPr dirty="0"/>
              <a:t> </a:t>
            </a:r>
            <a:r>
              <a:rPr dirty="0" err="1"/>
              <a:t>нов</a:t>
            </a:r>
            <a:r>
              <a:rPr dirty="0"/>
              <a:t> </a:t>
            </a:r>
            <a:r>
              <a:rPr dirty="0" err="1"/>
              <a:t>низ</a:t>
            </a:r>
            <a:r>
              <a:rPr dirty="0"/>
              <a:t>, </a:t>
            </a:r>
            <a:r>
              <a:rPr dirty="0" err="1"/>
              <a:t>трябва</a:t>
            </a:r>
            <a:r>
              <a:rPr dirty="0"/>
              <a:t> </a:t>
            </a:r>
            <a:r>
              <a:rPr dirty="0" err="1"/>
              <a:t>да</a:t>
            </a:r>
            <a:r>
              <a:rPr dirty="0"/>
              <a:t> </a:t>
            </a:r>
            <a:r>
              <a:rPr dirty="0" err="1"/>
              <a:t>се</a:t>
            </a:r>
            <a:r>
              <a:rPr dirty="0"/>
              <a:t> </a:t>
            </a:r>
            <a:r>
              <a:rPr dirty="0" err="1"/>
              <a:t>конструира</a:t>
            </a:r>
            <a:r>
              <a:rPr dirty="0"/>
              <a:t>:</a:t>
            </a:r>
            <a:endParaRPr lang="bg-BG" dirty="0"/>
          </a:p>
          <a:p>
            <a:endParaRPr dirty="0"/>
          </a:p>
          <a:p>
            <a:endParaRPr dirty="0"/>
          </a:p>
          <a:p>
            <a:r>
              <a:rPr dirty="0" err="1"/>
              <a:t>Вграденатра</a:t>
            </a:r>
            <a:r>
              <a:rPr dirty="0"/>
              <a:t> </a:t>
            </a:r>
            <a:r>
              <a:rPr dirty="0" err="1"/>
              <a:t>функция</a:t>
            </a:r>
            <a:r>
              <a:rPr dirty="0"/>
              <a:t> </a:t>
            </a:r>
            <a:r>
              <a:rPr dirty="0" err="1"/>
              <a:t>len</a:t>
            </a:r>
            <a:r>
              <a:rPr dirty="0"/>
              <a:t>() </a:t>
            </a:r>
            <a:r>
              <a:rPr dirty="0" err="1"/>
              <a:t>връща</a:t>
            </a:r>
            <a:r>
              <a:rPr dirty="0"/>
              <a:t> </a:t>
            </a:r>
            <a:r>
              <a:rPr dirty="0" err="1"/>
              <a:t>дължината</a:t>
            </a:r>
            <a:r>
              <a:rPr dirty="0"/>
              <a:t> </a:t>
            </a:r>
            <a:r>
              <a:rPr dirty="0" err="1"/>
              <a:t>на</a:t>
            </a:r>
            <a:r>
              <a:rPr dirty="0"/>
              <a:t> </a:t>
            </a:r>
            <a:r>
              <a:rPr dirty="0" err="1"/>
              <a:t>низа</a:t>
            </a:r>
            <a:r>
              <a:rPr dirty="0"/>
              <a:t>:</a:t>
            </a:r>
          </a:p>
        </p:txBody>
      </p:sp>
      <p:pic>
        <p:nvPicPr>
          <p:cNvPr id="286" name="Image" descr="Image"/>
          <p:cNvPicPr>
            <a:picLocks noChangeAspect="1"/>
          </p:cNvPicPr>
          <p:nvPr/>
        </p:nvPicPr>
        <p:blipFill>
          <a:blip r:embed="rId2"/>
          <a:stretch>
            <a:fillRect/>
          </a:stretch>
        </p:blipFill>
        <p:spPr>
          <a:xfrm>
            <a:off x="4091314" y="4208745"/>
            <a:ext cx="5994400" cy="2311400"/>
          </a:xfrm>
          <a:prstGeom prst="rect">
            <a:avLst/>
          </a:prstGeom>
          <a:ln w="12700">
            <a:miter lim="400000"/>
          </a:ln>
        </p:spPr>
      </p:pic>
      <p:pic>
        <p:nvPicPr>
          <p:cNvPr id="287" name="Image" descr="Image"/>
          <p:cNvPicPr>
            <a:picLocks noChangeAspect="1"/>
          </p:cNvPicPr>
          <p:nvPr/>
        </p:nvPicPr>
        <p:blipFill>
          <a:blip r:embed="rId3"/>
          <a:stretch>
            <a:fillRect/>
          </a:stretch>
        </p:blipFill>
        <p:spPr>
          <a:xfrm>
            <a:off x="1586891" y="7852985"/>
            <a:ext cx="10465409" cy="1900615"/>
          </a:xfrm>
          <a:prstGeom prst="rect">
            <a:avLst/>
          </a:prstGeom>
          <a:ln w="12700">
            <a:miter lim="400000"/>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tring Methods"/>
          <p:cNvSpPr txBox="1">
            <a:spLocks noGrp="1"/>
          </p:cNvSpPr>
          <p:nvPr>
            <p:ph type="title"/>
          </p:nvPr>
        </p:nvSpPr>
        <p:spPr>
          <a:prstGeom prst="rect">
            <a:avLst/>
          </a:prstGeom>
        </p:spPr>
        <p:txBody>
          <a:bodyPr/>
          <a:lstStyle/>
          <a:p>
            <a:r>
              <a:t>String Methods</a:t>
            </a:r>
          </a:p>
        </p:txBody>
      </p:sp>
      <p:sp>
        <p:nvSpPr>
          <p:cNvPr id="290" name="str.capitalize()…"/>
          <p:cNvSpPr txBox="1">
            <a:spLocks noGrp="1"/>
          </p:cNvSpPr>
          <p:nvPr>
            <p:ph type="body" idx="1"/>
          </p:nvPr>
        </p:nvSpPr>
        <p:spPr>
          <a:xfrm>
            <a:off x="1206500" y="2514600"/>
            <a:ext cx="11099800" cy="6286500"/>
          </a:xfrm>
          <a:prstGeom prst="rect">
            <a:avLst/>
          </a:prstGeom>
        </p:spPr>
        <p:txBody>
          <a:bodyPr/>
          <a:lstStyle/>
          <a:p>
            <a:r>
              <a:rPr b="1">
                <a:latin typeface="Helvetica"/>
                <a:ea typeface="Helvetica"/>
                <a:cs typeface="Helvetica"/>
                <a:sym typeface="Helvetica"/>
              </a:rPr>
              <a:t>str.capitalize</a:t>
            </a:r>
            <a:r>
              <a:t>()</a:t>
            </a:r>
          </a:p>
          <a:p>
            <a:pPr lvl="1"/>
            <a:r>
              <a:t>Връща копие на низа като първия символ е главна буква, останалите малки.</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tring Methods"/>
          <p:cNvSpPr txBox="1">
            <a:spLocks noGrp="1"/>
          </p:cNvSpPr>
          <p:nvPr>
            <p:ph type="title"/>
          </p:nvPr>
        </p:nvSpPr>
        <p:spPr>
          <a:prstGeom prst="rect">
            <a:avLst/>
          </a:prstGeom>
        </p:spPr>
        <p:txBody>
          <a:bodyPr/>
          <a:lstStyle/>
          <a:p>
            <a:r>
              <a:t>String Methods</a:t>
            </a:r>
          </a:p>
        </p:txBody>
      </p:sp>
      <p:sp>
        <p:nvSpPr>
          <p:cNvPr id="293" name="str.casefold()…"/>
          <p:cNvSpPr txBox="1">
            <a:spLocks noGrp="1"/>
          </p:cNvSpPr>
          <p:nvPr>
            <p:ph type="body" idx="1"/>
          </p:nvPr>
        </p:nvSpPr>
        <p:spPr>
          <a:prstGeom prst="rect">
            <a:avLst/>
          </a:prstGeom>
        </p:spPr>
        <p:txBody>
          <a:bodyPr/>
          <a:lstStyle/>
          <a:p>
            <a:pPr marL="404495" indent="-404495" defTabSz="531622">
              <a:spcBef>
                <a:spcPts val="3800"/>
              </a:spcBef>
              <a:defRPr sz="3276"/>
            </a:pPr>
            <a:r>
              <a:rPr b="1">
                <a:latin typeface="Helvetica"/>
                <a:ea typeface="Helvetica"/>
                <a:cs typeface="Helvetica"/>
                <a:sym typeface="Helvetica"/>
              </a:rPr>
              <a:t>str.casefold</a:t>
            </a:r>
            <a:r>
              <a:t>()</a:t>
            </a:r>
          </a:p>
          <a:p>
            <a:pPr marL="808990" lvl="1" indent="-404495" defTabSz="531622">
              <a:spcBef>
                <a:spcPts val="3800"/>
              </a:spcBef>
              <a:defRPr sz="3276"/>
            </a:pPr>
            <a:r>
              <a:t>Връща casefolded копие на низа. Този низ се използва за сравнение без отчитане на начина на записа: малки или големи букви.</a:t>
            </a:r>
          </a:p>
          <a:p>
            <a:pPr marL="808990" lvl="1" indent="-404495" defTabSz="531622">
              <a:spcBef>
                <a:spcPts val="3800"/>
              </a:spcBef>
              <a:defRPr sz="3276"/>
            </a:pPr>
            <a:r>
              <a:t>Casefolding запис е подобен на низ с малки букви, но в добавка премахва всички различия в низа. Например, буквата 'ß' на немски е еквивалентна на "ss". Ако се използва функция lowercase, lower() тя няма да промени ‘ß’, докато casefold() ще върне "ss".</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tring Methods"/>
          <p:cNvSpPr txBox="1">
            <a:spLocks noGrp="1"/>
          </p:cNvSpPr>
          <p:nvPr>
            <p:ph type="title"/>
          </p:nvPr>
        </p:nvSpPr>
        <p:spPr>
          <a:prstGeom prst="rect">
            <a:avLst/>
          </a:prstGeom>
        </p:spPr>
        <p:txBody>
          <a:bodyPr/>
          <a:lstStyle/>
          <a:p>
            <a:r>
              <a:t>String Methods</a:t>
            </a:r>
          </a:p>
        </p:txBody>
      </p:sp>
      <p:sp>
        <p:nvSpPr>
          <p:cNvPr id="296" name="str.center(width[, fillchar])…"/>
          <p:cNvSpPr txBox="1">
            <a:spLocks noGrp="1"/>
          </p:cNvSpPr>
          <p:nvPr>
            <p:ph type="body" idx="1"/>
          </p:nvPr>
        </p:nvSpPr>
        <p:spPr>
          <a:xfrm>
            <a:off x="952500" y="2616200"/>
            <a:ext cx="11099800" cy="6286500"/>
          </a:xfrm>
          <a:prstGeom prst="rect">
            <a:avLst/>
          </a:prstGeom>
        </p:spPr>
        <p:txBody>
          <a:bodyPr/>
          <a:lstStyle/>
          <a:p>
            <a:pPr marL="391159" indent="-391159" defTabSz="514095">
              <a:spcBef>
                <a:spcPts val="3600"/>
              </a:spcBef>
              <a:defRPr sz="3168"/>
            </a:pPr>
            <a:r>
              <a:rPr b="1">
                <a:latin typeface="Helvetica"/>
                <a:ea typeface="Helvetica"/>
                <a:cs typeface="Helvetica"/>
                <a:sym typeface="Helvetica"/>
              </a:rPr>
              <a:t>str.center</a:t>
            </a:r>
            <a:r>
              <a:t>(width[, fillchar])</a:t>
            </a:r>
          </a:p>
          <a:p>
            <a:pPr marL="782319" lvl="1" indent="-391159" defTabSz="514095">
              <a:spcBef>
                <a:spcPts val="3600"/>
              </a:spcBef>
              <a:defRPr sz="3168"/>
            </a:pPr>
            <a:r>
              <a:t>Връща центриран низ в зададената дължина. Добавя се зададения fillchar (по подразбиране ASCII space). Ако дължината е по-малка от len(s) се връща оргиналния низ.</a:t>
            </a:r>
          </a:p>
          <a:p>
            <a:pPr marL="391159" indent="-391159" defTabSz="514095">
              <a:spcBef>
                <a:spcPts val="3600"/>
              </a:spcBef>
              <a:defRPr sz="3168"/>
            </a:pPr>
            <a:r>
              <a:rPr b="1">
                <a:latin typeface="Helvetica"/>
                <a:ea typeface="Helvetica"/>
                <a:cs typeface="Helvetica"/>
                <a:sym typeface="Helvetica"/>
              </a:rPr>
              <a:t>str.count</a:t>
            </a:r>
            <a:r>
              <a:t>(sub[, start[, end]])</a:t>
            </a:r>
          </a:p>
          <a:p>
            <a:pPr marL="782319" lvl="1" indent="-391159" defTabSz="514095">
              <a:spcBef>
                <a:spcPts val="3600"/>
              </a:spcBef>
              <a:defRPr sz="3168"/>
            </a:pPr>
            <a:r>
              <a:t>Връща броя на неприпокриващите се срещания на подниза sub в диапазона [start, end]. Аргументите start и end са опционни и се интерпретират като slice индекси.</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tring Methods"/>
          <p:cNvSpPr txBox="1">
            <a:spLocks noGrp="1"/>
          </p:cNvSpPr>
          <p:nvPr>
            <p:ph type="title"/>
          </p:nvPr>
        </p:nvSpPr>
        <p:spPr>
          <a:prstGeom prst="rect">
            <a:avLst/>
          </a:prstGeom>
        </p:spPr>
        <p:txBody>
          <a:bodyPr/>
          <a:lstStyle/>
          <a:p>
            <a:r>
              <a:t>String Methods</a:t>
            </a:r>
          </a:p>
        </p:txBody>
      </p:sp>
      <p:sp>
        <p:nvSpPr>
          <p:cNvPr id="299" name="str.encode(encoding=&quot;utf-8&quot;, errors=&quot;strict&quot;)…"/>
          <p:cNvSpPr txBox="1">
            <a:spLocks noGrp="1"/>
          </p:cNvSpPr>
          <p:nvPr>
            <p:ph type="body" idx="1"/>
          </p:nvPr>
        </p:nvSpPr>
        <p:spPr>
          <a:prstGeom prst="rect">
            <a:avLst/>
          </a:prstGeom>
        </p:spPr>
        <p:txBody>
          <a:bodyPr/>
          <a:lstStyle/>
          <a:p>
            <a:pPr marL="351155" indent="-351155" defTabSz="461518">
              <a:spcBef>
                <a:spcPts val="3300"/>
              </a:spcBef>
              <a:defRPr sz="2844"/>
            </a:pPr>
            <a:r>
              <a:rPr b="1">
                <a:latin typeface="Helvetica"/>
                <a:ea typeface="Helvetica"/>
                <a:cs typeface="Helvetica"/>
                <a:sym typeface="Helvetica"/>
              </a:rPr>
              <a:t>str.encode</a:t>
            </a:r>
            <a:r>
              <a:t>(encoding="utf-8", errors="strict")</a:t>
            </a:r>
          </a:p>
          <a:p>
            <a:pPr marL="702310" lvl="1" indent="-351155" defTabSz="461518">
              <a:spcBef>
                <a:spcPts val="3300"/>
              </a:spcBef>
              <a:defRPr sz="2844"/>
            </a:pPr>
            <a:r>
              <a:t>Връща версия на низа в encoding като bytes object. По подразбиране encoding е 'utf-8'. errors може да зададе множество грешки, които да се използват. По подразбиране стойността е 'strict', което означава, че при грешка се генерира UnicodeError.</a:t>
            </a:r>
          </a:p>
          <a:p>
            <a:pPr marL="351155" indent="-351155" defTabSz="461518">
              <a:spcBef>
                <a:spcPts val="3300"/>
              </a:spcBef>
              <a:defRPr sz="2844"/>
            </a:pPr>
            <a:r>
              <a:rPr b="1">
                <a:latin typeface="Helvetica"/>
                <a:ea typeface="Helvetica"/>
                <a:cs typeface="Helvetica"/>
                <a:sym typeface="Helvetica"/>
              </a:rPr>
              <a:t>str.endswith</a:t>
            </a:r>
            <a:r>
              <a:t>(suffix[, start[, end]])</a:t>
            </a:r>
          </a:p>
          <a:p>
            <a:pPr marL="702310" lvl="1" indent="-351155" defTabSz="461518">
              <a:spcBef>
                <a:spcPts val="3300"/>
              </a:spcBef>
              <a:defRPr sz="2844"/>
            </a:pPr>
            <a:r>
              <a:t>Връща True ако низа завършва на зададения suffix, в противен случай връща False. suffix може да бъде tuple от суфикси. Търсенето може да бъде ограничено по дължината на низа, ако са зададени незадължителните start и/или end.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Въведение"/>
          <p:cNvSpPr txBox="1">
            <a:spLocks noGrp="1"/>
          </p:cNvSpPr>
          <p:nvPr>
            <p:ph type="title"/>
          </p:nvPr>
        </p:nvSpPr>
        <p:spPr>
          <a:prstGeom prst="rect">
            <a:avLst/>
          </a:prstGeom>
        </p:spPr>
        <p:txBody>
          <a:bodyPr/>
          <a:lstStyle/>
          <a:p>
            <a:r>
              <a:t>Въведение</a:t>
            </a:r>
          </a:p>
        </p:txBody>
      </p:sp>
      <p:sp>
        <p:nvSpPr>
          <p:cNvPr id="135" name="Python може да се разширява: ако познаваме езика C, лесно можем да добавим нова функция или модул за изпълнение на критична операция с максимална скорост или да се свържат Python програми с библиотеки в двоичен вид. Веднъж свързана, програмата на Python "/>
          <p:cNvSpPr txBox="1">
            <a:spLocks noGrp="1"/>
          </p:cNvSpPr>
          <p:nvPr>
            <p:ph type="body" idx="1"/>
          </p:nvPr>
        </p:nvSpPr>
        <p:spPr>
          <a:prstGeom prst="rect">
            <a:avLst/>
          </a:prstGeom>
        </p:spPr>
        <p:txBody>
          <a:bodyPr/>
          <a:lstStyle/>
          <a:p>
            <a:r>
              <a:t>Python може да се разширява: ако познаваме езика C, лесно можем да добавим нова функция или модул за изпълнение на критична операция с максимална скорост или да се свържат Python програми с библиотеки в двоичен вид. Веднъж свързана, програмата на Python може да извиква функции на C в бибиотеката.</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tring Methods"/>
          <p:cNvSpPr txBox="1">
            <a:spLocks noGrp="1"/>
          </p:cNvSpPr>
          <p:nvPr>
            <p:ph type="title"/>
          </p:nvPr>
        </p:nvSpPr>
        <p:spPr>
          <a:prstGeom prst="rect">
            <a:avLst/>
          </a:prstGeom>
        </p:spPr>
        <p:txBody>
          <a:bodyPr/>
          <a:lstStyle/>
          <a:p>
            <a:r>
              <a:t>String Methods</a:t>
            </a:r>
          </a:p>
        </p:txBody>
      </p:sp>
      <p:sp>
        <p:nvSpPr>
          <p:cNvPr id="302" name="str.expandtabs(tabsize=8)…"/>
          <p:cNvSpPr txBox="1">
            <a:spLocks noGrp="1"/>
          </p:cNvSpPr>
          <p:nvPr>
            <p:ph type="body" idx="1"/>
          </p:nvPr>
        </p:nvSpPr>
        <p:spPr>
          <a:prstGeom prst="rect">
            <a:avLst/>
          </a:prstGeom>
        </p:spPr>
        <p:txBody>
          <a:bodyPr/>
          <a:lstStyle/>
          <a:p>
            <a:pPr marL="368934" indent="-368934" defTabSz="484886">
              <a:spcBef>
                <a:spcPts val="3400"/>
              </a:spcBef>
              <a:defRPr sz="2988"/>
            </a:pPr>
            <a:r>
              <a:rPr b="1">
                <a:latin typeface="Helvetica"/>
                <a:ea typeface="Helvetica"/>
                <a:cs typeface="Helvetica"/>
                <a:sym typeface="Helvetica"/>
              </a:rPr>
              <a:t>str.expandtabs</a:t>
            </a:r>
            <a:r>
              <a:t>(tabsize=8)</a:t>
            </a:r>
          </a:p>
          <a:p>
            <a:pPr marL="737869" lvl="1" indent="-368934" defTabSz="484886">
              <a:spcBef>
                <a:spcPts val="3400"/>
              </a:spcBef>
              <a:defRPr sz="2988"/>
            </a:pPr>
            <a:r>
              <a:t>Връща копие на низа, в който всички символи tab са заместени от една или повече празни позиции, в зависимост от текущата колона или големината на tab символа. По подразбиране размера на tab е 8. При разширението на низа текущата колона се счита за нула и низа се изследва символ по символ. Ако текущия символ е tab (\t), се вмъкват &gt;=1 празни позиции в резултата. Символът tab не се копира. Ако се срещне нов ред - newline (\n) или return (\r), той се копира, а текущата позиция става нула. Всички други символи се копират непроменени, а текущата позиция се увеличава с 1.</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tring Methods"/>
          <p:cNvSpPr txBox="1">
            <a:spLocks noGrp="1"/>
          </p:cNvSpPr>
          <p:nvPr>
            <p:ph type="title"/>
          </p:nvPr>
        </p:nvSpPr>
        <p:spPr>
          <a:prstGeom prst="rect">
            <a:avLst/>
          </a:prstGeom>
        </p:spPr>
        <p:txBody>
          <a:bodyPr/>
          <a:lstStyle/>
          <a:p>
            <a:r>
              <a:t>String Methods</a:t>
            </a:r>
          </a:p>
        </p:txBody>
      </p:sp>
      <p:sp>
        <p:nvSpPr>
          <p:cNvPr id="305" name="Пример:…"/>
          <p:cNvSpPr txBox="1">
            <a:spLocks noGrp="1"/>
          </p:cNvSpPr>
          <p:nvPr>
            <p:ph type="body" idx="1"/>
          </p:nvPr>
        </p:nvSpPr>
        <p:spPr>
          <a:prstGeom prst="rect">
            <a:avLst/>
          </a:prstGeom>
        </p:spPr>
        <p:txBody>
          <a:bodyPr/>
          <a:lstStyle/>
          <a:p>
            <a:pPr marL="391159" indent="-391159" defTabSz="514095">
              <a:spcBef>
                <a:spcPts val="3600"/>
              </a:spcBef>
              <a:defRPr sz="3168"/>
            </a:pPr>
            <a:r>
              <a:t>Пример:</a:t>
            </a: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r>
              <a:rPr b="1">
                <a:latin typeface="Helvetica"/>
                <a:ea typeface="Helvetica"/>
                <a:cs typeface="Helvetica"/>
                <a:sym typeface="Helvetica"/>
              </a:rPr>
              <a:t>str.find</a:t>
            </a:r>
            <a:r>
              <a:t>(sub[, start[, end]])</a:t>
            </a:r>
          </a:p>
          <a:p>
            <a:pPr marL="782319" lvl="1" indent="-391159" defTabSz="514095">
              <a:spcBef>
                <a:spcPts val="3600"/>
              </a:spcBef>
              <a:defRPr sz="3168"/>
            </a:pPr>
            <a:r>
              <a:t>Връща най-малкия индекс в низа, където е намерен sub. Ако са зададени start и/или end, се търси в подниза. Ако низа sub не съществува, се връща -1.</a:t>
            </a:r>
          </a:p>
        </p:txBody>
      </p:sp>
      <p:pic>
        <p:nvPicPr>
          <p:cNvPr id="306" name="Image" descr="Image"/>
          <p:cNvPicPr>
            <a:picLocks noChangeAspect="1"/>
          </p:cNvPicPr>
          <p:nvPr/>
        </p:nvPicPr>
        <p:blipFill>
          <a:blip r:embed="rId2"/>
          <a:stretch>
            <a:fillRect/>
          </a:stretch>
        </p:blipFill>
        <p:spPr>
          <a:xfrm>
            <a:off x="1016000" y="3111500"/>
            <a:ext cx="10261600" cy="2336800"/>
          </a:xfrm>
          <a:prstGeom prst="rect">
            <a:avLst/>
          </a:prstGeom>
          <a:ln w="12700">
            <a:miter lim="400000"/>
          </a:ln>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tring Methods"/>
          <p:cNvSpPr txBox="1">
            <a:spLocks noGrp="1"/>
          </p:cNvSpPr>
          <p:nvPr>
            <p:ph type="title"/>
          </p:nvPr>
        </p:nvSpPr>
        <p:spPr>
          <a:prstGeom prst="rect">
            <a:avLst/>
          </a:prstGeom>
        </p:spPr>
        <p:txBody>
          <a:bodyPr/>
          <a:lstStyle/>
          <a:p>
            <a:r>
              <a:t>String Methods</a:t>
            </a:r>
          </a:p>
        </p:txBody>
      </p:sp>
      <p:sp>
        <p:nvSpPr>
          <p:cNvPr id="309" name="str.format(*args, **kwargs)…"/>
          <p:cNvSpPr txBox="1">
            <a:spLocks noGrp="1"/>
          </p:cNvSpPr>
          <p:nvPr>
            <p:ph type="body" idx="1"/>
          </p:nvPr>
        </p:nvSpPr>
        <p:spPr>
          <a:prstGeom prst="rect">
            <a:avLst/>
          </a:prstGeom>
        </p:spPr>
        <p:txBody>
          <a:bodyPr/>
          <a:lstStyle/>
          <a:p>
            <a:pPr marL="808990" lvl="1" indent="-404495" defTabSz="531622">
              <a:spcBef>
                <a:spcPts val="3800"/>
              </a:spcBef>
              <a:defRPr sz="3276"/>
            </a:pPr>
            <a:r>
              <a:rPr b="1">
                <a:latin typeface="Helvetica"/>
                <a:ea typeface="Helvetica"/>
                <a:cs typeface="Helvetica"/>
                <a:sym typeface="Helvetica"/>
              </a:rPr>
              <a:t>str.format</a:t>
            </a:r>
            <a:r>
              <a:t>(*args, **kwargs)</a:t>
            </a:r>
          </a:p>
          <a:p>
            <a:pPr marL="808990" lvl="1" indent="-404495" defTabSz="531622">
              <a:spcBef>
                <a:spcPts val="3800"/>
              </a:spcBef>
              <a:defRPr sz="3276"/>
            </a:pPr>
            <a:endParaRPr/>
          </a:p>
          <a:p>
            <a:pPr marL="1213485" lvl="2" indent="-404495" defTabSz="531622">
              <a:spcBef>
                <a:spcPts val="3800"/>
              </a:spcBef>
              <a:defRPr sz="3276"/>
            </a:pPr>
            <a:r>
              <a:t>Форматира низ.  Той съдържа текст в кавички, в който има зададени параметри, записани в {} с индекс, показващ пореден номер на параметъра, започвайки от нула. Вместо пореден номер (possitional argument) може да се ползва ключова дума (keyword argument). Връща копие на низа, в което всяко поле е заменено с конкретната стойност на аргумента.</a:t>
            </a:r>
          </a:p>
        </p:txBody>
      </p:sp>
      <p:pic>
        <p:nvPicPr>
          <p:cNvPr id="310" name="Image" descr="Image"/>
          <p:cNvPicPr>
            <a:picLocks noChangeAspect="1"/>
          </p:cNvPicPr>
          <p:nvPr/>
        </p:nvPicPr>
        <p:blipFill>
          <a:blip r:embed="rId2"/>
          <a:stretch>
            <a:fillRect/>
          </a:stretch>
        </p:blipFill>
        <p:spPr>
          <a:xfrm>
            <a:off x="1651762" y="3351332"/>
            <a:ext cx="8888476" cy="1399936"/>
          </a:xfrm>
          <a:prstGeom prst="rect">
            <a:avLst/>
          </a:prstGeom>
          <a:ln w="12700">
            <a:miter lim="400000"/>
          </a:ln>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tring Methods"/>
          <p:cNvSpPr txBox="1">
            <a:spLocks noGrp="1"/>
          </p:cNvSpPr>
          <p:nvPr>
            <p:ph type="title"/>
          </p:nvPr>
        </p:nvSpPr>
        <p:spPr>
          <a:prstGeom prst="rect">
            <a:avLst/>
          </a:prstGeom>
        </p:spPr>
        <p:txBody>
          <a:bodyPr/>
          <a:lstStyle/>
          <a:p>
            <a:r>
              <a:t>String Methods</a:t>
            </a:r>
          </a:p>
        </p:txBody>
      </p:sp>
      <p:sp>
        <p:nvSpPr>
          <p:cNvPr id="313" name="str.index(sub[, start[, end]])…"/>
          <p:cNvSpPr txBox="1">
            <a:spLocks noGrp="1"/>
          </p:cNvSpPr>
          <p:nvPr>
            <p:ph type="body" idx="1"/>
          </p:nvPr>
        </p:nvSpPr>
        <p:spPr>
          <a:prstGeom prst="rect">
            <a:avLst/>
          </a:prstGeom>
        </p:spPr>
        <p:txBody>
          <a:bodyPr/>
          <a:lstStyle/>
          <a:p>
            <a:pPr marL="404495" indent="-404495" defTabSz="531622">
              <a:spcBef>
                <a:spcPts val="3800"/>
              </a:spcBef>
              <a:defRPr sz="3276"/>
            </a:pPr>
            <a:r>
              <a:rPr b="1">
                <a:latin typeface="Helvetica"/>
                <a:ea typeface="Helvetica"/>
                <a:cs typeface="Helvetica"/>
                <a:sym typeface="Helvetica"/>
              </a:rPr>
              <a:t>str.index</a:t>
            </a:r>
            <a:r>
              <a:t>(sub[, start[, end]])</a:t>
            </a:r>
          </a:p>
          <a:p>
            <a:pPr marL="808990" lvl="1" indent="-404495" defTabSz="531622">
              <a:spcBef>
                <a:spcPts val="3800"/>
              </a:spcBef>
              <a:defRPr sz="3276"/>
            </a:pPr>
            <a:r>
              <a:t>Работи като find(), но генерира ValueError, когато не е намерен подниза sub.</a:t>
            </a:r>
          </a:p>
          <a:p>
            <a:pPr marL="404495" indent="-404495" defTabSz="531622">
              <a:spcBef>
                <a:spcPts val="3800"/>
              </a:spcBef>
              <a:defRPr sz="3276"/>
            </a:pPr>
            <a:r>
              <a:rPr b="1">
                <a:latin typeface="Helvetica"/>
                <a:ea typeface="Helvetica"/>
                <a:cs typeface="Helvetica"/>
                <a:sym typeface="Helvetica"/>
              </a:rPr>
              <a:t>str.isalnum</a:t>
            </a:r>
            <a:r>
              <a:t>()</a:t>
            </a:r>
          </a:p>
          <a:p>
            <a:pPr marL="808990" lvl="1" indent="-404495" defTabSz="531622">
              <a:spcBef>
                <a:spcPts val="3800"/>
              </a:spcBef>
              <a:defRPr sz="3276"/>
            </a:pPr>
            <a:r>
              <a:t>Връща True, ако всички символи са буквено-цифрови и има поне един символ, в противен случай връща False. Символът c е буквено-цифров, ако коя и да е от функциите c.isalpha(), c.isdecimal(), c.isdigit(), или c.isnumeric() връща True.</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tring Methods"/>
          <p:cNvSpPr txBox="1">
            <a:spLocks noGrp="1"/>
          </p:cNvSpPr>
          <p:nvPr>
            <p:ph type="title"/>
          </p:nvPr>
        </p:nvSpPr>
        <p:spPr>
          <a:prstGeom prst="rect">
            <a:avLst/>
          </a:prstGeom>
        </p:spPr>
        <p:txBody>
          <a:bodyPr/>
          <a:lstStyle/>
          <a:p>
            <a:r>
              <a:t>String Methods</a:t>
            </a:r>
          </a:p>
        </p:txBody>
      </p:sp>
      <p:sp>
        <p:nvSpPr>
          <p:cNvPr id="316" name="str.isalpha()…"/>
          <p:cNvSpPr txBox="1">
            <a:spLocks noGrp="1"/>
          </p:cNvSpPr>
          <p:nvPr>
            <p:ph type="body" idx="1"/>
          </p:nvPr>
        </p:nvSpPr>
        <p:spPr>
          <a:prstGeom prst="rect">
            <a:avLst/>
          </a:prstGeom>
        </p:spPr>
        <p:txBody>
          <a:bodyPr/>
          <a:lstStyle/>
          <a:p>
            <a:pPr marL="413384" indent="-413384" defTabSz="543305">
              <a:spcBef>
                <a:spcPts val="3900"/>
              </a:spcBef>
              <a:defRPr sz="3348"/>
            </a:pPr>
            <a:r>
              <a:rPr b="1">
                <a:latin typeface="Helvetica"/>
                <a:ea typeface="Helvetica"/>
                <a:cs typeface="Helvetica"/>
                <a:sym typeface="Helvetica"/>
              </a:rPr>
              <a:t>str.isalpha</a:t>
            </a:r>
            <a:r>
              <a:t>()</a:t>
            </a:r>
          </a:p>
          <a:p>
            <a:pPr marL="826769" lvl="1" indent="-413384" defTabSz="543305">
              <a:spcBef>
                <a:spcPts val="3900"/>
              </a:spcBef>
              <a:defRPr sz="3348"/>
            </a:pPr>
            <a:r>
              <a:t>Връща True, ако всички символи в низа са букви и има поне един символ. В пртивен случай връща False.</a:t>
            </a:r>
          </a:p>
          <a:p>
            <a:pPr marL="413384" indent="-413384" defTabSz="543305">
              <a:spcBef>
                <a:spcPts val="3900"/>
              </a:spcBef>
              <a:defRPr sz="3348"/>
            </a:pPr>
            <a:r>
              <a:rPr b="1">
                <a:latin typeface="Helvetica"/>
                <a:ea typeface="Helvetica"/>
                <a:cs typeface="Helvetica"/>
                <a:sym typeface="Helvetica"/>
              </a:rPr>
              <a:t>str.isascii</a:t>
            </a:r>
            <a:r>
              <a:t>()</a:t>
            </a:r>
          </a:p>
          <a:p>
            <a:pPr marL="826769" lvl="1" indent="-413384" defTabSz="543305">
              <a:spcBef>
                <a:spcPts val="3900"/>
              </a:spcBef>
              <a:defRPr sz="3348"/>
            </a:pPr>
            <a:r>
              <a:t>Връща True, ако низа е празен или всички символи в него са ASCII, False в противен случй. ASCII символите имат код в диапазона U+0000-U+007F.</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tring Methods"/>
          <p:cNvSpPr txBox="1">
            <a:spLocks noGrp="1"/>
          </p:cNvSpPr>
          <p:nvPr>
            <p:ph type="title"/>
          </p:nvPr>
        </p:nvSpPr>
        <p:spPr>
          <a:prstGeom prst="rect">
            <a:avLst/>
          </a:prstGeom>
        </p:spPr>
        <p:txBody>
          <a:bodyPr/>
          <a:lstStyle/>
          <a:p>
            <a:r>
              <a:t>String Methods</a:t>
            </a:r>
          </a:p>
        </p:txBody>
      </p:sp>
      <p:sp>
        <p:nvSpPr>
          <p:cNvPr id="319" name="str.isdecimal()…"/>
          <p:cNvSpPr txBox="1">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rPr b="1">
                <a:latin typeface="Helvetica"/>
                <a:ea typeface="Helvetica"/>
                <a:cs typeface="Helvetica"/>
                <a:sym typeface="Helvetica"/>
              </a:rPr>
              <a:t>str.isdecimal</a:t>
            </a:r>
            <a:r>
              <a:t>()</a:t>
            </a:r>
          </a:p>
          <a:p>
            <a:pPr marL="782319" lvl="1" indent="-391159" defTabSz="514095">
              <a:spcBef>
                <a:spcPts val="3600"/>
              </a:spcBef>
              <a:defRPr sz="3168"/>
            </a:pPr>
            <a:r>
              <a:t>Връща True, ако всички символи в низа са десетични цифри ои има поне един символ, False в противен случай. Десетичните цифри формират числата с основа 10. Поддържа само Decimal Number.</a:t>
            </a:r>
          </a:p>
          <a:p>
            <a:pPr marL="391159" indent="-391159" defTabSz="514095">
              <a:spcBef>
                <a:spcPts val="3600"/>
              </a:spcBef>
              <a:defRPr sz="3168"/>
            </a:pPr>
            <a:r>
              <a:rPr b="1">
                <a:latin typeface="Helvetica"/>
                <a:ea typeface="Helvetica"/>
                <a:cs typeface="Helvetica"/>
                <a:sym typeface="Helvetica"/>
              </a:rPr>
              <a:t>str.isdigit</a:t>
            </a:r>
            <a:r>
              <a:t>()</a:t>
            </a:r>
          </a:p>
          <a:p>
            <a:pPr marL="782319" lvl="1" indent="-391159" defTabSz="514095">
              <a:spcBef>
                <a:spcPts val="3600"/>
              </a:spcBef>
              <a:defRPr sz="3168"/>
            </a:pPr>
            <a:r>
              <a:t>Връща True, ако всички символи в низа са цифри и има поне един символ, False в противен случай. Цифрите включват и горен и долен индекс. Поддържа Decimals, Subscripts, Superscripts.</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tring Methods"/>
          <p:cNvSpPr txBox="1">
            <a:spLocks noGrp="1"/>
          </p:cNvSpPr>
          <p:nvPr>
            <p:ph type="title"/>
          </p:nvPr>
        </p:nvSpPr>
        <p:spPr>
          <a:prstGeom prst="rect">
            <a:avLst/>
          </a:prstGeom>
        </p:spPr>
        <p:txBody>
          <a:bodyPr/>
          <a:lstStyle/>
          <a:p>
            <a:r>
              <a:t>String Methods</a:t>
            </a:r>
          </a:p>
        </p:txBody>
      </p:sp>
      <p:sp>
        <p:nvSpPr>
          <p:cNvPr id="322" name="str.isidentifier()…"/>
          <p:cNvSpPr txBox="1">
            <a:spLocks noGrp="1"/>
          </p:cNvSpPr>
          <p:nvPr>
            <p:ph type="body" idx="1"/>
          </p:nvPr>
        </p:nvSpPr>
        <p:spPr>
          <a:prstGeom prst="rect">
            <a:avLst/>
          </a:prstGeom>
        </p:spPr>
        <p:txBody>
          <a:bodyPr/>
          <a:lstStyle/>
          <a:p>
            <a:r>
              <a:rPr b="1">
                <a:latin typeface="Helvetica"/>
                <a:ea typeface="Helvetica"/>
                <a:cs typeface="Helvetica"/>
                <a:sym typeface="Helvetica"/>
              </a:rPr>
              <a:t>str.isidentifier</a:t>
            </a:r>
            <a:r>
              <a:t>()</a:t>
            </a:r>
          </a:p>
          <a:p>
            <a:pPr lvl="1"/>
            <a:r>
              <a:t>Връща True, ако низа съдържа валиден индентификатор, съгласно описанието на езика</a:t>
            </a:r>
          </a:p>
          <a:p>
            <a:pPr lvl="1"/>
            <a:endParaRPr/>
          </a:p>
        </p:txBody>
      </p:sp>
      <p:pic>
        <p:nvPicPr>
          <p:cNvPr id="323" name="Image" descr="Image"/>
          <p:cNvPicPr>
            <a:picLocks noChangeAspect="1"/>
          </p:cNvPicPr>
          <p:nvPr/>
        </p:nvPicPr>
        <p:blipFill>
          <a:blip r:embed="rId2"/>
          <a:stretch>
            <a:fillRect/>
          </a:stretch>
        </p:blipFill>
        <p:spPr>
          <a:xfrm>
            <a:off x="711200" y="6344259"/>
            <a:ext cx="11582400" cy="3225800"/>
          </a:xfrm>
          <a:prstGeom prst="rect">
            <a:avLst/>
          </a:prstGeom>
          <a:ln w="12700">
            <a:miter lim="400000"/>
          </a:ln>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tring Methods"/>
          <p:cNvSpPr txBox="1">
            <a:spLocks noGrp="1"/>
          </p:cNvSpPr>
          <p:nvPr>
            <p:ph type="title"/>
          </p:nvPr>
        </p:nvSpPr>
        <p:spPr>
          <a:prstGeom prst="rect">
            <a:avLst/>
          </a:prstGeom>
        </p:spPr>
        <p:txBody>
          <a:bodyPr/>
          <a:lstStyle/>
          <a:p>
            <a:r>
              <a:t>String Methods</a:t>
            </a:r>
          </a:p>
        </p:txBody>
      </p:sp>
      <p:sp>
        <p:nvSpPr>
          <p:cNvPr id="326" name="str.islower()…"/>
          <p:cNvSpPr txBox="1">
            <a:spLocks noGrp="1"/>
          </p:cNvSpPr>
          <p:nvPr>
            <p:ph type="body" idx="1"/>
          </p:nvPr>
        </p:nvSpPr>
        <p:spPr>
          <a:prstGeom prst="rect">
            <a:avLst/>
          </a:prstGeom>
        </p:spPr>
        <p:txBody>
          <a:bodyPr>
            <a:normAutofit lnSpcReduction="10000"/>
          </a:bodyPr>
          <a:lstStyle/>
          <a:p>
            <a:pPr marL="391159" indent="-391159" defTabSz="514095">
              <a:spcBef>
                <a:spcPts val="3600"/>
              </a:spcBef>
              <a:defRPr sz="3168"/>
            </a:pPr>
            <a:r>
              <a:rPr b="1">
                <a:latin typeface="Helvetica"/>
                <a:ea typeface="Helvetica"/>
                <a:cs typeface="Helvetica"/>
                <a:sym typeface="Helvetica"/>
              </a:rPr>
              <a:t>str.islower</a:t>
            </a:r>
            <a:r>
              <a:t>()</a:t>
            </a:r>
          </a:p>
          <a:p>
            <a:pPr marL="782319" lvl="1" indent="-391159" defTabSz="514095">
              <a:spcBef>
                <a:spcPts val="3600"/>
              </a:spcBef>
              <a:defRPr sz="3168"/>
            </a:pPr>
            <a:r>
              <a:t>Връща True, ако всички букви са малки и има поне един символ в него, False в противен случай.</a:t>
            </a:r>
          </a:p>
          <a:p>
            <a:pPr marL="391159" indent="-391159" defTabSz="514095">
              <a:spcBef>
                <a:spcPts val="3600"/>
              </a:spcBef>
              <a:defRPr sz="3168"/>
            </a:pPr>
            <a:r>
              <a:rPr b="1">
                <a:latin typeface="Helvetica"/>
                <a:ea typeface="Helvetica"/>
                <a:cs typeface="Helvetica"/>
                <a:sym typeface="Helvetica"/>
              </a:rPr>
              <a:t>str.isnumeric</a:t>
            </a:r>
            <a:r>
              <a:t>()</a:t>
            </a:r>
          </a:p>
          <a:p>
            <a:pPr marL="782319" lvl="1" indent="-391159" defTabSz="514095">
              <a:spcBef>
                <a:spcPts val="3600"/>
              </a:spcBef>
              <a:defRPr sz="3168"/>
            </a:pPr>
            <a:r>
              <a:t>Връща True, ако всички символи в низа са числа и има поне един символ, False в противен случай. Числата (Numeric characters) включват всички цифри и обикновени дроби. Поддържа Digits, Vulgar Fractions, Subscripts, Superscripts, Roman Numerals, Currency Numerators.</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tring Methods"/>
          <p:cNvSpPr txBox="1">
            <a:spLocks noGrp="1"/>
          </p:cNvSpPr>
          <p:nvPr>
            <p:ph type="title"/>
          </p:nvPr>
        </p:nvSpPr>
        <p:spPr>
          <a:prstGeom prst="rect">
            <a:avLst/>
          </a:prstGeom>
        </p:spPr>
        <p:txBody>
          <a:bodyPr/>
          <a:lstStyle/>
          <a:p>
            <a:r>
              <a:t>String Methods</a:t>
            </a:r>
          </a:p>
        </p:txBody>
      </p:sp>
      <p:sp>
        <p:nvSpPr>
          <p:cNvPr id="329" name="str.isprintable()…"/>
          <p:cNvSpPr txBox="1">
            <a:spLocks noGrp="1"/>
          </p:cNvSpPr>
          <p:nvPr>
            <p:ph type="body" idx="1"/>
          </p:nvPr>
        </p:nvSpPr>
        <p:spPr>
          <a:prstGeom prst="rect">
            <a:avLst/>
          </a:prstGeom>
        </p:spPr>
        <p:txBody>
          <a:bodyPr/>
          <a:lstStyle/>
          <a:p>
            <a:pPr marL="360045" indent="-360045" defTabSz="473201">
              <a:spcBef>
                <a:spcPts val="3400"/>
              </a:spcBef>
              <a:defRPr sz="2916"/>
            </a:pPr>
            <a:r>
              <a:rPr b="1">
                <a:latin typeface="Helvetica"/>
                <a:ea typeface="Helvetica"/>
                <a:cs typeface="Helvetica"/>
                <a:sym typeface="Helvetica"/>
              </a:rPr>
              <a:t>str.isprintable</a:t>
            </a:r>
            <a:r>
              <a:t>()</a:t>
            </a:r>
          </a:p>
          <a:p>
            <a:pPr marL="720090" lvl="1" indent="-360045" defTabSz="473201">
              <a:spcBef>
                <a:spcPts val="3400"/>
              </a:spcBef>
              <a:defRPr sz="2916"/>
            </a:pPr>
            <a:r>
              <a:t>Връща True, ако всички символи в низа се печатят (кодът &gt; 32) или низът е празен, False в противен случай. Единственото изключение е празната позиция, която се счита печатируема.</a:t>
            </a:r>
          </a:p>
          <a:p>
            <a:pPr marL="360045" indent="-360045" defTabSz="473201">
              <a:spcBef>
                <a:spcPts val="3400"/>
              </a:spcBef>
              <a:defRPr sz="2916"/>
            </a:pPr>
            <a:r>
              <a:rPr b="1">
                <a:latin typeface="Helvetica"/>
                <a:ea typeface="Helvetica"/>
                <a:cs typeface="Helvetica"/>
                <a:sym typeface="Helvetica"/>
              </a:rPr>
              <a:t>str.isspace</a:t>
            </a:r>
            <a:r>
              <a:t>()</a:t>
            </a:r>
          </a:p>
          <a:p>
            <a:pPr marL="720090" lvl="1" indent="-360045" defTabSz="473201">
              <a:spcBef>
                <a:spcPts val="3400"/>
              </a:spcBef>
              <a:defRPr sz="2916"/>
            </a:pPr>
            <a:r>
              <a:t>Връща True, ако има поне един whitespace в низа и има поне един символ в него, False в противен случай.</a:t>
            </a:r>
          </a:p>
          <a:p>
            <a:pPr marL="720090" lvl="1" indent="-360045" defTabSz="473201">
              <a:spcBef>
                <a:spcPts val="3400"/>
              </a:spcBef>
              <a:defRPr sz="2916"/>
            </a:pPr>
            <a:r>
              <a:t>Всички разделители и празни позиции попадат в категорията whitespace.</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tring Methods"/>
          <p:cNvSpPr txBox="1">
            <a:spLocks noGrp="1"/>
          </p:cNvSpPr>
          <p:nvPr>
            <p:ph type="title"/>
          </p:nvPr>
        </p:nvSpPr>
        <p:spPr>
          <a:prstGeom prst="rect">
            <a:avLst/>
          </a:prstGeom>
        </p:spPr>
        <p:txBody>
          <a:bodyPr/>
          <a:lstStyle/>
          <a:p>
            <a:r>
              <a:t>String Methods</a:t>
            </a:r>
          </a:p>
        </p:txBody>
      </p:sp>
      <p:sp>
        <p:nvSpPr>
          <p:cNvPr id="332" name="str.istitle()…"/>
          <p:cNvSpPr txBox="1">
            <a:spLocks noGrp="1"/>
          </p:cNvSpPr>
          <p:nvPr>
            <p:ph type="body" idx="1"/>
          </p:nvPr>
        </p:nvSpPr>
        <p:spPr>
          <a:prstGeom prst="rect">
            <a:avLst/>
          </a:prstGeom>
        </p:spPr>
        <p:txBody>
          <a:bodyPr/>
          <a:lstStyle/>
          <a:p>
            <a:pPr marL="413384" indent="-413384" defTabSz="543305">
              <a:spcBef>
                <a:spcPts val="3900"/>
              </a:spcBef>
              <a:defRPr sz="3348"/>
            </a:pPr>
            <a:r>
              <a:rPr b="1">
                <a:latin typeface="Helvetica"/>
                <a:ea typeface="Helvetica"/>
                <a:cs typeface="Helvetica"/>
                <a:sym typeface="Helvetica"/>
              </a:rPr>
              <a:t>str.istitle</a:t>
            </a:r>
            <a:r>
              <a:t>()</a:t>
            </a:r>
          </a:p>
          <a:p>
            <a:pPr marL="826769" lvl="1" indent="-413384" defTabSz="543305">
              <a:spcBef>
                <a:spcPts val="3900"/>
              </a:spcBef>
              <a:defRPr sz="3348"/>
            </a:pPr>
            <a:r>
              <a:t>Връща True, ако всяка дума в низа започва с главна буква и всички останали са малки и в низа има поне един символ. В противен случай връща False.</a:t>
            </a:r>
          </a:p>
          <a:p>
            <a:pPr marL="413384" indent="-413384" defTabSz="543305">
              <a:spcBef>
                <a:spcPts val="3900"/>
              </a:spcBef>
              <a:defRPr sz="3348"/>
            </a:pPr>
            <a:r>
              <a:rPr b="1">
                <a:latin typeface="Helvetica"/>
                <a:ea typeface="Helvetica"/>
                <a:cs typeface="Helvetica"/>
                <a:sym typeface="Helvetica"/>
              </a:rPr>
              <a:t>str.isupper</a:t>
            </a:r>
            <a:r>
              <a:t>()</a:t>
            </a:r>
          </a:p>
          <a:p>
            <a:pPr marL="826769" lvl="1" indent="-413384" defTabSz="543305">
              <a:spcBef>
                <a:spcPts val="3900"/>
              </a:spcBef>
              <a:defRPr sz="3348"/>
            </a:pPr>
            <a:r>
              <a:t>Връща True, ако всички букви в низа са главни и има поне един символ е него. В противен случай връща False.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Използване на интерпретатор на Python"/>
          <p:cNvSpPr txBox="1">
            <a:spLocks noGrp="1"/>
          </p:cNvSpPr>
          <p:nvPr>
            <p:ph type="title"/>
          </p:nvPr>
        </p:nvSpPr>
        <p:spPr>
          <a:xfrm>
            <a:off x="1066800" y="444500"/>
            <a:ext cx="11099800" cy="2159000"/>
          </a:xfrm>
          <a:prstGeom prst="rect">
            <a:avLst/>
          </a:prstGeom>
        </p:spPr>
        <p:txBody>
          <a:bodyPr/>
          <a:lstStyle>
            <a:lvl1pPr defTabSz="490727">
              <a:defRPr sz="6719"/>
            </a:lvl1pPr>
          </a:lstStyle>
          <a:p>
            <a:r>
              <a:t>Използване на интерпретатор на Python</a:t>
            </a:r>
          </a:p>
        </p:txBody>
      </p:sp>
      <p:sp>
        <p:nvSpPr>
          <p:cNvPr id="138" name="Интерпретаторът на  Python обикновено се инсталира в /usr/local/bin/. Добре е да поставим директорията в променливата PATH на средата и това ще позволи да стартираме интерпретатора чрез:…"/>
          <p:cNvSpPr txBox="1">
            <a:spLocks noGrp="1"/>
          </p:cNvSpPr>
          <p:nvPr>
            <p:ph type="body" idx="1"/>
          </p:nvPr>
        </p:nvSpPr>
        <p:spPr>
          <a:prstGeom prst="rect">
            <a:avLst/>
          </a:prstGeom>
        </p:spPr>
        <p:txBody>
          <a:bodyPr/>
          <a:lstStyle/>
          <a:p>
            <a:pPr marL="413384" indent="-413384" defTabSz="543305">
              <a:spcBef>
                <a:spcPts val="3900"/>
              </a:spcBef>
              <a:defRPr sz="3348"/>
            </a:pPr>
            <a:r>
              <a:t>Интерпретаторът на  Python обикновено се инсталира в /usr/local/bin/. Добре е да поставим директорията в променливата PATH на средата и това ще позволи да стартираме интерпретатора чрез:</a:t>
            </a:r>
          </a:p>
          <a:p>
            <a:pPr marL="826769" lvl="1" indent="-413384" defTabSz="543305">
              <a:spcBef>
                <a:spcPts val="3900"/>
              </a:spcBef>
              <a:defRPr sz="3348"/>
            </a:pPr>
            <a:r>
              <a:t>python3.Х</a:t>
            </a:r>
          </a:p>
          <a:p>
            <a:pPr marL="413384" indent="-413384" defTabSz="543305">
              <a:spcBef>
                <a:spcPts val="3900"/>
              </a:spcBef>
              <a:defRPr sz="3348"/>
            </a:pPr>
            <a:r>
              <a:t>в команден прозорец. Х е версията на python. </a:t>
            </a:r>
          </a:p>
          <a:p>
            <a:pPr marL="413384" indent="-413384" defTabSz="543305">
              <a:spcBef>
                <a:spcPts val="3900"/>
              </a:spcBef>
              <a:defRPr sz="3348"/>
            </a:pPr>
            <a:r>
              <a:t>Ако е инсталиран py.exe launcher, може да бъде използвана командата py.</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tring Methods"/>
          <p:cNvSpPr txBox="1">
            <a:spLocks noGrp="1"/>
          </p:cNvSpPr>
          <p:nvPr>
            <p:ph type="title"/>
          </p:nvPr>
        </p:nvSpPr>
        <p:spPr>
          <a:prstGeom prst="rect">
            <a:avLst/>
          </a:prstGeom>
        </p:spPr>
        <p:txBody>
          <a:bodyPr/>
          <a:lstStyle/>
          <a:p>
            <a:r>
              <a:t>String Methods</a:t>
            </a:r>
          </a:p>
        </p:txBody>
      </p:sp>
      <p:sp>
        <p:nvSpPr>
          <p:cNvPr id="335" name="str.join(iterable)…"/>
          <p:cNvSpPr txBox="1">
            <a:spLocks noGrp="1"/>
          </p:cNvSpPr>
          <p:nvPr>
            <p:ph type="body" idx="1"/>
          </p:nvPr>
        </p:nvSpPr>
        <p:spPr>
          <a:prstGeom prst="rect">
            <a:avLst/>
          </a:prstGeom>
        </p:spPr>
        <p:txBody>
          <a:bodyPr/>
          <a:lstStyle/>
          <a:p>
            <a:pPr marL="355600" indent="-355600" defTabSz="467359">
              <a:spcBef>
                <a:spcPts val="3300"/>
              </a:spcBef>
              <a:defRPr sz="2880"/>
            </a:pPr>
            <a:r>
              <a:rPr b="1">
                <a:latin typeface="Helvetica"/>
                <a:ea typeface="Helvetica"/>
                <a:cs typeface="Helvetica"/>
                <a:sym typeface="Helvetica"/>
              </a:rPr>
              <a:t>str.join</a:t>
            </a:r>
            <a:r>
              <a:t>(iterable)</a:t>
            </a:r>
          </a:p>
          <a:p>
            <a:pPr marL="711200" lvl="1" indent="-355600" defTabSz="467359">
              <a:spcBef>
                <a:spcPts val="3300"/>
              </a:spcBef>
              <a:defRPr sz="2880"/>
            </a:pPr>
            <a:r>
              <a:t>Връща низ, който е конкатенация от низове в iterable. Ще се генерира TypeError, ако има ненизови стойности в iterable, включително и bytes objects. Разделителят между елементите е str.</a:t>
            </a:r>
          </a:p>
          <a:p>
            <a:pPr marL="355600" indent="-355600" defTabSz="467359">
              <a:spcBef>
                <a:spcPts val="3300"/>
              </a:spcBef>
              <a:defRPr sz="2880"/>
            </a:pPr>
            <a:r>
              <a:rPr b="1">
                <a:latin typeface="Helvetica"/>
                <a:ea typeface="Helvetica"/>
                <a:cs typeface="Helvetica"/>
                <a:sym typeface="Helvetica"/>
              </a:rPr>
              <a:t>str.ljust</a:t>
            </a:r>
            <a:r>
              <a:t>(width[, fillchar])</a:t>
            </a:r>
          </a:p>
          <a:p>
            <a:pPr marL="711200" lvl="1" indent="-355600" defTabSz="467359">
              <a:spcBef>
                <a:spcPts val="3300"/>
              </a:spcBef>
              <a:defRPr sz="2880"/>
            </a:pPr>
            <a:r>
              <a:t>Връща низа ляво подравнен в дължината width. Допълващите символи са зададени в fillchar (по подразбиране е ASCII space). Ако width е по-малко или равно на дължината на низа len(s), се връща оригиналния низ.</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tring Methods"/>
          <p:cNvSpPr txBox="1">
            <a:spLocks noGrp="1"/>
          </p:cNvSpPr>
          <p:nvPr>
            <p:ph type="title"/>
          </p:nvPr>
        </p:nvSpPr>
        <p:spPr>
          <a:prstGeom prst="rect">
            <a:avLst/>
          </a:prstGeom>
        </p:spPr>
        <p:txBody>
          <a:bodyPr/>
          <a:lstStyle/>
          <a:p>
            <a:r>
              <a:t>String Methods</a:t>
            </a:r>
          </a:p>
        </p:txBody>
      </p:sp>
      <p:sp>
        <p:nvSpPr>
          <p:cNvPr id="338" name="str.lower()…"/>
          <p:cNvSpPr txBox="1">
            <a:spLocks noGrp="1"/>
          </p:cNvSpPr>
          <p:nvPr>
            <p:ph type="body" idx="1"/>
          </p:nvPr>
        </p:nvSpPr>
        <p:spPr>
          <a:prstGeom prst="rect">
            <a:avLst/>
          </a:prstGeom>
        </p:spPr>
        <p:txBody>
          <a:bodyPr/>
          <a:lstStyle/>
          <a:p>
            <a:r>
              <a:rPr b="1">
                <a:latin typeface="Helvetica"/>
                <a:ea typeface="Helvetica"/>
                <a:cs typeface="Helvetica"/>
                <a:sym typeface="Helvetica"/>
              </a:rPr>
              <a:t>str.lower</a:t>
            </a:r>
            <a:r>
              <a:t>()</a:t>
            </a:r>
          </a:p>
          <a:p>
            <a:pPr lvl="1"/>
            <a:r>
              <a:t>Връща копие на низа като всички букви в него са малки.</a:t>
            </a:r>
          </a:p>
          <a:p>
            <a:r>
              <a:rPr b="1">
                <a:latin typeface="Helvetica"/>
                <a:ea typeface="Helvetica"/>
                <a:cs typeface="Helvetica"/>
                <a:sym typeface="Helvetica"/>
              </a:rPr>
              <a:t>str.lstrip</a:t>
            </a:r>
            <a:r>
              <a:t>([chars])</a:t>
            </a:r>
          </a:p>
          <a:p>
            <a:pPr lvl="1"/>
            <a:r>
              <a:t>Връща копие на низа с премахнати всички водещи символи, зададени в chars. Ако chars липсва или е None, по подразбиране се премахват whitespace.</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ring Methods"/>
          <p:cNvSpPr txBox="1">
            <a:spLocks noGrp="1"/>
          </p:cNvSpPr>
          <p:nvPr>
            <p:ph type="title"/>
          </p:nvPr>
        </p:nvSpPr>
        <p:spPr>
          <a:prstGeom prst="rect">
            <a:avLst/>
          </a:prstGeom>
        </p:spPr>
        <p:txBody>
          <a:bodyPr/>
          <a:lstStyle/>
          <a:p>
            <a:r>
              <a:t>String Methods</a:t>
            </a:r>
          </a:p>
        </p:txBody>
      </p:sp>
      <p:sp>
        <p:nvSpPr>
          <p:cNvPr id="341" name="str.partition(sep)…"/>
          <p:cNvSpPr txBox="1">
            <a:spLocks noGrp="1"/>
          </p:cNvSpPr>
          <p:nvPr>
            <p:ph type="body" idx="1"/>
          </p:nvPr>
        </p:nvSpPr>
        <p:spPr>
          <a:prstGeom prst="rect">
            <a:avLst/>
          </a:prstGeom>
        </p:spPr>
        <p:txBody>
          <a:bodyPr/>
          <a:lstStyle/>
          <a:p>
            <a:pPr marL="382270" indent="-382270" defTabSz="502412">
              <a:spcBef>
                <a:spcPts val="3600"/>
              </a:spcBef>
              <a:defRPr sz="3096"/>
            </a:pPr>
            <a:r>
              <a:rPr b="1">
                <a:latin typeface="Helvetica"/>
                <a:ea typeface="Helvetica"/>
                <a:cs typeface="Helvetica"/>
                <a:sym typeface="Helvetica"/>
              </a:rPr>
              <a:t>str.partition</a:t>
            </a:r>
            <a:r>
              <a:t>(sep)</a:t>
            </a:r>
          </a:p>
          <a:p>
            <a:pPr marL="764540" lvl="1" indent="-382270" defTabSz="502412">
              <a:spcBef>
                <a:spcPts val="3600"/>
              </a:spcBef>
              <a:defRPr sz="3096"/>
            </a:pPr>
            <a:r>
              <a:t>Разделя низа на части според първото срещане на sep и връща 3-tuple, съдържаща частта преди sep, самия sep и частта след него. Ако sep не е открит, връщаната 3-tuple съдържа само низа, последван от два празни низа.</a:t>
            </a:r>
          </a:p>
          <a:p>
            <a:pPr marL="382270" indent="-382270" defTabSz="502412">
              <a:spcBef>
                <a:spcPts val="3600"/>
              </a:spcBef>
              <a:defRPr sz="3096"/>
            </a:pPr>
            <a:r>
              <a:rPr b="1">
                <a:latin typeface="Helvetica"/>
                <a:ea typeface="Helvetica"/>
                <a:cs typeface="Helvetica"/>
                <a:sym typeface="Helvetica"/>
              </a:rPr>
              <a:t>str.replace</a:t>
            </a:r>
            <a:r>
              <a:t>(old, new[, count])</a:t>
            </a:r>
          </a:p>
          <a:p>
            <a:pPr marL="764540" lvl="1" indent="-382270" defTabSz="502412">
              <a:spcBef>
                <a:spcPts val="3600"/>
              </a:spcBef>
              <a:defRPr sz="3096"/>
            </a:pPr>
            <a:r>
              <a:t>Връща копие на низа, в който всички срещания на old са заменени от new. Ако е подаден опционния аргумент count, само първите count срещания се заменят.</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tring Methods"/>
          <p:cNvSpPr txBox="1">
            <a:spLocks noGrp="1"/>
          </p:cNvSpPr>
          <p:nvPr>
            <p:ph type="title"/>
          </p:nvPr>
        </p:nvSpPr>
        <p:spPr>
          <a:prstGeom prst="rect">
            <a:avLst/>
          </a:prstGeom>
        </p:spPr>
        <p:txBody>
          <a:bodyPr/>
          <a:lstStyle/>
          <a:p>
            <a:r>
              <a:t>String Methods</a:t>
            </a:r>
          </a:p>
        </p:txBody>
      </p:sp>
      <p:sp>
        <p:nvSpPr>
          <p:cNvPr id="344" name="str.rfind(sub[, start[, end]])…"/>
          <p:cNvSpPr txBox="1">
            <a:spLocks noGrp="1"/>
          </p:cNvSpPr>
          <p:nvPr>
            <p:ph type="body" idx="1"/>
          </p:nvPr>
        </p:nvSpPr>
        <p:spPr>
          <a:prstGeom prst="rect">
            <a:avLst/>
          </a:prstGeom>
        </p:spPr>
        <p:txBody>
          <a:bodyPr/>
          <a:lstStyle/>
          <a:p>
            <a:r>
              <a:rPr b="1">
                <a:latin typeface="Helvetica"/>
                <a:ea typeface="Helvetica"/>
                <a:cs typeface="Helvetica"/>
                <a:sym typeface="Helvetica"/>
              </a:rPr>
              <a:t>str.rfind</a:t>
            </a:r>
            <a:r>
              <a:t>(sub[, start[, end]])</a:t>
            </a:r>
          </a:p>
          <a:p>
            <a:pPr lvl="1"/>
            <a:r>
              <a:t>Връща най-големия индекс в низа, където се среща sub. Ако са подадени start и/или end, търсенето се извършва в s[start:end]. Ако в низа няма sub, се връща -1.</a:t>
            </a:r>
          </a:p>
          <a:p>
            <a:r>
              <a:rPr b="1">
                <a:latin typeface="Helvetica"/>
                <a:ea typeface="Helvetica"/>
                <a:cs typeface="Helvetica"/>
                <a:sym typeface="Helvetica"/>
              </a:rPr>
              <a:t>str.rindex</a:t>
            </a:r>
            <a:r>
              <a:t>(sub[, start[, end]])</a:t>
            </a:r>
          </a:p>
          <a:p>
            <a:pPr lvl="1"/>
            <a:r>
              <a:t>Работи както rfind(), но връща ValueError, когато низа sub не е намерен.</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tring Methods"/>
          <p:cNvSpPr txBox="1">
            <a:spLocks noGrp="1"/>
          </p:cNvSpPr>
          <p:nvPr>
            <p:ph type="title"/>
          </p:nvPr>
        </p:nvSpPr>
        <p:spPr>
          <a:prstGeom prst="rect">
            <a:avLst/>
          </a:prstGeom>
        </p:spPr>
        <p:txBody>
          <a:bodyPr/>
          <a:lstStyle/>
          <a:p>
            <a:r>
              <a:t>String Methods</a:t>
            </a:r>
          </a:p>
        </p:txBody>
      </p:sp>
      <p:sp>
        <p:nvSpPr>
          <p:cNvPr id="347" name="str.rjust(width[, fillchar])…"/>
          <p:cNvSpPr txBox="1">
            <a:spLocks noGrp="1"/>
          </p:cNvSpPr>
          <p:nvPr>
            <p:ph type="body" idx="1"/>
          </p:nvPr>
        </p:nvSpPr>
        <p:spPr>
          <a:prstGeom prst="rect">
            <a:avLst/>
          </a:prstGeom>
        </p:spPr>
        <p:txBody>
          <a:bodyPr/>
          <a:lstStyle/>
          <a:p>
            <a:pPr marL="355600" indent="-355600" defTabSz="467359">
              <a:spcBef>
                <a:spcPts val="3300"/>
              </a:spcBef>
              <a:defRPr sz="2880"/>
            </a:pPr>
            <a:r>
              <a:rPr b="1">
                <a:latin typeface="Helvetica"/>
                <a:ea typeface="Helvetica"/>
                <a:cs typeface="Helvetica"/>
                <a:sym typeface="Helvetica"/>
              </a:rPr>
              <a:t>str.rjust</a:t>
            </a:r>
            <a:r>
              <a:t>(width[, fillchar])</a:t>
            </a:r>
          </a:p>
          <a:p>
            <a:pPr marL="711200" lvl="1" indent="-355600" defTabSz="467359">
              <a:spcBef>
                <a:spcPts val="3300"/>
              </a:spcBef>
              <a:defRPr sz="2880"/>
            </a:pPr>
            <a:r>
              <a:t>Връща низа дясно подравнен в дължината width. Допълващите символи са зададени в fillchar (по подразбиране е ASCII space). Ако дължината е по-малка или равна на len(s), се връща оригиналния низ.</a:t>
            </a:r>
          </a:p>
          <a:p>
            <a:pPr marL="355600" indent="-355600" defTabSz="467359">
              <a:spcBef>
                <a:spcPts val="3300"/>
              </a:spcBef>
              <a:defRPr sz="2880"/>
            </a:pPr>
            <a:r>
              <a:rPr b="1">
                <a:latin typeface="Helvetica"/>
                <a:ea typeface="Helvetica"/>
                <a:cs typeface="Helvetica"/>
                <a:sym typeface="Helvetica"/>
              </a:rPr>
              <a:t>str.rpartition</a:t>
            </a:r>
            <a:r>
              <a:t>(sep)</a:t>
            </a:r>
          </a:p>
          <a:p>
            <a:pPr marL="711200" lvl="1" indent="-355600" defTabSz="467359">
              <a:spcBef>
                <a:spcPts val="3300"/>
              </a:spcBef>
              <a:defRPr sz="2880"/>
            </a:pPr>
            <a:r>
              <a:t>Разделя низа на части според последното срещане на sep и връща 3-tuple, съдържащ частта на низа преди sep, самия sep и частта на низа след sep. Ако низа не съдържа sep, се връща 3-tuple, съдържащ два празни низа и оригиналния низ.</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tring Methods"/>
          <p:cNvSpPr txBox="1">
            <a:spLocks noGrp="1"/>
          </p:cNvSpPr>
          <p:nvPr>
            <p:ph type="title"/>
          </p:nvPr>
        </p:nvSpPr>
        <p:spPr>
          <a:prstGeom prst="rect">
            <a:avLst/>
          </a:prstGeom>
        </p:spPr>
        <p:txBody>
          <a:bodyPr/>
          <a:lstStyle/>
          <a:p>
            <a:r>
              <a:t>String Methods</a:t>
            </a:r>
          </a:p>
        </p:txBody>
      </p:sp>
      <p:sp>
        <p:nvSpPr>
          <p:cNvPr id="350" name="str.rsplit(sep=None, maxsplit=-1)…"/>
          <p:cNvSpPr txBox="1">
            <a:spLocks noGrp="1"/>
          </p:cNvSpPr>
          <p:nvPr>
            <p:ph type="body" idx="1"/>
          </p:nvPr>
        </p:nvSpPr>
        <p:spPr>
          <a:prstGeom prst="rect">
            <a:avLst/>
          </a:prstGeom>
        </p:spPr>
        <p:txBody>
          <a:bodyPr/>
          <a:lstStyle/>
          <a:p>
            <a:pPr marL="355600" indent="-355600" defTabSz="467359">
              <a:spcBef>
                <a:spcPts val="3300"/>
              </a:spcBef>
              <a:defRPr sz="2880"/>
            </a:pPr>
            <a:r>
              <a:rPr b="1">
                <a:latin typeface="Helvetica"/>
                <a:ea typeface="Helvetica"/>
                <a:cs typeface="Helvetica"/>
                <a:sym typeface="Helvetica"/>
              </a:rPr>
              <a:t>str.rsplit</a:t>
            </a:r>
            <a:r>
              <a:t>(sep=None, maxsplit=-1)</a:t>
            </a:r>
          </a:p>
          <a:p>
            <a:pPr marL="711200" lvl="1" indent="-355600" defTabSz="467359">
              <a:spcBef>
                <a:spcPts val="3300"/>
              </a:spcBef>
              <a:defRPr sz="2880"/>
            </a:pPr>
            <a:r>
              <a:t>Връща списък (list) на думите в низа, използвайки sep като разделител. Ако е зададен maxsplit, се правят толкова разделяния максимум, започвайки отдясно наляво. Ако sep липсва или е None, всеки whitespace е разделител. С изключение на посоката, rsplit() работи като split().</a:t>
            </a:r>
          </a:p>
          <a:p>
            <a:pPr marL="355600" indent="-355600" defTabSz="467359">
              <a:spcBef>
                <a:spcPts val="3300"/>
              </a:spcBef>
              <a:defRPr sz="2880"/>
            </a:pPr>
            <a:r>
              <a:rPr b="1">
                <a:latin typeface="Helvetica"/>
                <a:ea typeface="Helvetica"/>
                <a:cs typeface="Helvetica"/>
                <a:sym typeface="Helvetica"/>
              </a:rPr>
              <a:t>str.rstrip</a:t>
            </a:r>
            <a:r>
              <a:t>([chars])</a:t>
            </a:r>
          </a:p>
          <a:p>
            <a:pPr marL="711200" lvl="1" indent="-355600" defTabSz="467359">
              <a:spcBef>
                <a:spcPts val="3300"/>
              </a:spcBef>
              <a:defRPr sz="2880"/>
            </a:pPr>
            <a:r>
              <a:t>Връща копие на низа, в който са премахнати всички последни символи, зададени от аргумента chars. Ако chars не е зададени или е None, по подразбиране се премахват whitespace.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tring Methods"/>
          <p:cNvSpPr txBox="1">
            <a:spLocks noGrp="1"/>
          </p:cNvSpPr>
          <p:nvPr>
            <p:ph type="title"/>
          </p:nvPr>
        </p:nvSpPr>
        <p:spPr>
          <a:prstGeom prst="rect">
            <a:avLst/>
          </a:prstGeom>
        </p:spPr>
        <p:txBody>
          <a:bodyPr/>
          <a:lstStyle/>
          <a:p>
            <a:r>
              <a:t>String Methods</a:t>
            </a:r>
          </a:p>
        </p:txBody>
      </p:sp>
      <p:sp>
        <p:nvSpPr>
          <p:cNvPr id="353" name="str.split(sep=None, maxsplit=-1)…"/>
          <p:cNvSpPr txBox="1">
            <a:spLocks noGrp="1"/>
          </p:cNvSpPr>
          <p:nvPr>
            <p:ph type="body" idx="1"/>
          </p:nvPr>
        </p:nvSpPr>
        <p:spPr>
          <a:prstGeom prst="rect">
            <a:avLst/>
          </a:prstGeom>
        </p:spPr>
        <p:txBody>
          <a:bodyPr/>
          <a:lstStyle/>
          <a:p>
            <a:pPr marL="351155" indent="-351155" defTabSz="461518">
              <a:spcBef>
                <a:spcPts val="3300"/>
              </a:spcBef>
              <a:defRPr sz="2844"/>
            </a:pPr>
            <a:r>
              <a:rPr b="1">
                <a:latin typeface="Helvetica"/>
                <a:ea typeface="Helvetica"/>
                <a:cs typeface="Helvetica"/>
                <a:sym typeface="Helvetica"/>
              </a:rPr>
              <a:t>str.split</a:t>
            </a:r>
            <a:r>
              <a:t>(sep=None, maxsplit=-1)</a:t>
            </a:r>
          </a:p>
          <a:p>
            <a:pPr marL="702310" lvl="1" indent="-351155" defTabSz="461518">
              <a:spcBef>
                <a:spcPts val="3300"/>
              </a:spcBef>
              <a:defRPr sz="2844"/>
            </a:pPr>
            <a:r>
              <a:t>Връща списък (list) от думи, използвайки sep като разделител. Ако е подаден maxsplit, максимум maxsplit разделяния се правят(т.е. списъка съдържа най-много maxsplit+1 елемента). Ако maxsplit не е зададено или е -1, няма ограничение на броя разделяния и се правят всички такива.</a:t>
            </a:r>
          </a:p>
          <a:p>
            <a:pPr marL="702310" lvl="1" indent="-351155" defTabSz="461518">
              <a:spcBef>
                <a:spcPts val="3300"/>
              </a:spcBef>
              <a:defRPr sz="2844"/>
            </a:pPr>
            <a:r>
              <a:t>Ако sep е зададен, не се премахват празните низове (напр. '1,,2'.split(',') връща ['1', '', '2']). Аргументът sep може да съдържа множество символи (напр. '1&lt;&gt;2&lt;&gt;3'.split('&lt;&gt;') връща ['1', '2', '3']). Разделянето на празен низ със зададен разделител връща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tring Methods"/>
          <p:cNvSpPr txBox="1">
            <a:spLocks noGrp="1"/>
          </p:cNvSpPr>
          <p:nvPr>
            <p:ph type="title"/>
          </p:nvPr>
        </p:nvSpPr>
        <p:spPr>
          <a:prstGeom prst="rect">
            <a:avLst/>
          </a:prstGeom>
        </p:spPr>
        <p:txBody>
          <a:bodyPr/>
          <a:lstStyle/>
          <a:p>
            <a:r>
              <a:t>String Methods</a:t>
            </a:r>
          </a:p>
        </p:txBody>
      </p:sp>
      <p:sp>
        <p:nvSpPr>
          <p:cNvPr id="356" name="Ако не е зададен sep или е None, се прилага различен алгоритъм за разделяне: използват се posledowatelni whitespace като единичен разделител и резултата съдържа непразни низове от началото или края на низа, ако той съдържа водещи или последни whitespace."/>
          <p:cNvSpPr txBox="1">
            <a:spLocks noGrp="1"/>
          </p:cNvSpPr>
          <p:nvPr>
            <p:ph type="body" idx="1"/>
          </p:nvPr>
        </p:nvSpPr>
        <p:spPr>
          <a:prstGeom prst="rect">
            <a:avLst/>
          </a:prstGeom>
        </p:spPr>
        <p:txBody>
          <a:bodyPr/>
          <a:lstStyle/>
          <a:p>
            <a:pPr marL="404495" indent="-404495" defTabSz="531622">
              <a:spcBef>
                <a:spcPts val="3800"/>
              </a:spcBef>
              <a:defRPr sz="3276"/>
            </a:pPr>
            <a:r>
              <a:t>Ако не е зададен sep или е None, се прилага различен алгоритъм за разделяне: използват се posledowatelni whitespace като единичен разделител и резултата съдържа непразни низове от началото или края на низа, ако той съдържа водещи или последни whitespace. Ако се разделя празен низ или низ, съдържащ само whitespace с разделите None, се връща [].</a:t>
            </a:r>
          </a:p>
          <a:p>
            <a:pPr marL="404495" indent="-404495" defTabSz="531622">
              <a:spcBef>
                <a:spcPts val="3800"/>
              </a:spcBef>
              <a:defRPr sz="3276"/>
            </a:pPr>
            <a:endParaRPr/>
          </a:p>
        </p:txBody>
      </p:sp>
      <p:pic>
        <p:nvPicPr>
          <p:cNvPr id="357" name="Image" descr="Image"/>
          <p:cNvPicPr>
            <a:picLocks noChangeAspect="1"/>
          </p:cNvPicPr>
          <p:nvPr/>
        </p:nvPicPr>
        <p:blipFill>
          <a:blip r:embed="rId2"/>
          <a:stretch>
            <a:fillRect/>
          </a:stretch>
        </p:blipFill>
        <p:spPr>
          <a:xfrm>
            <a:off x="2572108" y="6829846"/>
            <a:ext cx="7860584" cy="2923754"/>
          </a:xfrm>
          <a:prstGeom prst="rect">
            <a:avLst/>
          </a:prstGeom>
          <a:ln w="12700">
            <a:miter lim="400000"/>
          </a:ln>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tring Methods"/>
          <p:cNvSpPr txBox="1">
            <a:spLocks noGrp="1"/>
          </p:cNvSpPr>
          <p:nvPr>
            <p:ph type="title"/>
          </p:nvPr>
        </p:nvSpPr>
        <p:spPr>
          <a:prstGeom prst="rect">
            <a:avLst/>
          </a:prstGeom>
        </p:spPr>
        <p:txBody>
          <a:bodyPr/>
          <a:lstStyle/>
          <a:p>
            <a:r>
              <a:t>String Methods</a:t>
            </a:r>
          </a:p>
        </p:txBody>
      </p:sp>
      <p:sp>
        <p:nvSpPr>
          <p:cNvPr id="360" name="str.splitlines([keepends])…"/>
          <p:cNvSpPr txBox="1">
            <a:spLocks noGrp="1"/>
          </p:cNvSpPr>
          <p:nvPr>
            <p:ph type="body" idx="1"/>
          </p:nvPr>
        </p:nvSpPr>
        <p:spPr>
          <a:prstGeom prst="rect">
            <a:avLst/>
          </a:prstGeom>
        </p:spPr>
        <p:txBody>
          <a:bodyPr/>
          <a:lstStyle/>
          <a:p>
            <a:pPr marL="417830" indent="-417830" defTabSz="549148">
              <a:spcBef>
                <a:spcPts val="3900"/>
              </a:spcBef>
              <a:defRPr sz="3384"/>
            </a:pPr>
            <a:r>
              <a:rPr b="1">
                <a:latin typeface="Helvetica"/>
                <a:ea typeface="Helvetica"/>
                <a:cs typeface="Helvetica"/>
                <a:sym typeface="Helvetica"/>
              </a:rPr>
              <a:t>str.splitlines</a:t>
            </a:r>
            <a:r>
              <a:t>([keepends])</a:t>
            </a:r>
          </a:p>
          <a:p>
            <a:pPr marL="835660" lvl="1" indent="-417830" defTabSz="549148">
              <a:spcBef>
                <a:spcPts val="3900"/>
              </a:spcBef>
              <a:defRPr sz="3384"/>
            </a:pPr>
            <a:r>
              <a:t>Връща списък от редове в низа, разделени по символ за нов ред. Новият ред НЕ се включва в резултата, докато не е зададен keepends със стойност true.</a:t>
            </a:r>
          </a:p>
          <a:p>
            <a:pPr marL="417830" indent="-417830" defTabSz="549148">
              <a:spcBef>
                <a:spcPts val="3900"/>
              </a:spcBef>
              <a:defRPr sz="3384"/>
            </a:pPr>
            <a:endParaRPr/>
          </a:p>
          <a:p>
            <a:pPr marL="417830" indent="-417830" defTabSz="549148">
              <a:spcBef>
                <a:spcPts val="3900"/>
              </a:spcBef>
              <a:defRPr sz="3384"/>
            </a:pPr>
            <a:endParaRPr/>
          </a:p>
        </p:txBody>
      </p:sp>
      <p:pic>
        <p:nvPicPr>
          <p:cNvPr id="361" name="Image" descr="Image"/>
          <p:cNvPicPr>
            <a:picLocks noChangeAspect="1"/>
          </p:cNvPicPr>
          <p:nvPr/>
        </p:nvPicPr>
        <p:blipFill>
          <a:blip r:embed="rId2"/>
          <a:stretch>
            <a:fillRect/>
          </a:stretch>
        </p:blipFill>
        <p:spPr>
          <a:xfrm>
            <a:off x="0" y="6546767"/>
            <a:ext cx="13004800" cy="2435263"/>
          </a:xfrm>
          <a:prstGeom prst="rect">
            <a:avLst/>
          </a:prstGeom>
          <a:ln w="12700">
            <a:miter lim="400000"/>
          </a:ln>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 name="Image" descr="Image"/>
          <p:cNvPicPr>
            <a:picLocks noChangeAspect="1"/>
          </p:cNvPicPr>
          <p:nvPr/>
        </p:nvPicPr>
        <p:blipFill>
          <a:blip r:embed="rId2"/>
          <a:stretch>
            <a:fillRect/>
          </a:stretch>
        </p:blipFill>
        <p:spPr>
          <a:xfrm>
            <a:off x="1961606" y="40564"/>
            <a:ext cx="8949815" cy="897029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Използване на интерпретатор на Python"/>
          <p:cNvSpPr txBox="1">
            <a:spLocks noGrp="1"/>
          </p:cNvSpPr>
          <p:nvPr>
            <p:ph type="title"/>
          </p:nvPr>
        </p:nvSpPr>
        <p:spPr>
          <a:prstGeom prst="rect">
            <a:avLst/>
          </a:prstGeom>
        </p:spPr>
        <p:txBody>
          <a:bodyPr/>
          <a:lstStyle>
            <a:lvl1pPr defTabSz="490727">
              <a:defRPr sz="6719"/>
            </a:lvl1pPr>
          </a:lstStyle>
          <a:p>
            <a:r>
              <a:t>Използване на интерпретатор на Python</a:t>
            </a:r>
          </a:p>
        </p:txBody>
      </p:sp>
      <p:sp>
        <p:nvSpPr>
          <p:cNvPr id="141" name="За излизане от интерпретатора без грешка (връщане на 0 към ОС) използваме EOF / end-of-file character /(Control-D на Unix, Control-Z на Windows). Алтернативен начин за изход е командата quit().…"/>
          <p:cNvSpPr txBox="1">
            <a:spLocks noGrp="1"/>
          </p:cNvSpPr>
          <p:nvPr>
            <p:ph type="body" idx="1"/>
          </p:nvPr>
        </p:nvSpPr>
        <p:spPr>
          <a:prstGeom prst="rect">
            <a:avLst/>
          </a:prstGeom>
        </p:spPr>
        <p:txBody>
          <a:bodyPr/>
          <a:lstStyle/>
          <a:p>
            <a:pPr marL="431165" indent="-431165" defTabSz="566674">
              <a:spcBef>
                <a:spcPts val="4000"/>
              </a:spcBef>
              <a:defRPr sz="3492"/>
            </a:pPr>
            <a:r>
              <a:t>За излизане от интерпретатора без грешка (връщане на 0 към ОС) използваме EOF / end-of-file character /(Control-D на Unix, Control-Z на Windows). Алтернативен начин за изход е командата quit().</a:t>
            </a:r>
          </a:p>
          <a:p>
            <a:pPr marL="431165" indent="-431165" defTabSz="566674">
              <a:spcBef>
                <a:spcPts val="4000"/>
              </a:spcBef>
              <a:defRPr sz="3492"/>
            </a:pPr>
            <a:r>
              <a:t>Интерпретаторът работи като Unix shell: когато е извикан със стандартен вход, той чете и изпълнява командите интерактивно; ако се извиква с име на файл като аргумент или е пренасочен входа към файл, то се чете и изпълнява скрипта от файла.</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tring Methods"/>
          <p:cNvSpPr txBox="1">
            <a:spLocks noGrp="1"/>
          </p:cNvSpPr>
          <p:nvPr>
            <p:ph type="title"/>
          </p:nvPr>
        </p:nvSpPr>
        <p:spPr>
          <a:prstGeom prst="rect">
            <a:avLst/>
          </a:prstGeom>
        </p:spPr>
        <p:txBody>
          <a:bodyPr/>
          <a:lstStyle/>
          <a:p>
            <a:r>
              <a:t>String Methods</a:t>
            </a:r>
          </a:p>
        </p:txBody>
      </p:sp>
      <p:sp>
        <p:nvSpPr>
          <p:cNvPr id="366" name="str.startswith(prefix[, start[, end]])…"/>
          <p:cNvSpPr txBox="1">
            <a:spLocks noGrp="1"/>
          </p:cNvSpPr>
          <p:nvPr>
            <p:ph type="body" idx="1"/>
          </p:nvPr>
        </p:nvSpPr>
        <p:spPr>
          <a:prstGeom prst="rect">
            <a:avLst/>
          </a:prstGeom>
        </p:spPr>
        <p:txBody>
          <a:bodyPr/>
          <a:lstStyle/>
          <a:p>
            <a:pPr marL="355600" indent="-355600" defTabSz="467359">
              <a:spcBef>
                <a:spcPts val="3300"/>
              </a:spcBef>
              <a:defRPr sz="2880"/>
            </a:pPr>
            <a:r>
              <a:rPr b="1">
                <a:latin typeface="Helvetica"/>
                <a:ea typeface="Helvetica"/>
                <a:cs typeface="Helvetica"/>
                <a:sym typeface="Helvetica"/>
              </a:rPr>
              <a:t>str.startswith</a:t>
            </a:r>
            <a:r>
              <a:t>(prefix[, start[, end]])</a:t>
            </a:r>
          </a:p>
          <a:p>
            <a:pPr marL="711200" lvl="1" indent="-355600" defTabSz="467359">
              <a:spcBef>
                <a:spcPts val="3300"/>
              </a:spcBef>
              <a:defRPr sz="2880"/>
            </a:pPr>
            <a:r>
              <a:t>Връща True, ако низа започва с prefix, в противен случай връща False. prefix може да бъде tuple от префикси. С опционния start се тества от зададена начална позиция, с опционния end, се спира до зададена крайна позиция.</a:t>
            </a:r>
          </a:p>
          <a:p>
            <a:pPr marL="355600" indent="-355600" defTabSz="467359">
              <a:spcBef>
                <a:spcPts val="3300"/>
              </a:spcBef>
              <a:defRPr sz="2880"/>
            </a:pPr>
            <a:r>
              <a:rPr b="1">
                <a:latin typeface="Helvetica"/>
                <a:ea typeface="Helvetica"/>
                <a:cs typeface="Helvetica"/>
                <a:sym typeface="Helvetica"/>
              </a:rPr>
              <a:t>str.strip</a:t>
            </a:r>
            <a:r>
              <a:t>([chars])</a:t>
            </a:r>
          </a:p>
          <a:p>
            <a:pPr marL="711200" lvl="1" indent="-355600" defTabSz="467359">
              <a:spcBef>
                <a:spcPts val="3300"/>
              </a:spcBef>
              <a:defRPr sz="2880"/>
            </a:pPr>
            <a:r>
              <a:t>Връща копие на низа с премахнати водещи и последни символи chars. Аргументът chars е низ, задаващ множество символи, които трябва да се премахнат. Ако отсъства или е None, по подразбиране се премахват всички whitespace.</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tring Methods"/>
          <p:cNvSpPr txBox="1">
            <a:spLocks noGrp="1"/>
          </p:cNvSpPr>
          <p:nvPr>
            <p:ph type="title"/>
          </p:nvPr>
        </p:nvSpPr>
        <p:spPr>
          <a:prstGeom prst="rect">
            <a:avLst/>
          </a:prstGeom>
        </p:spPr>
        <p:txBody>
          <a:bodyPr/>
          <a:lstStyle/>
          <a:p>
            <a:r>
              <a:t>String Methods</a:t>
            </a:r>
          </a:p>
        </p:txBody>
      </p:sp>
      <p:sp>
        <p:nvSpPr>
          <p:cNvPr id="369" name="str.swapcase()…"/>
          <p:cNvSpPr txBox="1">
            <a:spLocks noGrp="1"/>
          </p:cNvSpPr>
          <p:nvPr>
            <p:ph type="body" idx="1"/>
          </p:nvPr>
        </p:nvSpPr>
        <p:spPr>
          <a:xfrm>
            <a:off x="1104900" y="2609850"/>
            <a:ext cx="11099800" cy="6286500"/>
          </a:xfrm>
          <a:prstGeom prst="rect">
            <a:avLst/>
          </a:prstGeom>
        </p:spPr>
        <p:txBody>
          <a:bodyPr/>
          <a:lstStyle/>
          <a:p>
            <a:pPr marL="413384" indent="-413384" defTabSz="543305">
              <a:spcBef>
                <a:spcPts val="3900"/>
              </a:spcBef>
              <a:defRPr sz="3348"/>
            </a:pPr>
            <a:r>
              <a:rPr b="1">
                <a:latin typeface="Helvetica"/>
                <a:ea typeface="Helvetica"/>
                <a:cs typeface="Helvetica"/>
                <a:sym typeface="Helvetica"/>
              </a:rPr>
              <a:t>str.swapcase</a:t>
            </a:r>
            <a:r>
              <a:t>()</a:t>
            </a:r>
          </a:p>
          <a:p>
            <a:pPr marL="826769" lvl="1" indent="-413384" defTabSz="543305">
              <a:spcBef>
                <a:spcPts val="3900"/>
              </a:spcBef>
              <a:defRPr sz="3348"/>
            </a:pPr>
            <a:r>
              <a:t>Връща копие на низа, в който главните букви са преобразувани до малки и обратно. Не е задължително s.swapcase().swapcase() == s (когато има два малки символа с един голям, напр. ‘ß' и ‘ss’, micro </a:t>
            </a:r>
            <a:r>
              <a:rPr sz="1209">
                <a:solidFill>
                  <a:srgbClr val="242729"/>
                </a:solidFill>
                <a:latin typeface="Helvetica"/>
                <a:ea typeface="Helvetica"/>
                <a:cs typeface="Helvetica"/>
                <a:sym typeface="Helvetica"/>
              </a:rPr>
              <a:t>µ</a:t>
            </a:r>
            <a:r>
              <a:rPr>
                <a:solidFill>
                  <a:srgbClr val="242729"/>
                </a:solidFill>
              </a:rPr>
              <a:t> </a:t>
            </a:r>
            <a:r>
              <a:rPr u="sng">
                <a:hlinkClick r:id="rId2"/>
              </a:rPr>
              <a:t>(U+00B5)</a:t>
            </a:r>
            <a:r>
              <a:rPr>
                <a:solidFill>
                  <a:srgbClr val="242729"/>
                </a:solidFill>
              </a:rPr>
              <a:t> и</a:t>
            </a:r>
            <a:r>
              <a:t> mu </a:t>
            </a:r>
            <a:r>
              <a:rPr sz="1209">
                <a:solidFill>
                  <a:srgbClr val="242729"/>
                </a:solidFill>
                <a:latin typeface="Helvetica"/>
                <a:ea typeface="Helvetica"/>
                <a:cs typeface="Helvetica"/>
                <a:sym typeface="Helvetica"/>
              </a:rPr>
              <a:t>μ</a:t>
            </a:r>
            <a:r>
              <a:rPr>
                <a:solidFill>
                  <a:srgbClr val="242729"/>
                </a:solidFill>
              </a:rPr>
              <a:t> </a:t>
            </a:r>
            <a:r>
              <a:rPr u="sng">
                <a:hlinkClick r:id="rId3"/>
              </a:rPr>
              <a:t>(U+03BC)</a:t>
            </a:r>
            <a:r>
              <a:t>.</a:t>
            </a:r>
          </a:p>
          <a:p>
            <a:pPr marL="413384" indent="-413384" defTabSz="543305">
              <a:spcBef>
                <a:spcPts val="3900"/>
              </a:spcBef>
              <a:defRPr sz="3348"/>
            </a:pPr>
            <a:r>
              <a:rPr b="1">
                <a:latin typeface="Helvetica"/>
                <a:ea typeface="Helvetica"/>
                <a:cs typeface="Helvetica"/>
                <a:sym typeface="Helvetica"/>
              </a:rPr>
              <a:t>str.title</a:t>
            </a:r>
            <a:r>
              <a:t>()</a:t>
            </a:r>
          </a:p>
          <a:p>
            <a:pPr marL="826769" lvl="1" indent="-413384" defTabSz="543305">
              <a:spcBef>
                <a:spcPts val="3900"/>
              </a:spcBef>
              <a:defRPr sz="3348"/>
            </a:pPr>
            <a:r>
              <a:t>Връща titlecased версия на низа (всяка дума с главна буква и останалите малки).</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tring Methods"/>
          <p:cNvSpPr txBox="1">
            <a:spLocks noGrp="1"/>
          </p:cNvSpPr>
          <p:nvPr>
            <p:ph type="title"/>
          </p:nvPr>
        </p:nvSpPr>
        <p:spPr>
          <a:prstGeom prst="rect">
            <a:avLst/>
          </a:prstGeom>
        </p:spPr>
        <p:txBody>
          <a:bodyPr/>
          <a:lstStyle/>
          <a:p>
            <a:r>
              <a:t>String Methods</a:t>
            </a:r>
          </a:p>
        </p:txBody>
      </p:sp>
      <p:sp>
        <p:nvSpPr>
          <p:cNvPr id="372" name="str.upper()…"/>
          <p:cNvSpPr txBox="1">
            <a:spLocks noGrp="1"/>
          </p:cNvSpPr>
          <p:nvPr>
            <p:ph type="body" idx="1"/>
          </p:nvPr>
        </p:nvSpPr>
        <p:spPr>
          <a:prstGeom prst="rect">
            <a:avLst/>
          </a:prstGeom>
        </p:spPr>
        <p:txBody>
          <a:bodyPr/>
          <a:lstStyle/>
          <a:p>
            <a:pPr marL="355600" indent="-355600" defTabSz="467359">
              <a:spcBef>
                <a:spcPts val="3300"/>
              </a:spcBef>
              <a:defRPr sz="2880"/>
            </a:pPr>
            <a:r>
              <a:rPr b="1">
                <a:latin typeface="Helvetica"/>
                <a:ea typeface="Helvetica"/>
                <a:cs typeface="Helvetica"/>
                <a:sym typeface="Helvetica"/>
              </a:rPr>
              <a:t>str.upper</a:t>
            </a:r>
            <a:r>
              <a:t>()</a:t>
            </a:r>
          </a:p>
          <a:p>
            <a:pPr marL="711200" lvl="1" indent="-355600" defTabSz="467359">
              <a:spcBef>
                <a:spcPts val="3300"/>
              </a:spcBef>
              <a:defRPr sz="2880"/>
            </a:pPr>
            <a:r>
              <a:t>Връща копие на низа, в който всички букви са главни. Възможно е s.upper().isupper() да връща False, ако s съдържа само символи без главни букви като цифри или специални (-,+,ß  и т.н.).</a:t>
            </a:r>
          </a:p>
          <a:p>
            <a:pPr marL="355600" indent="-355600" defTabSz="467359">
              <a:spcBef>
                <a:spcPts val="3300"/>
              </a:spcBef>
              <a:defRPr sz="2880"/>
            </a:pPr>
            <a:r>
              <a:rPr b="1">
                <a:latin typeface="Helvetica"/>
                <a:ea typeface="Helvetica"/>
                <a:cs typeface="Helvetica"/>
                <a:sym typeface="Helvetica"/>
              </a:rPr>
              <a:t>str.zfill</a:t>
            </a:r>
            <a:r>
              <a:t>(width)</a:t>
            </a:r>
          </a:p>
          <a:p>
            <a:pPr marL="711200" lvl="1" indent="-355600" defTabSz="467359">
              <a:spcBef>
                <a:spcPts val="3300"/>
              </a:spcBef>
              <a:defRPr sz="2880"/>
            </a:pPr>
            <a:r>
              <a:t>Връща копие на низа, в който има добавени ASCII '0' цифри в началото на низа до достигане на дължина width. Знакът на числото, ако има такъв,  е първи символ и нулите се добавят след него. Ако width е по-малко или равно на len(s), то се връща оригиналния низ.</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Списъци (Lists)"/>
          <p:cNvSpPr txBox="1">
            <a:spLocks noGrp="1"/>
          </p:cNvSpPr>
          <p:nvPr>
            <p:ph type="title"/>
          </p:nvPr>
        </p:nvSpPr>
        <p:spPr>
          <a:prstGeom prst="rect">
            <a:avLst/>
          </a:prstGeom>
        </p:spPr>
        <p:txBody>
          <a:bodyPr/>
          <a:lstStyle/>
          <a:p>
            <a:r>
              <a:t>Списъци (Lists)</a:t>
            </a:r>
          </a:p>
        </p:txBody>
      </p:sp>
      <p:sp>
        <p:nvSpPr>
          <p:cNvPr id="375" name="Python работи с определен брой сложни данни, които се използват да групират много стойности. Най-използваният тип е списъка, който представлява списък от стойности, разделени със запетая и заградени в квадратни скоби. Типът на елементите може да бъде раз"/>
          <p:cNvSpPr txBox="1">
            <a:spLocks noGrp="1"/>
          </p:cNvSpPr>
          <p:nvPr>
            <p:ph type="body" idx="1"/>
          </p:nvPr>
        </p:nvSpPr>
        <p:spPr>
          <a:prstGeom prst="rect">
            <a:avLst/>
          </a:prstGeom>
        </p:spPr>
        <p:txBody>
          <a:bodyPr/>
          <a:lstStyle/>
          <a:p>
            <a:r>
              <a:t>Python работи с определен брой сложни данни, които се използват да групират много стойности. Най-използваният тип е списъка, който представлява списък от стойности, разделени със запетая и заградени в квадратни скоби. Типът на елементите може да бъде различен, но обикновено е един и същи.</a:t>
            </a:r>
          </a:p>
        </p:txBody>
      </p:sp>
      <p:pic>
        <p:nvPicPr>
          <p:cNvPr id="376" name="Image" descr="Image"/>
          <p:cNvPicPr>
            <a:picLocks noChangeAspect="1"/>
          </p:cNvPicPr>
          <p:nvPr/>
        </p:nvPicPr>
        <p:blipFill>
          <a:blip r:embed="rId2"/>
          <a:stretch>
            <a:fillRect/>
          </a:stretch>
        </p:blipFill>
        <p:spPr>
          <a:xfrm>
            <a:off x="2514600" y="7518400"/>
            <a:ext cx="7975600" cy="1905000"/>
          </a:xfrm>
          <a:prstGeom prst="rect">
            <a:avLst/>
          </a:prstGeom>
          <a:ln w="12700">
            <a:miter lim="400000"/>
          </a:ln>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Lists"/>
          <p:cNvSpPr txBox="1">
            <a:spLocks noGrp="1"/>
          </p:cNvSpPr>
          <p:nvPr>
            <p:ph type="title"/>
          </p:nvPr>
        </p:nvSpPr>
        <p:spPr>
          <a:prstGeom prst="rect">
            <a:avLst/>
          </a:prstGeom>
        </p:spPr>
        <p:txBody>
          <a:bodyPr/>
          <a:lstStyle/>
          <a:p>
            <a:r>
              <a:t>Lists</a:t>
            </a:r>
          </a:p>
        </p:txBody>
      </p:sp>
      <p:sp>
        <p:nvSpPr>
          <p:cNvPr id="379" name="По подобие на низовете (и всички други  вградени типове с множество данни), списъците могат да се индексират и разделят на части (sliced):"/>
          <p:cNvSpPr txBox="1">
            <a:spLocks noGrp="1"/>
          </p:cNvSpPr>
          <p:nvPr>
            <p:ph type="body" idx="1"/>
          </p:nvPr>
        </p:nvSpPr>
        <p:spPr>
          <a:prstGeom prst="rect">
            <a:avLst/>
          </a:prstGeom>
        </p:spPr>
        <p:txBody>
          <a:bodyPr/>
          <a:lstStyle/>
          <a:p>
            <a:pPr marL="440055" indent="-440055" defTabSz="578358">
              <a:spcBef>
                <a:spcPts val="4100"/>
              </a:spcBef>
              <a:defRPr sz="3564"/>
            </a:pPr>
            <a:r>
              <a:t>По подобие на низовете (и всички други  вградени типове с множество данни), списъците могат да се индексират и разделят на части (sliced):</a:t>
            </a:r>
          </a:p>
          <a:p>
            <a:pPr marL="440055" indent="-440055" defTabSz="578358">
              <a:spcBef>
                <a:spcPts val="4100"/>
              </a:spcBef>
              <a:defRPr sz="3564"/>
            </a:pPr>
            <a:endParaRPr/>
          </a:p>
          <a:p>
            <a:pPr marL="440055" indent="-440055" defTabSz="578358">
              <a:spcBef>
                <a:spcPts val="4100"/>
              </a:spcBef>
              <a:defRPr sz="3564"/>
            </a:pPr>
            <a:endParaRPr/>
          </a:p>
          <a:p>
            <a:pPr marL="440055" indent="-440055" defTabSz="578358">
              <a:spcBef>
                <a:spcPts val="4100"/>
              </a:spcBef>
              <a:defRPr sz="3564"/>
            </a:pPr>
            <a:endParaRPr/>
          </a:p>
        </p:txBody>
      </p:sp>
      <p:pic>
        <p:nvPicPr>
          <p:cNvPr id="380" name="Image" descr="Image"/>
          <p:cNvPicPr>
            <a:picLocks noChangeAspect="1"/>
          </p:cNvPicPr>
          <p:nvPr/>
        </p:nvPicPr>
        <p:blipFill>
          <a:blip r:embed="rId2"/>
          <a:stretch>
            <a:fillRect/>
          </a:stretch>
        </p:blipFill>
        <p:spPr>
          <a:xfrm>
            <a:off x="622300" y="4597400"/>
            <a:ext cx="11760200" cy="3378200"/>
          </a:xfrm>
          <a:prstGeom prst="rect">
            <a:avLst/>
          </a:prstGeom>
          <a:ln w="12700">
            <a:miter lim="400000"/>
          </a:ln>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Lists"/>
          <p:cNvSpPr txBox="1">
            <a:spLocks noGrp="1"/>
          </p:cNvSpPr>
          <p:nvPr>
            <p:ph type="title"/>
          </p:nvPr>
        </p:nvSpPr>
        <p:spPr>
          <a:prstGeom prst="rect">
            <a:avLst/>
          </a:prstGeom>
        </p:spPr>
        <p:txBody>
          <a:bodyPr/>
          <a:lstStyle/>
          <a:p>
            <a:r>
              <a:t>Lists</a:t>
            </a:r>
          </a:p>
        </p:txBody>
      </p:sp>
      <p:sp>
        <p:nvSpPr>
          <p:cNvPr id="383" name="Всички slice операции връщат нов списък, съдържащ търсените елементи. Това означава, че следната операция е валидна и връща копие на списъка:…"/>
          <p:cNvSpPr txBox="1">
            <a:spLocks noGrp="1"/>
          </p:cNvSpPr>
          <p:nvPr>
            <p:ph type="body" idx="1"/>
          </p:nvPr>
        </p:nvSpPr>
        <p:spPr>
          <a:prstGeom prst="rect">
            <a:avLst/>
          </a:prstGeom>
        </p:spPr>
        <p:txBody>
          <a:bodyPr/>
          <a:lstStyle/>
          <a:p>
            <a:r>
              <a:t>Всички slice операции връщат нов списък, съдържащ търсените елементи. Това означава, че следната операция е валидна и връща копие на списъка:</a:t>
            </a:r>
          </a:p>
          <a:p>
            <a:endParaRPr/>
          </a:p>
          <a:p>
            <a:r>
              <a:t>Списъците поддържа и конкатенация:</a:t>
            </a:r>
          </a:p>
        </p:txBody>
      </p:sp>
      <p:pic>
        <p:nvPicPr>
          <p:cNvPr id="384" name="Image" descr="Image"/>
          <p:cNvPicPr>
            <a:picLocks noChangeAspect="1"/>
          </p:cNvPicPr>
          <p:nvPr/>
        </p:nvPicPr>
        <p:blipFill>
          <a:blip r:embed="rId2"/>
          <a:stretch>
            <a:fillRect/>
          </a:stretch>
        </p:blipFill>
        <p:spPr>
          <a:xfrm>
            <a:off x="3733800" y="5048250"/>
            <a:ext cx="5537200" cy="1397000"/>
          </a:xfrm>
          <a:prstGeom prst="rect">
            <a:avLst/>
          </a:prstGeom>
          <a:ln w="12700">
            <a:miter lim="400000"/>
          </a:ln>
        </p:spPr>
      </p:pic>
      <p:pic>
        <p:nvPicPr>
          <p:cNvPr id="385" name="Image" descr="Image"/>
          <p:cNvPicPr>
            <a:picLocks noChangeAspect="1"/>
          </p:cNvPicPr>
          <p:nvPr/>
        </p:nvPicPr>
        <p:blipFill>
          <a:blip r:embed="rId3"/>
          <a:stretch>
            <a:fillRect/>
          </a:stretch>
        </p:blipFill>
        <p:spPr>
          <a:xfrm>
            <a:off x="1854200" y="7346950"/>
            <a:ext cx="9296400" cy="1422400"/>
          </a:xfrm>
          <a:prstGeom prst="rect">
            <a:avLst/>
          </a:prstGeom>
          <a:ln w="12700">
            <a:miter lim="400000"/>
          </a:ln>
        </p:spPr>
      </p:pic>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Lists"/>
          <p:cNvSpPr txBox="1">
            <a:spLocks noGrp="1"/>
          </p:cNvSpPr>
          <p:nvPr>
            <p:ph type="title"/>
          </p:nvPr>
        </p:nvSpPr>
        <p:spPr>
          <a:prstGeom prst="rect">
            <a:avLst/>
          </a:prstGeom>
        </p:spPr>
        <p:txBody>
          <a:bodyPr/>
          <a:lstStyle/>
          <a:p>
            <a:r>
              <a:t>Lists</a:t>
            </a:r>
          </a:p>
        </p:txBody>
      </p:sp>
      <p:sp>
        <p:nvSpPr>
          <p:cNvPr id="388" name="За разлика от низовете, които са константни (immutable), списъците са променяеми (mutable), т.е. позволено е да се променя тяхното съдържание:"/>
          <p:cNvSpPr txBox="1">
            <a:spLocks noGrp="1"/>
          </p:cNvSpPr>
          <p:nvPr>
            <p:ph type="body" idx="1"/>
          </p:nvPr>
        </p:nvSpPr>
        <p:spPr>
          <a:prstGeom prst="rect">
            <a:avLst/>
          </a:prstGeom>
        </p:spPr>
        <p:txBody>
          <a:bodyPr/>
          <a:lstStyle/>
          <a:p>
            <a:r>
              <a:t>За разлика от низовете, които са константни (immutable), списъците са променяеми (mutable), т.е. позволено е да се променя тяхното съдържание:</a:t>
            </a:r>
          </a:p>
          <a:p>
            <a:endParaRPr/>
          </a:p>
          <a:p>
            <a:endParaRPr/>
          </a:p>
        </p:txBody>
      </p:sp>
      <p:pic>
        <p:nvPicPr>
          <p:cNvPr id="389" name="Image" descr="Image"/>
          <p:cNvPicPr>
            <a:picLocks noChangeAspect="1"/>
          </p:cNvPicPr>
          <p:nvPr/>
        </p:nvPicPr>
        <p:blipFill>
          <a:blip r:embed="rId2"/>
          <a:stretch>
            <a:fillRect/>
          </a:stretch>
        </p:blipFill>
        <p:spPr>
          <a:xfrm>
            <a:off x="0" y="5425372"/>
            <a:ext cx="13004800" cy="2992256"/>
          </a:xfrm>
          <a:prstGeom prst="rect">
            <a:avLst/>
          </a:prstGeom>
          <a:ln w="12700">
            <a:miter lim="400000"/>
          </a:ln>
        </p:spPr>
      </p:pic>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Lists"/>
          <p:cNvSpPr txBox="1">
            <a:spLocks noGrp="1"/>
          </p:cNvSpPr>
          <p:nvPr>
            <p:ph type="title"/>
          </p:nvPr>
        </p:nvSpPr>
        <p:spPr>
          <a:prstGeom prst="rect">
            <a:avLst/>
          </a:prstGeom>
        </p:spPr>
        <p:txBody>
          <a:bodyPr/>
          <a:lstStyle/>
          <a:p>
            <a:r>
              <a:t>Lists</a:t>
            </a:r>
          </a:p>
        </p:txBody>
      </p:sp>
      <p:sp>
        <p:nvSpPr>
          <p:cNvPr id="392" name="Позволени операции са не само промяна на съществуващите елементи, но и добавяне на нови в края на списъка - използва се метод append():"/>
          <p:cNvSpPr txBox="1">
            <a:spLocks noGrp="1"/>
          </p:cNvSpPr>
          <p:nvPr>
            <p:ph type="body" idx="1"/>
          </p:nvPr>
        </p:nvSpPr>
        <p:spPr>
          <a:prstGeom prst="rect">
            <a:avLst/>
          </a:prstGeom>
        </p:spPr>
        <p:txBody>
          <a:bodyPr/>
          <a:lstStyle/>
          <a:p>
            <a:r>
              <a:t>Позволени операции са не само промяна на съществуващите елементи, но и добавяне на нови в края на списъка - използва се метод append():</a:t>
            </a:r>
          </a:p>
          <a:p>
            <a:endParaRPr/>
          </a:p>
        </p:txBody>
      </p:sp>
      <p:pic>
        <p:nvPicPr>
          <p:cNvPr id="393" name="Image" descr="Image"/>
          <p:cNvPicPr>
            <a:picLocks noChangeAspect="1"/>
          </p:cNvPicPr>
          <p:nvPr/>
        </p:nvPicPr>
        <p:blipFill>
          <a:blip r:embed="rId2"/>
          <a:stretch>
            <a:fillRect/>
          </a:stretch>
        </p:blipFill>
        <p:spPr>
          <a:xfrm>
            <a:off x="571500" y="6159500"/>
            <a:ext cx="11861800" cy="2184400"/>
          </a:xfrm>
          <a:prstGeom prst="rect">
            <a:avLst/>
          </a:prstGeom>
          <a:ln w="12700">
            <a:miter lim="400000"/>
          </a:ln>
        </p:spPr>
      </p:pic>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Lists"/>
          <p:cNvSpPr txBox="1">
            <a:spLocks noGrp="1"/>
          </p:cNvSpPr>
          <p:nvPr>
            <p:ph type="title"/>
          </p:nvPr>
        </p:nvSpPr>
        <p:spPr>
          <a:prstGeom prst="rect">
            <a:avLst/>
          </a:prstGeom>
        </p:spPr>
        <p:txBody>
          <a:bodyPr/>
          <a:lstStyle/>
          <a:p>
            <a:r>
              <a:t>Lists</a:t>
            </a:r>
          </a:p>
        </p:txBody>
      </p:sp>
      <p:sp>
        <p:nvSpPr>
          <p:cNvPr id="396" name="Допустима операция е и присвояване на отрязък (slice)  от списъка, което води до промяна на дължината на списъка (може дори да стане празен):"/>
          <p:cNvSpPr txBox="1">
            <a:spLocks noGrp="1"/>
          </p:cNvSpPr>
          <p:nvPr>
            <p:ph type="body" idx="1"/>
          </p:nvPr>
        </p:nvSpPr>
        <p:spPr>
          <a:prstGeom prst="rect">
            <a:avLst/>
          </a:prstGeom>
        </p:spPr>
        <p:txBody>
          <a:bodyPr/>
          <a:lstStyle/>
          <a:p>
            <a:pPr marL="422275" indent="-422275" defTabSz="554990">
              <a:spcBef>
                <a:spcPts val="3900"/>
              </a:spcBef>
              <a:defRPr sz="3420"/>
            </a:pPr>
            <a:r>
              <a:t>Допустима операция е и присвояване на отрязък (slice)  от списъка, което води до промяна на дължината на списъка (може дори да стане празен):</a:t>
            </a:r>
          </a:p>
          <a:p>
            <a:pPr marL="422275" indent="-422275" defTabSz="554990">
              <a:spcBef>
                <a:spcPts val="3900"/>
              </a:spcBef>
              <a:defRPr sz="3420"/>
            </a:pPr>
            <a:endParaRPr/>
          </a:p>
          <a:p>
            <a:pPr marL="422275" indent="-422275" defTabSz="554990">
              <a:spcBef>
                <a:spcPts val="3900"/>
              </a:spcBef>
              <a:defRPr sz="3420"/>
            </a:pPr>
            <a:endParaRPr/>
          </a:p>
          <a:p>
            <a:pPr marL="422275" indent="-422275" defTabSz="554990">
              <a:spcBef>
                <a:spcPts val="3900"/>
              </a:spcBef>
              <a:defRPr sz="3420"/>
            </a:pPr>
            <a:endParaRPr/>
          </a:p>
        </p:txBody>
      </p:sp>
      <p:pic>
        <p:nvPicPr>
          <p:cNvPr id="397" name="Image" descr="Image"/>
          <p:cNvPicPr>
            <a:picLocks noChangeAspect="1"/>
          </p:cNvPicPr>
          <p:nvPr/>
        </p:nvPicPr>
        <p:blipFill>
          <a:blip r:embed="rId2"/>
          <a:stretch>
            <a:fillRect/>
          </a:stretch>
        </p:blipFill>
        <p:spPr>
          <a:xfrm>
            <a:off x="601294" y="4521751"/>
            <a:ext cx="11802212" cy="5117774"/>
          </a:xfrm>
          <a:prstGeom prst="rect">
            <a:avLst/>
          </a:prstGeom>
          <a:ln w="12700">
            <a:miter lim="400000"/>
          </a:ln>
        </p:spPr>
      </p:pic>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Lists"/>
          <p:cNvSpPr txBox="1">
            <a:spLocks noGrp="1"/>
          </p:cNvSpPr>
          <p:nvPr>
            <p:ph type="title"/>
          </p:nvPr>
        </p:nvSpPr>
        <p:spPr>
          <a:prstGeom prst="rect">
            <a:avLst/>
          </a:prstGeom>
        </p:spPr>
        <p:txBody>
          <a:bodyPr/>
          <a:lstStyle/>
          <a:p>
            <a:r>
              <a:t>Lists</a:t>
            </a:r>
          </a:p>
        </p:txBody>
      </p:sp>
      <p:sp>
        <p:nvSpPr>
          <p:cNvPr id="400" name="Вграденатра функция len() също може да бъде приложена за списъци:"/>
          <p:cNvSpPr txBox="1">
            <a:spLocks noGrp="1"/>
          </p:cNvSpPr>
          <p:nvPr>
            <p:ph type="body" idx="1"/>
          </p:nvPr>
        </p:nvSpPr>
        <p:spPr>
          <a:xfrm>
            <a:off x="1282700" y="2609850"/>
            <a:ext cx="11099800" cy="6286500"/>
          </a:xfrm>
          <a:prstGeom prst="rect">
            <a:avLst/>
          </a:prstGeom>
        </p:spPr>
        <p:txBody>
          <a:bodyPr/>
          <a:lstStyle/>
          <a:p>
            <a:r>
              <a:t>Вграденатра функция len() също може да бъде приложена за списъци:</a:t>
            </a:r>
          </a:p>
        </p:txBody>
      </p:sp>
      <p:pic>
        <p:nvPicPr>
          <p:cNvPr id="401" name="Image" descr="Image"/>
          <p:cNvPicPr>
            <a:picLocks noChangeAspect="1"/>
          </p:cNvPicPr>
          <p:nvPr/>
        </p:nvPicPr>
        <p:blipFill>
          <a:blip r:embed="rId2"/>
          <a:stretch>
            <a:fillRect/>
          </a:stretch>
        </p:blipFill>
        <p:spPr>
          <a:xfrm>
            <a:off x="2209800" y="6096000"/>
            <a:ext cx="8585200" cy="17780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Използване на интерпретатор на Python"/>
          <p:cNvSpPr txBox="1">
            <a:spLocks noGrp="1"/>
          </p:cNvSpPr>
          <p:nvPr>
            <p:ph type="title"/>
          </p:nvPr>
        </p:nvSpPr>
        <p:spPr>
          <a:prstGeom prst="rect">
            <a:avLst/>
          </a:prstGeom>
        </p:spPr>
        <p:txBody>
          <a:bodyPr/>
          <a:lstStyle>
            <a:lvl1pPr defTabSz="490727">
              <a:defRPr sz="6719"/>
            </a:lvl1pPr>
          </a:lstStyle>
          <a:p>
            <a:r>
              <a:t>Използване на интерпретатор на Python</a:t>
            </a:r>
          </a:p>
        </p:txBody>
      </p:sp>
      <p:sp>
        <p:nvSpPr>
          <p:cNvPr id="144" name="Друг начин за стартиране на интерпретатора е…"/>
          <p:cNvSpPr txBox="1">
            <a:spLocks noGrp="1"/>
          </p:cNvSpPr>
          <p:nvPr>
            <p:ph type="body" idx="1"/>
          </p:nvPr>
        </p:nvSpPr>
        <p:spPr>
          <a:prstGeom prst="rect">
            <a:avLst/>
          </a:prstGeom>
        </p:spPr>
        <p:txBody>
          <a:bodyPr/>
          <a:lstStyle/>
          <a:p>
            <a:r>
              <a:t>Друг начин за стартиране на интерпретатора е</a:t>
            </a:r>
          </a:p>
          <a:p>
            <a:r>
              <a:t>python -c command [arg] …</a:t>
            </a:r>
          </a:p>
          <a:p>
            <a:r>
              <a:t>което изпълнява операторите в командата, аналогично на опцията -c на shell. Тъй като операторите на Python съдържат празни позиции или други специални символи, се препоръчва да се загради командата в единични кавички.</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Lists"/>
          <p:cNvSpPr txBox="1">
            <a:spLocks noGrp="1"/>
          </p:cNvSpPr>
          <p:nvPr>
            <p:ph type="title"/>
          </p:nvPr>
        </p:nvSpPr>
        <p:spPr>
          <a:prstGeom prst="rect">
            <a:avLst/>
          </a:prstGeom>
        </p:spPr>
        <p:txBody>
          <a:bodyPr/>
          <a:lstStyle/>
          <a:p>
            <a:r>
              <a:t>Lists</a:t>
            </a:r>
          </a:p>
        </p:txBody>
      </p:sp>
      <p:sp>
        <p:nvSpPr>
          <p:cNvPr id="404" name="Списъците могат да се влагат един в друг - получава се вложен списък, напр.:"/>
          <p:cNvSpPr txBox="1">
            <a:spLocks noGrp="1"/>
          </p:cNvSpPr>
          <p:nvPr>
            <p:ph type="body" idx="1"/>
          </p:nvPr>
        </p:nvSpPr>
        <p:spPr>
          <a:prstGeom prst="rect">
            <a:avLst/>
          </a:prstGeom>
        </p:spPr>
        <p:txBody>
          <a:bodyPr/>
          <a:lstStyle/>
          <a:p>
            <a:r>
              <a:t>Списъците могат да се влагат един в друг - получава се вложен списък, напр.:</a:t>
            </a:r>
          </a:p>
          <a:p>
            <a:endParaRPr/>
          </a:p>
          <a:p>
            <a:endParaRPr/>
          </a:p>
        </p:txBody>
      </p:sp>
      <p:pic>
        <p:nvPicPr>
          <p:cNvPr id="405" name="Image" descr="Image"/>
          <p:cNvPicPr>
            <a:picLocks noChangeAspect="1"/>
          </p:cNvPicPr>
          <p:nvPr/>
        </p:nvPicPr>
        <p:blipFill>
          <a:blip r:embed="rId2"/>
          <a:stretch>
            <a:fillRect/>
          </a:stretch>
        </p:blipFill>
        <p:spPr>
          <a:xfrm>
            <a:off x="2120900" y="4635500"/>
            <a:ext cx="8763000" cy="4699000"/>
          </a:xfrm>
          <a:prstGeom prst="rect">
            <a:avLst/>
          </a:prstGeom>
          <a:ln w="12700">
            <a:miter lim="400000"/>
          </a:ln>
        </p:spPr>
      </p:pic>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Пример: Fibonacci"/>
          <p:cNvSpPr txBox="1">
            <a:spLocks noGrp="1"/>
          </p:cNvSpPr>
          <p:nvPr>
            <p:ph type="title"/>
          </p:nvPr>
        </p:nvSpPr>
        <p:spPr>
          <a:prstGeom prst="rect">
            <a:avLst/>
          </a:prstGeom>
        </p:spPr>
        <p:txBody>
          <a:bodyPr/>
          <a:lstStyle/>
          <a:p>
            <a:r>
              <a:t>Пример: Fibonacci</a:t>
            </a:r>
          </a:p>
        </p:txBody>
      </p:sp>
      <p:sp>
        <p:nvSpPr>
          <p:cNvPr id="408" name="Double-click to edit"/>
          <p:cNvSpPr txBox="1">
            <a:spLocks noGrp="1"/>
          </p:cNvSpPr>
          <p:nvPr>
            <p:ph type="body" idx="1"/>
          </p:nvPr>
        </p:nvSpPr>
        <p:spPr>
          <a:prstGeom prst="rect">
            <a:avLst/>
          </a:prstGeom>
        </p:spPr>
        <p:txBody>
          <a:bodyPr/>
          <a:lstStyle/>
          <a:p>
            <a:endParaRPr/>
          </a:p>
        </p:txBody>
      </p:sp>
      <p:pic>
        <p:nvPicPr>
          <p:cNvPr id="409" name="Image" descr="Image"/>
          <p:cNvPicPr>
            <a:picLocks noChangeAspect="1"/>
          </p:cNvPicPr>
          <p:nvPr/>
        </p:nvPicPr>
        <p:blipFill>
          <a:blip r:embed="rId2"/>
          <a:stretch>
            <a:fillRect/>
          </a:stretch>
        </p:blipFill>
        <p:spPr>
          <a:xfrm>
            <a:off x="812800" y="2355850"/>
            <a:ext cx="11633200" cy="7035800"/>
          </a:xfrm>
          <a:prstGeom prst="rect">
            <a:avLst/>
          </a:prstGeom>
          <a:ln w="12700">
            <a:miter lim="400000"/>
          </a:ln>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Пример: Fibonacci"/>
          <p:cNvSpPr txBox="1">
            <a:spLocks noGrp="1"/>
          </p:cNvSpPr>
          <p:nvPr>
            <p:ph type="title"/>
          </p:nvPr>
        </p:nvSpPr>
        <p:spPr>
          <a:prstGeom prst="rect">
            <a:avLst/>
          </a:prstGeom>
        </p:spPr>
        <p:txBody>
          <a:bodyPr/>
          <a:lstStyle/>
          <a:p>
            <a:r>
              <a:t>Пример: Fibonacci</a:t>
            </a:r>
          </a:p>
        </p:txBody>
      </p:sp>
      <p:sp>
        <p:nvSpPr>
          <p:cNvPr id="412" name="На първият ред е показано множествено присвояване: променливите a и b едновременно получават нови стойности 0 и 1 съответно. На последният ред е използвано същото присвояване за промяна на стойностите на същите променливи. Тук е налице израз, който се из"/>
          <p:cNvSpPr txBox="1">
            <a:spLocks noGrp="1"/>
          </p:cNvSpPr>
          <p:nvPr>
            <p:ph type="body" idx="1"/>
          </p:nvPr>
        </p:nvSpPr>
        <p:spPr>
          <a:prstGeom prst="rect">
            <a:avLst/>
          </a:prstGeom>
        </p:spPr>
        <p:txBody>
          <a:bodyPr/>
          <a:lstStyle/>
          <a:p>
            <a:pPr marL="311150" indent="-311150" defTabSz="408940">
              <a:spcBef>
                <a:spcPts val="2900"/>
              </a:spcBef>
              <a:defRPr sz="2520"/>
            </a:pPr>
            <a:r>
              <a:t>На първият ред е показано множествено присвояване: променливите a и b едновременно получават нови стойности 0 и 1 съответно. На последният ред е използвано същото присвояване за промяна на стойностите на същите променливи. Тук е налице израз, който се изчислява отдясно наляво и в който участват старите стойности на a и b.</a:t>
            </a:r>
          </a:p>
          <a:p>
            <a:pPr marL="311150" indent="-311150" defTabSz="408940">
              <a:spcBef>
                <a:spcPts val="2900"/>
              </a:spcBef>
              <a:defRPr sz="2520"/>
            </a:pPr>
            <a:r>
              <a:t>Цикълът while се изпълнява, докато условието (a &lt; 10) не стане false. В Python, подобно на C, всяко цяло число, различно от нула е true; докато нулата се счита за false. Условието може да бъде и низ или списък; всяка последователност от данни с ненулева дължина е true, докато празна последователност (низ, списък) е false. Проверката, използвана в примера е проста (simple comparison). Стандартните операции за сравнение са същите както в C: &lt; (less than), &gt; (greater than), == (equal to), &lt;= (less than or equal to), &gt;= (greater than or equal to) and != (not equal to).</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Пример: Fibonacci"/>
          <p:cNvSpPr txBox="1">
            <a:spLocks noGrp="1"/>
          </p:cNvSpPr>
          <p:nvPr>
            <p:ph type="title"/>
          </p:nvPr>
        </p:nvSpPr>
        <p:spPr>
          <a:prstGeom prst="rect">
            <a:avLst/>
          </a:prstGeom>
        </p:spPr>
        <p:txBody>
          <a:bodyPr/>
          <a:lstStyle/>
          <a:p>
            <a:r>
              <a:t>Пример: Fibonacci</a:t>
            </a:r>
          </a:p>
        </p:txBody>
      </p:sp>
      <p:sp>
        <p:nvSpPr>
          <p:cNvPr id="415" name="Тялото на цикъла е написано 4 позиции по-навътре. Това е начинът за групиране на оператори в Python. Ако се въвежда програмата в интерактивен режим, трябва да се използва tab или space(s) за всеки ред с отместване. Обикновено по-сложните програми се пиша"/>
          <p:cNvSpPr txBox="1">
            <a:spLocks noGrp="1"/>
          </p:cNvSpPr>
          <p:nvPr>
            <p:ph type="body" idx="1"/>
          </p:nvPr>
        </p:nvSpPr>
        <p:spPr>
          <a:prstGeom prst="rect">
            <a:avLst/>
          </a:prstGeom>
        </p:spPr>
        <p:txBody>
          <a:bodyPr/>
          <a:lstStyle/>
          <a:p>
            <a:pPr marL="311150" indent="-311150" defTabSz="408940">
              <a:spcBef>
                <a:spcPts val="2900"/>
              </a:spcBef>
              <a:defRPr sz="2520"/>
            </a:pPr>
            <a:r>
              <a:t>Тялото на цикъла е написано 4 позиции по-навътре. Това е начинът за групиране на оператори в Python. Ако се въвежда програмата в интерактивен режим, трябва да се използва tab или space(s) за всеки ред с отместване. Обикновено по-сложните програми се пишат в редактор, който разполага с възможност за автоматично разпознаване на това, кога е необходимо отместване. Когато се използва интерактивен режим за излизане от отместване, трябва да се въведе празен ред (интерпретаторът не може да познае дали групирането на оператори (нарича се блок) продължава или не). Всеки ред в блока трябва да бъде с еднакво отместване.</a:t>
            </a:r>
          </a:p>
          <a:p>
            <a:pPr marL="311150" indent="-311150" defTabSz="408940">
              <a:spcBef>
                <a:spcPts val="2900"/>
              </a:spcBef>
              <a:defRPr sz="2520"/>
            </a:pPr>
            <a:r>
              <a:t>Функцията print() разпечатва стойностите на своите аргументи на екрана. Можем да използваме множество аргументи от различен тип. Низовете се печатат без ограничителните кавички. Като разделител между отделните аргументи се използва space. В края на печата се слага нов ред отново по подразбиране.</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Пример: Fibonacci"/>
          <p:cNvSpPr txBox="1">
            <a:spLocks noGrp="1"/>
          </p:cNvSpPr>
          <p:nvPr>
            <p:ph type="title"/>
          </p:nvPr>
        </p:nvSpPr>
        <p:spPr>
          <a:prstGeom prst="rect">
            <a:avLst/>
          </a:prstGeom>
        </p:spPr>
        <p:txBody>
          <a:bodyPr/>
          <a:lstStyle/>
          <a:p>
            <a:r>
              <a:t>Пример: Fibonacci</a:t>
            </a:r>
          </a:p>
        </p:txBody>
      </p:sp>
      <p:sp>
        <p:nvSpPr>
          <p:cNvPr id="418" name="Ако желаем да сменим какво да се разпечати в края на реда (вместо нов ред), трябва да променим стойността на ключовия аргумент (keyword argument) end:"/>
          <p:cNvSpPr txBox="1">
            <a:spLocks noGrp="1"/>
          </p:cNvSpPr>
          <p:nvPr>
            <p:ph type="body" idx="1"/>
          </p:nvPr>
        </p:nvSpPr>
        <p:spPr>
          <a:prstGeom prst="rect">
            <a:avLst/>
          </a:prstGeom>
        </p:spPr>
        <p:txBody>
          <a:bodyPr/>
          <a:lstStyle/>
          <a:p>
            <a:r>
              <a:t>Ако желаем да сменим какво да се разпечати в края на реда (вместо нов ред), трябва да променим стойността на ключовия аргумент (keyword argument) end:</a:t>
            </a:r>
          </a:p>
          <a:p>
            <a:endParaRPr/>
          </a:p>
        </p:txBody>
      </p:sp>
      <p:pic>
        <p:nvPicPr>
          <p:cNvPr id="419" name="Image" descr="Image"/>
          <p:cNvPicPr>
            <a:picLocks noChangeAspect="1"/>
          </p:cNvPicPr>
          <p:nvPr/>
        </p:nvPicPr>
        <p:blipFill>
          <a:blip r:embed="rId2"/>
          <a:stretch>
            <a:fillRect/>
          </a:stretch>
        </p:blipFill>
        <p:spPr>
          <a:xfrm>
            <a:off x="419100" y="5765800"/>
            <a:ext cx="12166600" cy="3352800"/>
          </a:xfrm>
          <a:prstGeom prst="rect">
            <a:avLst/>
          </a:prstGeom>
          <a:ln w="12700">
            <a:miter lim="400000"/>
          </a:ln>
        </p:spPr>
      </p:pic>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Условен оператор…"/>
          <p:cNvSpPr txBox="1">
            <a:spLocks noGrp="1"/>
          </p:cNvSpPr>
          <p:nvPr>
            <p:ph type="title"/>
          </p:nvPr>
        </p:nvSpPr>
        <p:spPr>
          <a:prstGeom prst="rect">
            <a:avLst/>
          </a:prstGeom>
        </p:spPr>
        <p:txBody>
          <a:bodyPr/>
          <a:lstStyle/>
          <a:p>
            <a:pPr defTabSz="490727">
              <a:defRPr sz="6719"/>
            </a:pPr>
            <a:r>
              <a:t>Условен оператор</a:t>
            </a:r>
          </a:p>
          <a:p>
            <a:pPr defTabSz="490727">
              <a:defRPr sz="6719"/>
            </a:pPr>
            <a:r>
              <a:t>Цикъл</a:t>
            </a:r>
          </a:p>
        </p:txBody>
      </p:sp>
      <p:sp>
        <p:nvSpPr>
          <p:cNvPr id="422" name="Python използва обичайните оператори за контрол на изпълнението на кода: условни и цикли. Те съществуват и в другите програмни езици.…"/>
          <p:cNvSpPr txBox="1">
            <a:spLocks noGrp="1"/>
          </p:cNvSpPr>
          <p:nvPr>
            <p:ph type="body" idx="1"/>
          </p:nvPr>
        </p:nvSpPr>
        <p:spPr>
          <a:prstGeom prst="rect">
            <a:avLst/>
          </a:prstGeom>
        </p:spPr>
        <p:txBody>
          <a:bodyPr/>
          <a:lstStyle/>
          <a:p>
            <a:pPr marL="244475" indent="-244475" defTabSz="321310">
              <a:spcBef>
                <a:spcPts val="2300"/>
              </a:spcBef>
              <a:defRPr sz="1980"/>
            </a:pPr>
            <a:r>
              <a:t>Python използва обичайните оператори за контрол на изпълнението на кода: условни и цикли. Те съществуват и в другите програмни езици.</a:t>
            </a:r>
          </a:p>
          <a:p>
            <a:pPr marL="244475" indent="-244475" defTabSz="321310">
              <a:spcBef>
                <a:spcPts val="2300"/>
              </a:spcBef>
              <a:defRPr sz="1980"/>
            </a:pPr>
            <a:r>
              <a:t>Условните оператори позволяват изпълнение само на част от кода и прескачане (неизпълнение) на друга.</a:t>
            </a:r>
          </a:p>
          <a:p>
            <a:pPr marL="244475" indent="-244475" defTabSz="321310">
              <a:spcBef>
                <a:spcPts val="2300"/>
              </a:spcBef>
              <a:defRPr sz="1980"/>
            </a:pPr>
            <a:r>
              <a:t>Операторите за цикъл позволяват многократно изпълнение на един и същи код, наречен тяло на цикъла. За изход от цикъла се използва условие за край, което е булево (дава резултат true или false). Когато условието за край не настъпва никога, цикълът е безкраен. Трябва да избягваме безкрайни цикли.</a:t>
            </a:r>
          </a:p>
          <a:p>
            <a:pPr marL="244475" indent="-244475" defTabSz="321310">
              <a:spcBef>
                <a:spcPts val="2300"/>
              </a:spcBef>
              <a:defRPr sz="1980"/>
            </a:pPr>
            <a:r>
              <a:t>Всяко едно изпълнение на тялото на цикъла се нарича итерация. </a:t>
            </a:r>
          </a:p>
          <a:p>
            <a:pPr marL="244475" indent="-244475" defTabSz="321310">
              <a:spcBef>
                <a:spcPts val="2300"/>
              </a:spcBef>
              <a:defRPr sz="1980"/>
            </a:pPr>
            <a:r>
              <a:t>В зависимост от вида на условието циклите се делят на:</a:t>
            </a:r>
          </a:p>
          <a:p>
            <a:pPr marL="488950" lvl="1" indent="-244475" defTabSz="321310">
              <a:spcBef>
                <a:spcPts val="2300"/>
              </a:spcBef>
              <a:defRPr sz="1980"/>
            </a:pPr>
            <a:r>
              <a:t>цикъл по условие - не е ясно колко пъти ще се изпълни цикъла;</a:t>
            </a:r>
          </a:p>
          <a:p>
            <a:pPr marL="488950" lvl="1" indent="-244475" defTabSz="321310">
              <a:spcBef>
                <a:spcPts val="2300"/>
              </a:spcBef>
              <a:defRPr sz="1980"/>
            </a:pPr>
            <a:r>
              <a:t>цикъл по брояч - броячът е променлива, която работи с увеличение или намаление. Стъпката обикновено е 1. Тук се знае предварително колко итерации ще бъдат направени.</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Условен оператор if"/>
          <p:cNvSpPr txBox="1">
            <a:spLocks noGrp="1"/>
          </p:cNvSpPr>
          <p:nvPr>
            <p:ph type="title"/>
          </p:nvPr>
        </p:nvSpPr>
        <p:spPr>
          <a:prstGeom prst="rect">
            <a:avLst/>
          </a:prstGeom>
        </p:spPr>
        <p:txBody>
          <a:bodyPr/>
          <a:lstStyle/>
          <a:p>
            <a:r>
              <a:t>Условен оператор if</a:t>
            </a:r>
          </a:p>
        </p:txBody>
      </p:sp>
      <p:sp>
        <p:nvSpPr>
          <p:cNvPr id="425" name="Python използва оператор if за контрол на изпълнението:"/>
          <p:cNvSpPr txBox="1">
            <a:spLocks noGrp="1"/>
          </p:cNvSpPr>
          <p:nvPr>
            <p:ph type="body" idx="1"/>
          </p:nvPr>
        </p:nvSpPr>
        <p:spPr>
          <a:prstGeom prst="rect">
            <a:avLst/>
          </a:prstGeom>
        </p:spPr>
        <p:txBody>
          <a:bodyPr/>
          <a:lstStyle/>
          <a:p>
            <a:r>
              <a:t>Python използва оператор if за контрол на изпълнението:</a:t>
            </a:r>
          </a:p>
          <a:p>
            <a:endParaRPr/>
          </a:p>
          <a:p>
            <a:endParaRPr/>
          </a:p>
          <a:p>
            <a:endParaRPr/>
          </a:p>
        </p:txBody>
      </p:sp>
      <p:pic>
        <p:nvPicPr>
          <p:cNvPr id="426" name="Image" descr="Image"/>
          <p:cNvPicPr>
            <a:picLocks noChangeAspect="1"/>
          </p:cNvPicPr>
          <p:nvPr/>
        </p:nvPicPr>
        <p:blipFill>
          <a:blip r:embed="rId2"/>
          <a:stretch>
            <a:fillRect/>
          </a:stretch>
        </p:blipFill>
        <p:spPr>
          <a:xfrm>
            <a:off x="1771848" y="4179292"/>
            <a:ext cx="9461104" cy="5364758"/>
          </a:xfrm>
          <a:prstGeom prst="rect">
            <a:avLst/>
          </a:prstGeom>
          <a:ln w="12700">
            <a:miter lim="400000"/>
          </a:ln>
        </p:spPr>
      </p:pic>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Цикъл for"/>
          <p:cNvSpPr txBox="1">
            <a:spLocks noGrp="1"/>
          </p:cNvSpPr>
          <p:nvPr>
            <p:ph type="title"/>
          </p:nvPr>
        </p:nvSpPr>
        <p:spPr>
          <a:prstGeom prst="rect">
            <a:avLst/>
          </a:prstGeom>
        </p:spPr>
        <p:txBody>
          <a:bodyPr/>
          <a:lstStyle/>
          <a:p>
            <a:r>
              <a:t>Цикъл for</a:t>
            </a:r>
          </a:p>
        </p:txBody>
      </p:sp>
      <p:sp>
        <p:nvSpPr>
          <p:cNvPr id="429" name="Операторът за цикъл for в Python се различава от този в C или Pascal. За разлика от Pascal, където винаги се итерира като се използва аритметична прогресия от числа или от С, където потребителят може да дефинира стъпка на итерация и условие за край, при "/>
          <p:cNvSpPr txBox="1">
            <a:spLocks noGrp="1"/>
          </p:cNvSpPr>
          <p:nvPr>
            <p:ph type="body" idx="1"/>
          </p:nvPr>
        </p:nvSpPr>
        <p:spPr>
          <a:prstGeom prst="rect">
            <a:avLst/>
          </a:prstGeom>
        </p:spPr>
        <p:txBody>
          <a:bodyPr/>
          <a:lstStyle/>
          <a:p>
            <a:r>
              <a:t>Операторът за цикъл for в Python се различава от този в C или Pascal. За разлика от Pascal, където винаги се итерира като се използва аритметична прогресия от числа или от С, където потребителят може да дефинира стъпка на итерация и условие за край, при Python операторът for итерира върху елементи от призволна последователност (низ или списък) в реда, в който те са записани в последователността.</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Цикъл for"/>
          <p:cNvSpPr txBox="1">
            <a:spLocks noGrp="1"/>
          </p:cNvSpPr>
          <p:nvPr>
            <p:ph type="title"/>
          </p:nvPr>
        </p:nvSpPr>
        <p:spPr>
          <a:prstGeom prst="rect">
            <a:avLst/>
          </a:prstGeom>
        </p:spPr>
        <p:txBody>
          <a:bodyPr/>
          <a:lstStyle/>
          <a:p>
            <a:r>
              <a:t>Цикъл for</a:t>
            </a:r>
          </a:p>
        </p:txBody>
      </p:sp>
      <p:sp>
        <p:nvSpPr>
          <p:cNvPr id="432" name="Пример:"/>
          <p:cNvSpPr txBox="1">
            <a:spLocks noGrp="1"/>
          </p:cNvSpPr>
          <p:nvPr>
            <p:ph type="body" idx="1"/>
          </p:nvPr>
        </p:nvSpPr>
        <p:spPr>
          <a:prstGeom prst="rect">
            <a:avLst/>
          </a:prstGeom>
        </p:spPr>
        <p:txBody>
          <a:bodyPr/>
          <a:lstStyle/>
          <a:p>
            <a:r>
              <a:t>Пример:</a:t>
            </a:r>
          </a:p>
          <a:p>
            <a:endParaRPr/>
          </a:p>
          <a:p>
            <a:endParaRPr/>
          </a:p>
          <a:p>
            <a:endParaRPr/>
          </a:p>
        </p:txBody>
      </p:sp>
      <p:pic>
        <p:nvPicPr>
          <p:cNvPr id="433" name="Image" descr="Image"/>
          <p:cNvPicPr>
            <a:picLocks noChangeAspect="1"/>
          </p:cNvPicPr>
          <p:nvPr/>
        </p:nvPicPr>
        <p:blipFill>
          <a:blip r:embed="rId2"/>
          <a:stretch>
            <a:fillRect/>
          </a:stretch>
        </p:blipFill>
        <p:spPr>
          <a:xfrm>
            <a:off x="914400" y="4064000"/>
            <a:ext cx="11176000" cy="4216400"/>
          </a:xfrm>
          <a:prstGeom prst="rect">
            <a:avLst/>
          </a:prstGeom>
          <a:ln w="12700">
            <a:miter lim="400000"/>
          </a:ln>
        </p:spPr>
      </p:pic>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Цикъл for"/>
          <p:cNvSpPr txBox="1">
            <a:spLocks noGrp="1"/>
          </p:cNvSpPr>
          <p:nvPr>
            <p:ph type="title"/>
          </p:nvPr>
        </p:nvSpPr>
        <p:spPr>
          <a:prstGeom prst="rect">
            <a:avLst/>
          </a:prstGeom>
        </p:spPr>
        <p:txBody>
          <a:bodyPr/>
          <a:lstStyle/>
          <a:p>
            <a:r>
              <a:t>Цикъл for</a:t>
            </a:r>
          </a:p>
        </p:txBody>
      </p:sp>
      <p:sp>
        <p:nvSpPr>
          <p:cNvPr id="436" name="Има специфика при писане на код, който променя колекцията при нейната итерация. По-лесният вариант е да се генерира нова колекцията с необходимите промени. Пример:"/>
          <p:cNvSpPr txBox="1">
            <a:spLocks noGrp="1"/>
          </p:cNvSpPr>
          <p:nvPr>
            <p:ph type="body" idx="1"/>
          </p:nvPr>
        </p:nvSpPr>
        <p:spPr>
          <a:prstGeom prst="rect">
            <a:avLst/>
          </a:prstGeom>
        </p:spPr>
        <p:txBody>
          <a:bodyPr/>
          <a:lstStyle/>
          <a:p>
            <a:r>
              <a:t>Има специфика при писане на код, който променя колекцията при нейната итерация. По-лесният вариант е да се генерира нова колекцията с необходимите промени. Пример:</a:t>
            </a:r>
          </a:p>
          <a:p>
            <a:endParaRPr/>
          </a:p>
          <a:p>
            <a:endParaRPr/>
          </a:p>
        </p:txBody>
      </p:sp>
      <p:pic>
        <p:nvPicPr>
          <p:cNvPr id="437" name="Image" descr="Image"/>
          <p:cNvPicPr>
            <a:picLocks noChangeAspect="1"/>
          </p:cNvPicPr>
          <p:nvPr/>
        </p:nvPicPr>
        <p:blipFill>
          <a:blip r:embed="rId2"/>
          <a:stretch>
            <a:fillRect/>
          </a:stretch>
        </p:blipFill>
        <p:spPr>
          <a:xfrm>
            <a:off x="2012146" y="5445874"/>
            <a:ext cx="8980508" cy="4295026"/>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189</TotalTime>
  <Words>6366</Words>
  <Application>Microsoft Office PowerPoint</Application>
  <PresentationFormat>Custom</PresentationFormat>
  <Paragraphs>385</Paragraphs>
  <Slides>112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112</vt:i4>
      </vt:variant>
    </vt:vector>
  </HeadingPairs>
  <TitlesOfParts>
    <vt:vector size="117" baseType="lpstr">
      <vt:lpstr>Helvetica</vt:lpstr>
      <vt:lpstr>Helvetica Light</vt:lpstr>
      <vt:lpstr>Helvetica Neue</vt:lpstr>
      <vt:lpstr>Wide Latin</vt:lpstr>
      <vt:lpstr>White</vt:lpstr>
      <vt:lpstr>Python 3</vt:lpstr>
      <vt:lpstr>Въведение</vt:lpstr>
      <vt:lpstr>Въведение</vt:lpstr>
      <vt:lpstr>Въведение</vt:lpstr>
      <vt:lpstr>Въведение</vt:lpstr>
      <vt:lpstr>Въведение</vt:lpstr>
      <vt:lpstr>Използване на интерпретатор на Python</vt:lpstr>
      <vt:lpstr>Използване на интерпретатор на Python</vt:lpstr>
      <vt:lpstr>Използване на интерпретатор на Python</vt:lpstr>
      <vt:lpstr>Използване на интерпретатор на Python</vt:lpstr>
      <vt:lpstr>Предаване на аргументи</vt:lpstr>
      <vt:lpstr>Интерактивен режим</vt:lpstr>
      <vt:lpstr>Интерактивен режим</vt:lpstr>
      <vt:lpstr>Интерпретатор и среда</vt:lpstr>
      <vt:lpstr>Source Code Encoding</vt:lpstr>
      <vt:lpstr>Първи пример на Python</vt:lpstr>
      <vt:lpstr>Първи пример на Python</vt:lpstr>
      <vt:lpstr>Първи пример на Python</vt:lpstr>
      <vt:lpstr>Първи пример на Python</vt:lpstr>
      <vt:lpstr>Работа с числа</vt:lpstr>
      <vt:lpstr>Работа с числа</vt:lpstr>
      <vt:lpstr>Работа с числа</vt:lpstr>
      <vt:lpstr>Работа с числа</vt:lpstr>
      <vt:lpstr>Работа с числа</vt:lpstr>
      <vt:lpstr>Работа с числа</vt:lpstr>
      <vt:lpstr>Работа с числа</vt:lpstr>
      <vt:lpstr>Преобразуване на типове на числата</vt:lpstr>
      <vt:lpstr>Преобразуване на типове на числата</vt:lpstr>
      <vt:lpstr>Mathematical Functions</vt:lpstr>
      <vt:lpstr>Mathematical Functions</vt:lpstr>
      <vt:lpstr>Mathematical Functions</vt:lpstr>
      <vt:lpstr>Mathematical Functions</vt:lpstr>
      <vt:lpstr>Mathematical Functions</vt:lpstr>
      <vt:lpstr>Random Number Functions</vt:lpstr>
      <vt:lpstr>Random Number Functions</vt:lpstr>
      <vt:lpstr>Random Number Functions</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Низове</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PowerPoint Presentation</vt:lpstr>
      <vt:lpstr>String Methods</vt:lpstr>
      <vt:lpstr>String Methods</vt:lpstr>
      <vt:lpstr>String Methods</vt:lpstr>
      <vt:lpstr>Списъци (Lists)</vt:lpstr>
      <vt:lpstr>Lists</vt:lpstr>
      <vt:lpstr>Lists</vt:lpstr>
      <vt:lpstr>Lists</vt:lpstr>
      <vt:lpstr>Lists</vt:lpstr>
      <vt:lpstr>Lists</vt:lpstr>
      <vt:lpstr>Lists</vt:lpstr>
      <vt:lpstr>Lists</vt:lpstr>
      <vt:lpstr>Пример: Fibonacci</vt:lpstr>
      <vt:lpstr>Пример: Fibonacci</vt:lpstr>
      <vt:lpstr>Пример: Fibonacci</vt:lpstr>
      <vt:lpstr>Пример: Fibonacci</vt:lpstr>
      <vt:lpstr>Условен оператор Цикъл</vt:lpstr>
      <vt:lpstr>Условен оператор if</vt:lpstr>
      <vt:lpstr>Цикъл for</vt:lpstr>
      <vt:lpstr>Цикъл for</vt:lpstr>
      <vt:lpstr>Цикъл for</vt:lpstr>
      <vt:lpstr>Функция range()</vt:lpstr>
      <vt:lpstr>Функция range()</vt:lpstr>
      <vt:lpstr>Функция range()</vt:lpstr>
      <vt:lpstr>Функция range()</vt:lpstr>
      <vt:lpstr>Функция range()</vt:lpstr>
      <vt:lpstr>Функция range()</vt:lpstr>
      <vt:lpstr> Оператори break и continue</vt:lpstr>
      <vt:lpstr> Пример: намиране на прости числа</vt:lpstr>
      <vt:lpstr> Оператор else</vt:lpstr>
      <vt:lpstr>Оператори break и continue</vt:lpstr>
      <vt:lpstr>Оператор pass</vt:lpstr>
      <vt:lpstr>Оператор pass</vt:lpstr>
      <vt:lpstr>Оператор pass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Daniela Gotseva</dc:creator>
  <cp:lastModifiedBy>Daniela Gotseva</cp:lastModifiedBy>
  <cp:revision>24</cp:revision>
  <dcterms:modified xsi:type="dcterms:W3CDTF">2021-07-29T13:08:50Z</dcterms:modified>
</cp:coreProperties>
</file>