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256" r:id="rId2"/>
    <p:sldId id="358" r:id="rId3"/>
    <p:sldId id="359" r:id="rId4"/>
    <p:sldId id="360" r:id="rId5"/>
    <p:sldId id="361" r:id="rId6"/>
    <p:sldId id="362" r:id="rId7"/>
    <p:sldId id="363" r:id="rId8"/>
    <p:sldId id="364" r:id="rId9"/>
    <p:sldId id="365" r:id="rId10"/>
    <p:sldId id="366" r:id="rId11"/>
    <p:sldId id="367" r:id="rId12"/>
    <p:sldId id="368" r:id="rId13"/>
    <p:sldId id="369" r:id="rId14"/>
    <p:sldId id="370" r:id="rId15"/>
    <p:sldId id="371" r:id="rId16"/>
    <p:sldId id="372" r:id="rId17"/>
    <p:sldId id="373" r:id="rId18"/>
    <p:sldId id="374" r:id="rId19"/>
    <p:sldId id="375" r:id="rId20"/>
    <p:sldId id="376" r:id="rId21"/>
    <p:sldId id="377" r:id="rId22"/>
    <p:sldId id="378" r:id="rId23"/>
    <p:sldId id="379" r:id="rId24"/>
    <p:sldId id="380" r:id="rId25"/>
    <p:sldId id="381" r:id="rId26"/>
    <p:sldId id="382" r:id="rId27"/>
    <p:sldId id="383" r:id="rId28"/>
    <p:sldId id="384" r:id="rId29"/>
    <p:sldId id="385" r:id="rId30"/>
    <p:sldId id="386" r:id="rId31"/>
    <p:sldId id="387" r:id="rId32"/>
    <p:sldId id="388" r:id="rId33"/>
    <p:sldId id="389" r:id="rId34"/>
    <p:sldId id="390" r:id="rId35"/>
    <p:sldId id="391" r:id="rId36"/>
    <p:sldId id="392" r:id="rId37"/>
    <p:sldId id="393" r:id="rId38"/>
    <p:sldId id="394" r:id="rId39"/>
    <p:sldId id="395" r:id="rId40"/>
    <p:sldId id="396" r:id="rId41"/>
    <p:sldId id="397" r:id="rId42"/>
    <p:sldId id="398" r:id="rId43"/>
    <p:sldId id="399" r:id="rId44"/>
    <p:sldId id="400" r:id="rId45"/>
    <p:sldId id="401" r:id="rId46"/>
    <p:sldId id="402" r:id="rId47"/>
    <p:sldId id="403" r:id="rId48"/>
    <p:sldId id="404" r:id="rId49"/>
    <p:sldId id="405" r:id="rId5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152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r>
              <a:t>–Johnny Appleseed</a:t>
            </a:r>
          </a:p>
        </p:txBody>
      </p:sp>
      <p:sp>
        <p:nvSpPr>
          <p:cNvPr id="94" name="“Type a quote here.”"/>
          <p:cNvSpPr txBox="1">
            <a:spLocks noGrp="1"/>
          </p:cNvSpPr>
          <p:nvPr>
            <p:ph type="body" sz="quarter" idx="22"/>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1606550" y="635000"/>
            <a:ext cx="9779000" cy="6522729"/>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2717800" y="635000"/>
            <a:ext cx="12357100" cy="8238067"/>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4533900" y="2603500"/>
            <a:ext cx="942975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21"/>
          </p:nvPr>
        </p:nvSpPr>
        <p:spPr>
          <a:xfrm>
            <a:off x="6680200" y="5026947"/>
            <a:ext cx="6057901" cy="4040705"/>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6502400" y="886747"/>
            <a:ext cx="5867400" cy="3911601"/>
          </a:xfrm>
          <a:prstGeom prst="rect">
            <a:avLst/>
          </a:prstGeom>
        </p:spPr>
        <p:txBody>
          <a:bodyPr lIns="91439" tIns="45719" rIns="91439" bIns="45719" anchor="t">
            <a:noAutofit/>
          </a:bodyPr>
          <a:lstStyle/>
          <a:p>
            <a:endParaRPr/>
          </a:p>
        </p:txBody>
      </p:sp>
      <p:sp>
        <p:nvSpPr>
          <p:cNvPr id="85" name="Image"/>
          <p:cNvSpPr>
            <a:spLocks noGrp="1"/>
          </p:cNvSpPr>
          <p:nvPr>
            <p:ph type="pic" idx="23"/>
          </p:nvPr>
        </p:nvSpPr>
        <p:spPr>
          <a:xfrm>
            <a:off x="-2374900" y="889000"/>
            <a:ext cx="11976100" cy="798406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444500"/>
            <a:ext cx="11099800" cy="215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603500"/>
            <a:ext cx="11099800"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ython 3"/>
          <p:cNvSpPr txBox="1">
            <a:spLocks noGrp="1"/>
          </p:cNvSpPr>
          <p:nvPr>
            <p:ph type="ctrTitle"/>
          </p:nvPr>
        </p:nvSpPr>
        <p:spPr>
          <a:prstGeom prst="rect">
            <a:avLst/>
          </a:prstGeom>
        </p:spPr>
        <p:txBody>
          <a:bodyPr/>
          <a:lstStyle/>
          <a:p>
            <a:r>
              <a:t>Python 3</a:t>
            </a:r>
          </a:p>
        </p:txBody>
      </p:sp>
      <p:sp>
        <p:nvSpPr>
          <p:cNvPr id="120" name="Double-click to edit"/>
          <p:cNvSpPr txBox="1">
            <a:spLocks noGrp="1"/>
          </p:cNvSpPr>
          <p:nvPr>
            <p:ph type="subTitle" sz="quarter" idx="1"/>
          </p:nvPr>
        </p:nvSpPr>
        <p:spPr>
          <a:prstGeom prst="rect">
            <a:avLst/>
          </a:prstGeom>
        </p:spPr>
        <p:txBody>
          <a:bodyPr/>
          <a:lstStyle/>
          <a:p>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Стойности на аргументите по подразбиране"/>
          <p:cNvSpPr txBox="1">
            <a:spLocks noGrp="1"/>
          </p:cNvSpPr>
          <p:nvPr>
            <p:ph type="title"/>
          </p:nvPr>
        </p:nvSpPr>
        <p:spPr>
          <a:prstGeom prst="rect">
            <a:avLst/>
          </a:prstGeom>
        </p:spPr>
        <p:txBody>
          <a:bodyPr/>
          <a:lstStyle>
            <a:lvl1pPr defTabSz="490727">
              <a:defRPr sz="6719"/>
            </a:lvl1pPr>
          </a:lstStyle>
          <a:p>
            <a:r>
              <a:t>Стойности на аргументите по подразбиране</a:t>
            </a:r>
          </a:p>
        </p:txBody>
      </p:sp>
      <p:sp>
        <p:nvSpPr>
          <p:cNvPr id="519" name="Функцията от предходния слайд може да бъде извикана по различни начини:…"/>
          <p:cNvSpPr txBox="1">
            <a:spLocks noGrp="1"/>
          </p:cNvSpPr>
          <p:nvPr>
            <p:ph type="body" idx="1"/>
          </p:nvPr>
        </p:nvSpPr>
        <p:spPr>
          <a:prstGeom prst="rect">
            <a:avLst/>
          </a:prstGeom>
        </p:spPr>
        <p:txBody>
          <a:bodyPr/>
          <a:lstStyle/>
          <a:p>
            <a:pPr marL="342264" indent="-342264" defTabSz="449833">
              <a:spcBef>
                <a:spcPts val="3200"/>
              </a:spcBef>
              <a:defRPr sz="2772"/>
            </a:pPr>
            <a:r>
              <a:t>Функцията от предходния слайд може да бъде извикана по различни начини:</a:t>
            </a:r>
          </a:p>
          <a:p>
            <a:pPr marL="684529" lvl="1" indent="-342264" defTabSz="449833">
              <a:spcBef>
                <a:spcPts val="3200"/>
              </a:spcBef>
              <a:defRPr sz="2772"/>
            </a:pPr>
            <a:r>
              <a:t>като се задава само задължителния аргумент: ask_ok('Do you really want to quit?')</a:t>
            </a:r>
          </a:p>
          <a:p>
            <a:pPr marL="684529" lvl="1" indent="-342264" defTabSz="449833">
              <a:spcBef>
                <a:spcPts val="3200"/>
              </a:spcBef>
              <a:defRPr sz="2772"/>
            </a:pPr>
            <a:r>
              <a:t>като се задава един от опционните аргументи: ask_ok('OK to overwrite the file?', 2)</a:t>
            </a:r>
          </a:p>
          <a:p>
            <a:pPr marL="684529" lvl="1" indent="-342264" defTabSz="449833">
              <a:spcBef>
                <a:spcPts val="3200"/>
              </a:spcBef>
              <a:defRPr sz="2772"/>
            </a:pPr>
            <a:r>
              <a:t>или като се зададат всички аргументи: ask_ok('OK to overwrite the file?', 2, 'Come on, only yes or no!')</a:t>
            </a:r>
          </a:p>
          <a:p>
            <a:pPr marL="342264" indent="-342264" defTabSz="449833">
              <a:spcBef>
                <a:spcPts val="3200"/>
              </a:spcBef>
              <a:defRPr sz="2772"/>
            </a:pPr>
            <a:r>
              <a:t>Този пример показва и използването на ключова дума in. Тя проверява дали последователността  съдържа зададена стойност.</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Стойности на аргументите по подразбиране"/>
          <p:cNvSpPr txBox="1">
            <a:spLocks noGrp="1"/>
          </p:cNvSpPr>
          <p:nvPr>
            <p:ph type="title"/>
          </p:nvPr>
        </p:nvSpPr>
        <p:spPr>
          <a:prstGeom prst="rect">
            <a:avLst/>
          </a:prstGeom>
        </p:spPr>
        <p:txBody>
          <a:bodyPr/>
          <a:lstStyle>
            <a:lvl1pPr defTabSz="490727">
              <a:defRPr sz="6719"/>
            </a:lvl1pPr>
          </a:lstStyle>
          <a:p>
            <a:r>
              <a:t>Стойности на аргументите по подразбиране</a:t>
            </a:r>
          </a:p>
        </p:txBody>
      </p:sp>
      <p:sp>
        <p:nvSpPr>
          <p:cNvPr id="522" name="Стойността по подразбиране се изчислява в момента на дефиниране на функцията в зададения обхват. В примера:…"/>
          <p:cNvSpPr txBox="1">
            <a:spLocks noGrp="1"/>
          </p:cNvSpPr>
          <p:nvPr>
            <p:ph type="body" idx="1"/>
          </p:nvPr>
        </p:nvSpPr>
        <p:spPr>
          <a:prstGeom prst="rect">
            <a:avLst/>
          </a:prstGeom>
        </p:spPr>
        <p:txBody>
          <a:bodyPr/>
          <a:lstStyle/>
          <a:p>
            <a:r>
              <a:t>Стойността по подразбиране се изчислява в момента на дефиниране на функцията в зададения обхват. В примера:</a:t>
            </a:r>
          </a:p>
          <a:p>
            <a:endParaRPr/>
          </a:p>
          <a:p>
            <a:endParaRPr/>
          </a:p>
          <a:p>
            <a:endParaRPr/>
          </a:p>
          <a:p>
            <a:r>
              <a:t>ще се отпечати 5.</a:t>
            </a:r>
          </a:p>
        </p:txBody>
      </p:sp>
      <p:pic>
        <p:nvPicPr>
          <p:cNvPr id="523" name="Image" descr="Image"/>
          <p:cNvPicPr>
            <a:picLocks noChangeAspect="1"/>
          </p:cNvPicPr>
          <p:nvPr/>
        </p:nvPicPr>
        <p:blipFill>
          <a:blip r:embed="rId2"/>
          <a:stretch>
            <a:fillRect/>
          </a:stretch>
        </p:blipFill>
        <p:spPr>
          <a:xfrm>
            <a:off x="4140200" y="4406900"/>
            <a:ext cx="4470400" cy="3860800"/>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Стойности на аргументите по подразбиране"/>
          <p:cNvSpPr txBox="1">
            <a:spLocks noGrp="1"/>
          </p:cNvSpPr>
          <p:nvPr>
            <p:ph type="title"/>
          </p:nvPr>
        </p:nvSpPr>
        <p:spPr>
          <a:prstGeom prst="rect">
            <a:avLst/>
          </a:prstGeom>
        </p:spPr>
        <p:txBody>
          <a:bodyPr/>
          <a:lstStyle>
            <a:lvl1pPr defTabSz="490727">
              <a:defRPr sz="6719"/>
            </a:lvl1pPr>
          </a:lstStyle>
          <a:p>
            <a:r>
              <a:t>Стойности на аргументите по подразбиране</a:t>
            </a:r>
          </a:p>
        </p:txBody>
      </p:sp>
      <p:sp>
        <p:nvSpPr>
          <p:cNvPr id="526" name="Трябва да се отбележи, че стойността по подразбиране се изчислява САМО веднъж. Това се забелязва, когато за стойността по подразбиране се използва променяем обект (mutable object) като списък (list), речник (dictionary), или инстанции на повечето класове"/>
          <p:cNvSpPr txBox="1">
            <a:spLocks noGrp="1"/>
          </p:cNvSpPr>
          <p:nvPr>
            <p:ph type="body" idx="1"/>
          </p:nvPr>
        </p:nvSpPr>
        <p:spPr>
          <a:prstGeom prst="rect">
            <a:avLst/>
          </a:prstGeom>
        </p:spPr>
        <p:txBody>
          <a:bodyPr/>
          <a:lstStyle/>
          <a:p>
            <a:pPr marL="413384" indent="-413384" defTabSz="543305">
              <a:spcBef>
                <a:spcPts val="3900"/>
              </a:spcBef>
              <a:defRPr sz="3348"/>
            </a:pPr>
            <a:r>
              <a:t>Трябва да се отбележи, че стойността по подразбиране се изчислява САМО веднъж. Това се забелязва, когато за стойността по подразбиране се използва променяем обект (mutable object) като списък (list), речник (dictionary), или инстанции на повечето класове. Например, функцията по-долу натрупва подадените аргументи при всяко извикване:</a:t>
            </a:r>
          </a:p>
          <a:p>
            <a:pPr marL="413384" indent="-413384" defTabSz="543305">
              <a:spcBef>
                <a:spcPts val="3900"/>
              </a:spcBef>
              <a:defRPr sz="3348"/>
            </a:pPr>
            <a:endParaRPr/>
          </a:p>
        </p:txBody>
      </p:sp>
      <p:pic>
        <p:nvPicPr>
          <p:cNvPr id="527" name="Image" descr="Image"/>
          <p:cNvPicPr>
            <a:picLocks noChangeAspect="1"/>
          </p:cNvPicPr>
          <p:nvPr/>
        </p:nvPicPr>
        <p:blipFill>
          <a:blip r:embed="rId2"/>
          <a:stretch>
            <a:fillRect/>
          </a:stretch>
        </p:blipFill>
        <p:spPr>
          <a:xfrm>
            <a:off x="4992949" y="6544726"/>
            <a:ext cx="3414451" cy="3081875"/>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Стойности на аргументите по подразбиране"/>
          <p:cNvSpPr txBox="1">
            <a:spLocks noGrp="1"/>
          </p:cNvSpPr>
          <p:nvPr>
            <p:ph type="title"/>
          </p:nvPr>
        </p:nvSpPr>
        <p:spPr>
          <a:prstGeom prst="rect">
            <a:avLst/>
          </a:prstGeom>
        </p:spPr>
        <p:txBody>
          <a:bodyPr/>
          <a:lstStyle>
            <a:lvl1pPr defTabSz="490727">
              <a:defRPr sz="6719"/>
            </a:lvl1pPr>
          </a:lstStyle>
          <a:p>
            <a:r>
              <a:t>Стойности на аргументите по подразбиране</a:t>
            </a:r>
          </a:p>
        </p:txBody>
      </p:sp>
      <p:sp>
        <p:nvSpPr>
          <p:cNvPr id="530" name="Ако не трябва да се натрупват стойностите при всяко извикване, подразбраната стойност на списъка трябва да е None, а нe [ ]:"/>
          <p:cNvSpPr txBox="1">
            <a:spLocks noGrp="1"/>
          </p:cNvSpPr>
          <p:nvPr>
            <p:ph type="body" idx="1"/>
          </p:nvPr>
        </p:nvSpPr>
        <p:spPr>
          <a:prstGeom prst="rect">
            <a:avLst/>
          </a:prstGeom>
        </p:spPr>
        <p:txBody>
          <a:bodyPr/>
          <a:lstStyle/>
          <a:p>
            <a:r>
              <a:t>Ако не трябва да се натрупват стойностите при всяко извикване, подразбраната стойност на списъка трябва да е None, а нe [ ]:</a:t>
            </a:r>
          </a:p>
          <a:p>
            <a:endParaRPr/>
          </a:p>
          <a:p>
            <a:endParaRPr/>
          </a:p>
        </p:txBody>
      </p:sp>
      <p:pic>
        <p:nvPicPr>
          <p:cNvPr id="531" name="Image" descr="Image"/>
          <p:cNvPicPr>
            <a:picLocks noChangeAspect="1"/>
          </p:cNvPicPr>
          <p:nvPr/>
        </p:nvPicPr>
        <p:blipFill>
          <a:blip r:embed="rId2"/>
          <a:stretch>
            <a:fillRect/>
          </a:stretch>
        </p:blipFill>
        <p:spPr>
          <a:xfrm>
            <a:off x="3937000" y="5359400"/>
            <a:ext cx="5384800" cy="2819400"/>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Keyword Arguments"/>
          <p:cNvSpPr txBox="1">
            <a:spLocks noGrp="1"/>
          </p:cNvSpPr>
          <p:nvPr>
            <p:ph type="title"/>
          </p:nvPr>
        </p:nvSpPr>
        <p:spPr>
          <a:prstGeom prst="rect">
            <a:avLst/>
          </a:prstGeom>
        </p:spPr>
        <p:txBody>
          <a:bodyPr/>
          <a:lstStyle/>
          <a:p>
            <a:r>
              <a:t>Keyword Arguments</a:t>
            </a:r>
          </a:p>
        </p:txBody>
      </p:sp>
      <p:sp>
        <p:nvSpPr>
          <p:cNvPr id="534" name="Функциите могат да бъдат извикани и чрез ключови аргументи от вида: kwarg=value. Например функцията:…"/>
          <p:cNvSpPr txBox="1">
            <a:spLocks noGrp="1"/>
          </p:cNvSpPr>
          <p:nvPr>
            <p:ph type="body" idx="1"/>
          </p:nvPr>
        </p:nvSpPr>
        <p:spPr>
          <a:prstGeom prst="rect">
            <a:avLst/>
          </a:prstGeom>
        </p:spPr>
        <p:txBody>
          <a:bodyPr/>
          <a:lstStyle/>
          <a:p>
            <a:r>
              <a:t>Функциите могат да бъдат извикани и чрез ключови аргументи от вида: kwarg=value. Например функцията:</a:t>
            </a:r>
          </a:p>
          <a:p>
            <a:endParaRPr/>
          </a:p>
          <a:p>
            <a:endParaRPr/>
          </a:p>
          <a:p>
            <a:r>
              <a:t>допуска един задължителен аргумент (voltage) и три опционни аргументи (state, action, and type).</a:t>
            </a:r>
          </a:p>
        </p:txBody>
      </p:sp>
      <p:pic>
        <p:nvPicPr>
          <p:cNvPr id="535" name="Image" descr="Image"/>
          <p:cNvPicPr>
            <a:picLocks noChangeAspect="1"/>
          </p:cNvPicPr>
          <p:nvPr/>
        </p:nvPicPr>
        <p:blipFill>
          <a:blip r:embed="rId2"/>
          <a:stretch>
            <a:fillRect/>
          </a:stretch>
        </p:blipFill>
        <p:spPr>
          <a:xfrm>
            <a:off x="177800" y="4967578"/>
            <a:ext cx="13004800" cy="1977444"/>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Keyword Arguments"/>
          <p:cNvSpPr txBox="1">
            <a:spLocks noGrp="1"/>
          </p:cNvSpPr>
          <p:nvPr>
            <p:ph type="title"/>
          </p:nvPr>
        </p:nvSpPr>
        <p:spPr>
          <a:prstGeom prst="rect">
            <a:avLst/>
          </a:prstGeom>
        </p:spPr>
        <p:txBody>
          <a:bodyPr/>
          <a:lstStyle/>
          <a:p>
            <a:r>
              <a:t>Keyword Arguments</a:t>
            </a:r>
          </a:p>
        </p:txBody>
      </p:sp>
      <p:sp>
        <p:nvSpPr>
          <p:cNvPr id="538" name="Тази функция може да бъде извикана по един от следните начини:…"/>
          <p:cNvSpPr txBox="1">
            <a:spLocks noGrp="1"/>
          </p:cNvSpPr>
          <p:nvPr>
            <p:ph type="body" idx="1"/>
          </p:nvPr>
        </p:nvSpPr>
        <p:spPr>
          <a:prstGeom prst="rect">
            <a:avLst/>
          </a:prstGeom>
        </p:spPr>
        <p:txBody>
          <a:bodyPr/>
          <a:lstStyle/>
          <a:p>
            <a:pPr marL="360045" indent="-360045" defTabSz="473201">
              <a:spcBef>
                <a:spcPts val="3400"/>
              </a:spcBef>
              <a:defRPr sz="2916"/>
            </a:pPr>
            <a:r>
              <a:t>Тази функция може да бъде извикана по един от следните начини:</a:t>
            </a:r>
          </a:p>
          <a:p>
            <a:pPr marL="360045" indent="-360045" defTabSz="473201">
              <a:spcBef>
                <a:spcPts val="3400"/>
              </a:spcBef>
              <a:defRPr sz="2916"/>
            </a:pPr>
            <a:endParaRPr/>
          </a:p>
          <a:p>
            <a:pPr marL="360045" indent="-360045" defTabSz="473201">
              <a:spcBef>
                <a:spcPts val="3400"/>
              </a:spcBef>
              <a:defRPr sz="2916"/>
            </a:pPr>
            <a:endParaRPr/>
          </a:p>
          <a:p>
            <a:pPr marL="360045" indent="-360045" defTabSz="473201">
              <a:spcBef>
                <a:spcPts val="3400"/>
              </a:spcBef>
              <a:defRPr sz="2916"/>
            </a:pPr>
            <a:endParaRPr/>
          </a:p>
          <a:p>
            <a:pPr marL="360045" indent="-360045" defTabSz="473201">
              <a:spcBef>
                <a:spcPts val="3400"/>
              </a:spcBef>
              <a:defRPr sz="2916"/>
            </a:pPr>
            <a:r>
              <a:t>Показаните по-долу начини за извикване са неправилни:</a:t>
            </a:r>
          </a:p>
          <a:p>
            <a:pPr marL="360045" indent="-360045" defTabSz="473201">
              <a:spcBef>
                <a:spcPts val="3400"/>
              </a:spcBef>
              <a:defRPr sz="2916"/>
            </a:pPr>
            <a:endParaRPr/>
          </a:p>
        </p:txBody>
      </p:sp>
      <p:pic>
        <p:nvPicPr>
          <p:cNvPr id="539" name="Image" descr="Image"/>
          <p:cNvPicPr>
            <a:picLocks noChangeAspect="1"/>
          </p:cNvPicPr>
          <p:nvPr/>
        </p:nvPicPr>
        <p:blipFill>
          <a:blip r:embed="rId2"/>
          <a:stretch>
            <a:fillRect/>
          </a:stretch>
        </p:blipFill>
        <p:spPr>
          <a:xfrm>
            <a:off x="0" y="3585103"/>
            <a:ext cx="13004800" cy="2113494"/>
          </a:xfrm>
          <a:prstGeom prst="rect">
            <a:avLst/>
          </a:prstGeom>
          <a:ln w="12700">
            <a:miter lim="400000"/>
          </a:ln>
        </p:spPr>
      </p:pic>
      <p:pic>
        <p:nvPicPr>
          <p:cNvPr id="540" name="Image" descr="Image"/>
          <p:cNvPicPr>
            <a:picLocks noChangeAspect="1"/>
          </p:cNvPicPr>
          <p:nvPr/>
        </p:nvPicPr>
        <p:blipFill>
          <a:blip r:embed="rId3"/>
          <a:stretch>
            <a:fillRect/>
          </a:stretch>
        </p:blipFill>
        <p:spPr>
          <a:xfrm>
            <a:off x="165100" y="7210236"/>
            <a:ext cx="13004800" cy="1632328"/>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Keyword Arguments"/>
          <p:cNvSpPr txBox="1">
            <a:spLocks noGrp="1"/>
          </p:cNvSpPr>
          <p:nvPr>
            <p:ph type="title"/>
          </p:nvPr>
        </p:nvSpPr>
        <p:spPr>
          <a:prstGeom prst="rect">
            <a:avLst/>
          </a:prstGeom>
        </p:spPr>
        <p:txBody>
          <a:bodyPr/>
          <a:lstStyle/>
          <a:p>
            <a:r>
              <a:t>Keyword Arguments</a:t>
            </a:r>
          </a:p>
        </p:txBody>
      </p:sp>
      <p:sp>
        <p:nvSpPr>
          <p:cNvPr id="543" name="В извикването на функцията, ключовите аргументи трябва да са след позиционните. Всички предадени ключови аргументи трябва да съвпадат с един от аргументите на функцията като реда,в който са зададени няма значение. Тито един аргумент не може да получи сто"/>
          <p:cNvSpPr txBox="1">
            <a:spLocks noGrp="1"/>
          </p:cNvSpPr>
          <p:nvPr>
            <p:ph type="body" idx="1"/>
          </p:nvPr>
        </p:nvSpPr>
        <p:spPr>
          <a:prstGeom prst="rect">
            <a:avLst/>
          </a:prstGeom>
        </p:spPr>
        <p:txBody>
          <a:bodyPr/>
          <a:lstStyle/>
          <a:p>
            <a:r>
              <a:t>В извикването на функцията, ключовите аргументи трябва да са след позиционните. Всички предадени ключови аргументи трябва да съвпадат с един от аргументите на функцията като реда,в който са зададени няма значение. Тито един аргумент не може да получи стойност повече от един път.</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Keyword Arguments"/>
          <p:cNvSpPr txBox="1">
            <a:spLocks noGrp="1"/>
          </p:cNvSpPr>
          <p:nvPr>
            <p:ph type="title"/>
          </p:nvPr>
        </p:nvSpPr>
        <p:spPr>
          <a:prstGeom prst="rect">
            <a:avLst/>
          </a:prstGeom>
        </p:spPr>
        <p:txBody>
          <a:bodyPr/>
          <a:lstStyle/>
          <a:p>
            <a:r>
              <a:t>Keyword Arguments</a:t>
            </a:r>
          </a:p>
        </p:txBody>
      </p:sp>
      <p:sp>
        <p:nvSpPr>
          <p:cNvPr id="546" name="Ето пример, който ще даде грешка, поради нарушаване на предходните условия:…"/>
          <p:cNvSpPr txBox="1">
            <a:spLocks noGrp="1"/>
          </p:cNvSpPr>
          <p:nvPr>
            <p:ph type="body" idx="1"/>
          </p:nvPr>
        </p:nvSpPr>
        <p:spPr>
          <a:prstGeom prst="rect">
            <a:avLst/>
          </a:prstGeom>
        </p:spPr>
        <p:txBody>
          <a:bodyPr/>
          <a:lstStyle/>
          <a:p>
            <a:pPr marL="293370" indent="-293370" defTabSz="385572">
              <a:spcBef>
                <a:spcPts val="2700"/>
              </a:spcBef>
              <a:defRPr sz="2376"/>
            </a:pPr>
            <a:r>
              <a:t>Ето пример, който ще даде грешка, поради нарушаване на предходните условия:</a:t>
            </a:r>
          </a:p>
          <a:p>
            <a:pPr marL="293370" indent="-293370" defTabSz="385572">
              <a:spcBef>
                <a:spcPts val="2700"/>
              </a:spcBef>
              <a:defRPr sz="2376"/>
            </a:pPr>
            <a:endParaRPr/>
          </a:p>
          <a:p>
            <a:pPr marL="293370" indent="-293370" defTabSz="385572">
              <a:spcBef>
                <a:spcPts val="2700"/>
              </a:spcBef>
              <a:defRPr sz="2376"/>
            </a:pPr>
            <a:endParaRPr/>
          </a:p>
          <a:p>
            <a:pPr marL="293370" indent="-293370" defTabSz="385572">
              <a:spcBef>
                <a:spcPts val="2700"/>
              </a:spcBef>
              <a:defRPr sz="2376"/>
            </a:pPr>
            <a:endParaRPr/>
          </a:p>
          <a:p>
            <a:pPr marL="293370" indent="-293370" defTabSz="385572">
              <a:spcBef>
                <a:spcPts val="2700"/>
              </a:spcBef>
              <a:defRPr sz="2376"/>
            </a:pPr>
            <a:endParaRPr/>
          </a:p>
          <a:p>
            <a:pPr marL="293370" indent="-293370" defTabSz="385572">
              <a:spcBef>
                <a:spcPts val="2700"/>
              </a:spcBef>
              <a:defRPr sz="2376"/>
            </a:pPr>
            <a:r>
              <a:t>Когато е налице последен формален параметър от вида **name, той очаква аргумент от тип речник (dictionary), съдържащ всички ключови аргументи освен тези, които кореспондират с формалния параметър. Това може да се комбинира с формален параметър от вида *name, който получава tuple, съдържащ позиционните аргументи (*name трябва да бъде преди **name.) </a:t>
            </a:r>
          </a:p>
        </p:txBody>
      </p:sp>
      <p:pic>
        <p:nvPicPr>
          <p:cNvPr id="547" name="Image" descr="Image"/>
          <p:cNvPicPr>
            <a:picLocks noChangeAspect="1"/>
          </p:cNvPicPr>
          <p:nvPr/>
        </p:nvPicPr>
        <p:blipFill>
          <a:blip r:embed="rId2"/>
          <a:stretch>
            <a:fillRect/>
          </a:stretch>
        </p:blipFill>
        <p:spPr>
          <a:xfrm>
            <a:off x="0" y="3671982"/>
            <a:ext cx="13004800" cy="2892236"/>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Keyword Arguments"/>
          <p:cNvSpPr txBox="1">
            <a:spLocks noGrp="1"/>
          </p:cNvSpPr>
          <p:nvPr>
            <p:ph type="title"/>
          </p:nvPr>
        </p:nvSpPr>
        <p:spPr>
          <a:prstGeom prst="rect">
            <a:avLst/>
          </a:prstGeom>
        </p:spPr>
        <p:txBody>
          <a:bodyPr/>
          <a:lstStyle/>
          <a:p>
            <a:r>
              <a:t>Keyword Arguments</a:t>
            </a:r>
          </a:p>
        </p:txBody>
      </p:sp>
      <p:sp>
        <p:nvSpPr>
          <p:cNvPr id="550" name="Например, ако дефиниране функция от вида:"/>
          <p:cNvSpPr txBox="1">
            <a:spLocks noGrp="1"/>
          </p:cNvSpPr>
          <p:nvPr>
            <p:ph type="body" idx="1"/>
          </p:nvPr>
        </p:nvSpPr>
        <p:spPr>
          <a:prstGeom prst="rect">
            <a:avLst/>
          </a:prstGeom>
        </p:spPr>
        <p:txBody>
          <a:bodyPr/>
          <a:lstStyle/>
          <a:p>
            <a:r>
              <a:t>Например, ако дефиниране функция от вида:</a:t>
            </a:r>
          </a:p>
          <a:p>
            <a:endParaRPr/>
          </a:p>
          <a:p>
            <a:endParaRPr/>
          </a:p>
          <a:p>
            <a:endParaRPr/>
          </a:p>
        </p:txBody>
      </p:sp>
      <p:pic>
        <p:nvPicPr>
          <p:cNvPr id="551" name="Image" descr="Image"/>
          <p:cNvPicPr>
            <a:picLocks noChangeAspect="1"/>
          </p:cNvPicPr>
          <p:nvPr/>
        </p:nvPicPr>
        <p:blipFill>
          <a:blip r:embed="rId2"/>
          <a:stretch>
            <a:fillRect/>
          </a:stretch>
        </p:blipFill>
        <p:spPr>
          <a:xfrm>
            <a:off x="457200" y="4229100"/>
            <a:ext cx="12090400" cy="4267200"/>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Keyword Arguments"/>
          <p:cNvSpPr txBox="1">
            <a:spLocks noGrp="1"/>
          </p:cNvSpPr>
          <p:nvPr>
            <p:ph type="title"/>
          </p:nvPr>
        </p:nvSpPr>
        <p:spPr>
          <a:prstGeom prst="rect">
            <a:avLst/>
          </a:prstGeom>
        </p:spPr>
        <p:txBody>
          <a:bodyPr/>
          <a:lstStyle/>
          <a:p>
            <a:r>
              <a:t>Keyword Arguments</a:t>
            </a:r>
          </a:p>
        </p:txBody>
      </p:sp>
      <p:sp>
        <p:nvSpPr>
          <p:cNvPr id="554" name="Тя трябва да бъде извикана по следния начин:"/>
          <p:cNvSpPr txBox="1">
            <a:spLocks noGrp="1"/>
          </p:cNvSpPr>
          <p:nvPr>
            <p:ph type="body" idx="1"/>
          </p:nvPr>
        </p:nvSpPr>
        <p:spPr>
          <a:prstGeom prst="rect">
            <a:avLst/>
          </a:prstGeom>
        </p:spPr>
        <p:txBody>
          <a:bodyPr/>
          <a:lstStyle/>
          <a:p>
            <a:r>
              <a:t>Тя трябва да бъде извикана по следния начин:</a:t>
            </a:r>
          </a:p>
          <a:p>
            <a:endParaRPr/>
          </a:p>
          <a:p>
            <a:endParaRPr/>
          </a:p>
          <a:p>
            <a:endParaRPr/>
          </a:p>
        </p:txBody>
      </p:sp>
      <p:pic>
        <p:nvPicPr>
          <p:cNvPr id="555" name="Image" descr="Image"/>
          <p:cNvPicPr>
            <a:picLocks noChangeAspect="1"/>
          </p:cNvPicPr>
          <p:nvPr/>
        </p:nvPicPr>
        <p:blipFill>
          <a:blip r:embed="rId2"/>
          <a:stretch>
            <a:fillRect/>
          </a:stretch>
        </p:blipFill>
        <p:spPr>
          <a:xfrm>
            <a:off x="660400" y="4648200"/>
            <a:ext cx="11912600" cy="2794000"/>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Дефиниране на функции"/>
          <p:cNvSpPr txBox="1">
            <a:spLocks noGrp="1"/>
          </p:cNvSpPr>
          <p:nvPr>
            <p:ph type="title"/>
          </p:nvPr>
        </p:nvSpPr>
        <p:spPr>
          <a:xfrm>
            <a:off x="1282700" y="304800"/>
            <a:ext cx="11099800" cy="2159000"/>
          </a:xfrm>
          <a:prstGeom prst="rect">
            <a:avLst/>
          </a:prstGeom>
        </p:spPr>
        <p:txBody>
          <a:bodyPr/>
          <a:lstStyle>
            <a:lvl1pPr defTabSz="554990">
              <a:defRPr sz="7600"/>
            </a:lvl1pPr>
          </a:lstStyle>
          <a:p>
            <a:r>
              <a:t>Дефиниране на функции</a:t>
            </a:r>
          </a:p>
        </p:txBody>
      </p:sp>
      <p:sp>
        <p:nvSpPr>
          <p:cNvPr id="490" name="Намиране на числата на Fibonacci чрез функция като броя на числата може да се променя:"/>
          <p:cNvSpPr txBox="1">
            <a:spLocks noGrp="1"/>
          </p:cNvSpPr>
          <p:nvPr>
            <p:ph type="body" idx="1"/>
          </p:nvPr>
        </p:nvSpPr>
        <p:spPr>
          <a:prstGeom prst="rect">
            <a:avLst/>
          </a:prstGeom>
        </p:spPr>
        <p:txBody>
          <a:bodyPr/>
          <a:lstStyle/>
          <a:p>
            <a:pPr marL="422275" indent="-422275" defTabSz="554990">
              <a:spcBef>
                <a:spcPts val="3900"/>
              </a:spcBef>
              <a:defRPr sz="3420"/>
            </a:pPr>
            <a:r>
              <a:t>Намиране на числата на Fibonacci чрез функция като броя на числата може да се променя:</a:t>
            </a:r>
          </a:p>
          <a:p>
            <a:pPr marL="422275" indent="-422275" defTabSz="554990">
              <a:spcBef>
                <a:spcPts val="3900"/>
              </a:spcBef>
              <a:defRPr sz="3420"/>
            </a:pPr>
            <a:endParaRPr/>
          </a:p>
          <a:p>
            <a:pPr marL="422275" indent="-422275" defTabSz="554990">
              <a:spcBef>
                <a:spcPts val="3900"/>
              </a:spcBef>
              <a:defRPr sz="3420"/>
            </a:pPr>
            <a:endParaRPr/>
          </a:p>
          <a:p>
            <a:pPr marL="422275" indent="-422275" defTabSz="554990">
              <a:spcBef>
                <a:spcPts val="3900"/>
              </a:spcBef>
              <a:defRPr sz="3420"/>
            </a:pPr>
            <a:endParaRPr/>
          </a:p>
          <a:p>
            <a:pPr marL="422275" indent="-422275" defTabSz="554990">
              <a:spcBef>
                <a:spcPts val="3900"/>
              </a:spcBef>
              <a:defRPr sz="3420"/>
            </a:pPr>
            <a:endParaRPr/>
          </a:p>
        </p:txBody>
      </p:sp>
      <p:pic>
        <p:nvPicPr>
          <p:cNvPr id="491" name="Image" descr="Image"/>
          <p:cNvPicPr>
            <a:picLocks noChangeAspect="1"/>
          </p:cNvPicPr>
          <p:nvPr/>
        </p:nvPicPr>
        <p:blipFill>
          <a:blip r:embed="rId2"/>
          <a:stretch>
            <a:fillRect/>
          </a:stretch>
        </p:blipFill>
        <p:spPr>
          <a:xfrm>
            <a:off x="50800" y="3886200"/>
            <a:ext cx="12903200" cy="5384800"/>
          </a:xfrm>
          <a:prstGeom prst="rect">
            <a:avLst/>
          </a:prstGeom>
          <a:ln w="12700">
            <a:miter lim="400000"/>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Keyword Arguments"/>
          <p:cNvSpPr txBox="1">
            <a:spLocks noGrp="1"/>
          </p:cNvSpPr>
          <p:nvPr>
            <p:ph type="title"/>
          </p:nvPr>
        </p:nvSpPr>
        <p:spPr>
          <a:prstGeom prst="rect">
            <a:avLst/>
          </a:prstGeom>
        </p:spPr>
        <p:txBody>
          <a:bodyPr/>
          <a:lstStyle/>
          <a:p>
            <a:r>
              <a:t>Keyword Arguments</a:t>
            </a:r>
          </a:p>
        </p:txBody>
      </p:sp>
      <p:sp>
        <p:nvSpPr>
          <p:cNvPr id="558" name="и резултатът от нейното изпълнение е:…"/>
          <p:cNvSpPr txBox="1">
            <a:spLocks noGrp="1"/>
          </p:cNvSpPr>
          <p:nvPr>
            <p:ph type="body" idx="1"/>
          </p:nvPr>
        </p:nvSpPr>
        <p:spPr>
          <a:prstGeom prst="rect">
            <a:avLst/>
          </a:prstGeom>
        </p:spPr>
        <p:txBody>
          <a:bodyPr/>
          <a:lstStyle/>
          <a:p>
            <a:pPr marL="391159" indent="-391159" defTabSz="514095">
              <a:spcBef>
                <a:spcPts val="3600"/>
              </a:spcBef>
              <a:defRPr sz="3168"/>
            </a:pPr>
            <a:r>
              <a:t>и резултатът от нейното изпълнение е:</a:t>
            </a:r>
          </a:p>
          <a:p>
            <a:pPr marL="391159" indent="-391159" defTabSz="514095">
              <a:spcBef>
                <a:spcPts val="3600"/>
              </a:spcBef>
              <a:defRPr sz="3168"/>
            </a:pPr>
            <a:endParaRPr/>
          </a:p>
          <a:p>
            <a:pPr marL="391159" indent="-391159" defTabSz="514095">
              <a:spcBef>
                <a:spcPts val="3600"/>
              </a:spcBef>
              <a:defRPr sz="3168"/>
            </a:pPr>
            <a:endParaRPr/>
          </a:p>
          <a:p>
            <a:pPr marL="391159" indent="-391159" defTabSz="514095">
              <a:spcBef>
                <a:spcPts val="3600"/>
              </a:spcBef>
              <a:defRPr sz="3168"/>
            </a:pPr>
            <a:endParaRPr/>
          </a:p>
          <a:p>
            <a:pPr marL="391159" indent="-391159" defTabSz="514095">
              <a:spcBef>
                <a:spcPts val="3600"/>
              </a:spcBef>
              <a:defRPr sz="3168"/>
            </a:pPr>
            <a:endParaRPr/>
          </a:p>
          <a:p>
            <a:pPr marL="391159" indent="-391159" defTabSz="514095">
              <a:spcBef>
                <a:spcPts val="3600"/>
              </a:spcBef>
              <a:defRPr sz="3168"/>
            </a:pPr>
            <a:r>
              <a:t>Редът, в който се отпечатват ключовите аргументи гарантирано съвпада с реда, в който се подават аргументите при извикването на функцията.</a:t>
            </a:r>
          </a:p>
        </p:txBody>
      </p:sp>
      <p:pic>
        <p:nvPicPr>
          <p:cNvPr id="559" name="Image" descr="Image"/>
          <p:cNvPicPr>
            <a:picLocks noChangeAspect="1"/>
          </p:cNvPicPr>
          <p:nvPr/>
        </p:nvPicPr>
        <p:blipFill>
          <a:blip r:embed="rId2"/>
          <a:stretch>
            <a:fillRect/>
          </a:stretch>
        </p:blipFill>
        <p:spPr>
          <a:xfrm>
            <a:off x="1972351" y="3387835"/>
            <a:ext cx="9060098" cy="3978165"/>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Специални параметри"/>
          <p:cNvSpPr txBox="1">
            <a:spLocks noGrp="1"/>
          </p:cNvSpPr>
          <p:nvPr>
            <p:ph type="title"/>
          </p:nvPr>
        </p:nvSpPr>
        <p:spPr>
          <a:prstGeom prst="rect">
            <a:avLst/>
          </a:prstGeom>
        </p:spPr>
        <p:txBody>
          <a:bodyPr/>
          <a:lstStyle/>
          <a:p>
            <a:r>
              <a:t> Специални параметри</a:t>
            </a:r>
          </a:p>
        </p:txBody>
      </p:sp>
      <p:sp>
        <p:nvSpPr>
          <p:cNvPr id="562" name="Аргументите на функции в Python могат да се предадат по позиция (по подразбиране) или явно чрез ключова дума (съвпадаща с името на параметъра). С цел четимост и по-добра производителност е добре да се ограничи начина на предаване на аргументи, така че пр"/>
          <p:cNvSpPr txBox="1">
            <a:spLocks noGrp="1"/>
          </p:cNvSpPr>
          <p:nvPr>
            <p:ph type="body" idx="1"/>
          </p:nvPr>
        </p:nvSpPr>
        <p:spPr>
          <a:prstGeom prst="rect">
            <a:avLst/>
          </a:prstGeom>
        </p:spPr>
        <p:txBody>
          <a:bodyPr/>
          <a:lstStyle/>
          <a:p>
            <a:r>
              <a:t>Аргументите на функции в Python могат да се предадат по позиция (по подразбиране) или явно чрез ключова дума (съвпадаща с името на параметъра). С цел четимост и по-добра производителност е добре да се ограничи начина на предаване на аргументи, така че програмистта поглеждайки към дефиницията на функцията може да определи дали елементите се предават по позиция, с ключова дума, или и с двете (по избор).</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Специални параметри"/>
          <p:cNvSpPr txBox="1">
            <a:spLocks noGrp="1"/>
          </p:cNvSpPr>
          <p:nvPr>
            <p:ph type="title"/>
          </p:nvPr>
        </p:nvSpPr>
        <p:spPr>
          <a:prstGeom prst="rect">
            <a:avLst/>
          </a:prstGeom>
        </p:spPr>
        <p:txBody>
          <a:bodyPr/>
          <a:lstStyle/>
          <a:p>
            <a:r>
              <a:t> Специални параметри</a:t>
            </a:r>
          </a:p>
        </p:txBody>
      </p:sp>
      <p:sp>
        <p:nvSpPr>
          <p:cNvPr id="565" name="Дефиницията на функция има вида:…"/>
          <p:cNvSpPr txBox="1">
            <a:spLocks noGrp="1"/>
          </p:cNvSpPr>
          <p:nvPr>
            <p:ph type="body" idx="1"/>
          </p:nvPr>
        </p:nvSpPr>
        <p:spPr>
          <a:prstGeom prst="rect">
            <a:avLst/>
          </a:prstGeom>
        </p:spPr>
        <p:txBody>
          <a:bodyPr/>
          <a:lstStyle/>
          <a:p>
            <a:pPr marL="311150" indent="-311150" defTabSz="408940">
              <a:spcBef>
                <a:spcPts val="2900"/>
              </a:spcBef>
              <a:defRPr sz="2520"/>
            </a:pPr>
            <a:r>
              <a:t>Дефиницията на функция има вида:</a:t>
            </a:r>
          </a:p>
          <a:p>
            <a:pPr marL="311150" indent="-311150" defTabSz="408940">
              <a:spcBef>
                <a:spcPts val="2900"/>
              </a:spcBef>
              <a:defRPr sz="2520"/>
            </a:pPr>
            <a:endParaRPr/>
          </a:p>
          <a:p>
            <a:pPr marL="311150" indent="-311150" defTabSz="408940">
              <a:spcBef>
                <a:spcPts val="2900"/>
              </a:spcBef>
              <a:defRPr sz="2520"/>
            </a:pPr>
            <a:endParaRPr/>
          </a:p>
          <a:p>
            <a:pPr marL="311150" indent="-311150" defTabSz="408940">
              <a:spcBef>
                <a:spcPts val="2900"/>
              </a:spcBef>
              <a:defRPr sz="2520"/>
            </a:pPr>
            <a:endParaRPr/>
          </a:p>
          <a:p>
            <a:pPr marL="311150" indent="-311150" defTabSz="408940">
              <a:spcBef>
                <a:spcPts val="2900"/>
              </a:spcBef>
              <a:defRPr sz="2520"/>
            </a:pPr>
            <a:endParaRPr/>
          </a:p>
          <a:p>
            <a:pPr marL="311150" indent="-311150" defTabSz="408940">
              <a:spcBef>
                <a:spcPts val="2900"/>
              </a:spcBef>
              <a:defRPr sz="2520"/>
            </a:pPr>
            <a:r>
              <a:t>където / и * са опционни. Ако се използват, тези символи показват вида на параметъра (как да се предаде аргумента към функцията): само по позиция(positional-only), по позиция или с ключова дума (positional-or-keyword), или само по ключова дума (keyword-only). Параметрите, предавани по ключова дума са познати и като именовани параметри (named parameters).</a:t>
            </a:r>
          </a:p>
        </p:txBody>
      </p:sp>
      <p:pic>
        <p:nvPicPr>
          <p:cNvPr id="566" name="Image" descr="Image"/>
          <p:cNvPicPr>
            <a:picLocks noChangeAspect="1"/>
          </p:cNvPicPr>
          <p:nvPr/>
        </p:nvPicPr>
        <p:blipFill>
          <a:blip r:embed="rId2"/>
          <a:stretch>
            <a:fillRect/>
          </a:stretch>
        </p:blipFill>
        <p:spPr>
          <a:xfrm>
            <a:off x="0" y="3553705"/>
            <a:ext cx="13004800" cy="3027190"/>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Positional-or-Keyword Arguments"/>
          <p:cNvSpPr txBox="1">
            <a:spLocks noGrp="1"/>
          </p:cNvSpPr>
          <p:nvPr>
            <p:ph type="title"/>
          </p:nvPr>
        </p:nvSpPr>
        <p:spPr>
          <a:prstGeom prst="rect">
            <a:avLst/>
          </a:prstGeom>
        </p:spPr>
        <p:txBody>
          <a:bodyPr/>
          <a:lstStyle>
            <a:lvl1pPr defTabSz="490727">
              <a:defRPr sz="6719"/>
            </a:lvl1pPr>
          </a:lstStyle>
          <a:p>
            <a:r>
              <a:t> Positional-or-Keyword Arguments</a:t>
            </a:r>
          </a:p>
        </p:txBody>
      </p:sp>
      <p:sp>
        <p:nvSpPr>
          <p:cNvPr id="569" name="Ако / и * не присъстват в дефиницията на функцията, аргументите могат да се предават както позиционно, така и именовано."/>
          <p:cNvSpPr txBox="1">
            <a:spLocks noGrp="1"/>
          </p:cNvSpPr>
          <p:nvPr>
            <p:ph type="body" idx="1"/>
          </p:nvPr>
        </p:nvSpPr>
        <p:spPr>
          <a:prstGeom prst="rect">
            <a:avLst/>
          </a:prstGeom>
        </p:spPr>
        <p:txBody>
          <a:bodyPr/>
          <a:lstStyle/>
          <a:p>
            <a:r>
              <a:t>Ако / и * не присъстват в дефиницията на функцията, аргументите могат да се предават както позиционно, така и именовано.</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Positional-Only Parameters"/>
          <p:cNvSpPr txBox="1">
            <a:spLocks noGrp="1"/>
          </p:cNvSpPr>
          <p:nvPr>
            <p:ph type="title"/>
          </p:nvPr>
        </p:nvSpPr>
        <p:spPr>
          <a:prstGeom prst="rect">
            <a:avLst/>
          </a:prstGeom>
        </p:spPr>
        <p:txBody>
          <a:bodyPr/>
          <a:lstStyle>
            <a:lvl1pPr defTabSz="519937">
              <a:defRPr sz="7119"/>
            </a:lvl1pPr>
          </a:lstStyle>
          <a:p>
            <a:r>
              <a:t>Positional-Only Parameters</a:t>
            </a:r>
          </a:p>
        </p:txBody>
      </p:sp>
      <p:sp>
        <p:nvSpPr>
          <p:cNvPr id="572" name="Допуска се маркирането на параметри само като позиционни. Това означава, че не е възможно предаване на параметри по име (ключова дума). Positional-only параметри се записват преди символа / (forward-slash). Той се използва за логическо разделяне на парам"/>
          <p:cNvSpPr txBox="1">
            <a:spLocks noGrp="1"/>
          </p:cNvSpPr>
          <p:nvPr>
            <p:ph type="body" idx="1"/>
          </p:nvPr>
        </p:nvSpPr>
        <p:spPr>
          <a:prstGeom prst="rect">
            <a:avLst/>
          </a:prstGeom>
        </p:spPr>
        <p:txBody>
          <a:bodyPr/>
          <a:lstStyle/>
          <a:p>
            <a:pPr marL="404495" indent="-404495" defTabSz="531622">
              <a:spcBef>
                <a:spcPts val="3800"/>
              </a:spcBef>
              <a:defRPr sz="3276"/>
            </a:pPr>
            <a:r>
              <a:t>Допуска се маркирането на параметри само като позиционни. Това означава, че не е възможно предаване на параметри по име (ключова дума). Positional-only параметри се записват преди символа / (forward-slash). Той се използва за логическо разделяне на параметри, предавани само по позиция от останалите параметри. Ако няма символ / в дефиницията на функцията, то тогава няма positional-only параметри.</a:t>
            </a:r>
          </a:p>
          <a:p>
            <a:pPr marL="404495" indent="-404495" defTabSz="531622">
              <a:spcBef>
                <a:spcPts val="3800"/>
              </a:spcBef>
              <a:defRPr sz="3276"/>
            </a:pPr>
            <a:r>
              <a:t>Параметрите, намиращи се след / могат да бъдат positional-or-keyword или keyword-only.</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Keyword-Only Arguments"/>
          <p:cNvSpPr txBox="1">
            <a:spLocks noGrp="1"/>
          </p:cNvSpPr>
          <p:nvPr>
            <p:ph type="title"/>
          </p:nvPr>
        </p:nvSpPr>
        <p:spPr>
          <a:prstGeom prst="rect">
            <a:avLst/>
          </a:prstGeom>
        </p:spPr>
        <p:txBody>
          <a:bodyPr/>
          <a:lstStyle>
            <a:lvl1pPr defTabSz="549148">
              <a:defRPr sz="7519"/>
            </a:lvl1pPr>
          </a:lstStyle>
          <a:p>
            <a:r>
              <a:t>Keyword-Only Arguments</a:t>
            </a:r>
          </a:p>
        </p:txBody>
      </p:sp>
      <p:sp>
        <p:nvSpPr>
          <p:cNvPr id="575" name="За да се маркират параметрите като keyword-only, трябва да бъдат записани след символа * в списъка на параметрите."/>
          <p:cNvSpPr txBox="1">
            <a:spLocks noGrp="1"/>
          </p:cNvSpPr>
          <p:nvPr>
            <p:ph type="body" idx="1"/>
          </p:nvPr>
        </p:nvSpPr>
        <p:spPr>
          <a:prstGeom prst="rect">
            <a:avLst/>
          </a:prstGeom>
        </p:spPr>
        <p:txBody>
          <a:bodyPr/>
          <a:lstStyle/>
          <a:p>
            <a:r>
              <a:t>За да се маркират параметрите като keyword-only, трябва да бъдат записани след символа * в списъка на параметрите.</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Примери"/>
          <p:cNvSpPr txBox="1">
            <a:spLocks noGrp="1"/>
          </p:cNvSpPr>
          <p:nvPr>
            <p:ph type="title"/>
          </p:nvPr>
        </p:nvSpPr>
        <p:spPr>
          <a:prstGeom prst="rect">
            <a:avLst/>
          </a:prstGeom>
        </p:spPr>
        <p:txBody>
          <a:bodyPr/>
          <a:lstStyle/>
          <a:p>
            <a:r>
              <a:t>Примери</a:t>
            </a:r>
          </a:p>
        </p:txBody>
      </p:sp>
      <p:sp>
        <p:nvSpPr>
          <p:cNvPr id="578" name="Ето как се указва начина за предаване на параметри, чрез / и *:"/>
          <p:cNvSpPr txBox="1">
            <a:spLocks noGrp="1"/>
          </p:cNvSpPr>
          <p:nvPr>
            <p:ph type="body" idx="1"/>
          </p:nvPr>
        </p:nvSpPr>
        <p:spPr>
          <a:prstGeom prst="rect">
            <a:avLst/>
          </a:prstGeom>
        </p:spPr>
        <p:txBody>
          <a:bodyPr/>
          <a:lstStyle/>
          <a:p>
            <a:r>
              <a:t>Ето как се указва начина за предаване на параметри, чрез / и *:</a:t>
            </a:r>
          </a:p>
          <a:p>
            <a:endParaRPr/>
          </a:p>
          <a:p>
            <a:endParaRPr/>
          </a:p>
        </p:txBody>
      </p:sp>
      <p:pic>
        <p:nvPicPr>
          <p:cNvPr id="579" name="Image" descr="Image"/>
          <p:cNvPicPr>
            <a:picLocks noChangeAspect="1"/>
          </p:cNvPicPr>
          <p:nvPr/>
        </p:nvPicPr>
        <p:blipFill>
          <a:blip r:embed="rId2"/>
          <a:stretch>
            <a:fillRect/>
          </a:stretch>
        </p:blipFill>
        <p:spPr>
          <a:xfrm>
            <a:off x="355600" y="4822986"/>
            <a:ext cx="13004800" cy="4628828"/>
          </a:xfrm>
          <a:prstGeom prst="rect">
            <a:avLst/>
          </a:prstGeom>
          <a:ln w="12700">
            <a:miter lim="400000"/>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 name="Примери"/>
          <p:cNvSpPr txBox="1">
            <a:spLocks noGrp="1"/>
          </p:cNvSpPr>
          <p:nvPr>
            <p:ph type="title"/>
          </p:nvPr>
        </p:nvSpPr>
        <p:spPr>
          <a:prstGeom prst="rect">
            <a:avLst/>
          </a:prstGeom>
        </p:spPr>
        <p:txBody>
          <a:bodyPr/>
          <a:lstStyle/>
          <a:p>
            <a:r>
              <a:t>Примери</a:t>
            </a:r>
          </a:p>
        </p:txBody>
      </p:sp>
      <p:sp>
        <p:nvSpPr>
          <p:cNvPr id="582" name="Първата дефиниция на функция standard_arg, показва най-използвания начин за предаване на параметри без ограничение. В този случай аргументите могат да се подават позиционно или именовано:"/>
          <p:cNvSpPr txBox="1">
            <a:spLocks noGrp="1"/>
          </p:cNvSpPr>
          <p:nvPr>
            <p:ph type="body" idx="1"/>
          </p:nvPr>
        </p:nvSpPr>
        <p:spPr>
          <a:prstGeom prst="rect">
            <a:avLst/>
          </a:prstGeom>
        </p:spPr>
        <p:txBody>
          <a:bodyPr/>
          <a:lstStyle/>
          <a:p>
            <a:r>
              <a:t>Първата дефиниция на функция standard_arg, показва най-използвания начин за предаване на параметри без ограничение. В този случай аргументите могат да се подават позиционно или именовано:</a:t>
            </a:r>
          </a:p>
          <a:p>
            <a:endParaRPr/>
          </a:p>
          <a:p>
            <a:endParaRPr/>
          </a:p>
        </p:txBody>
      </p:sp>
      <p:pic>
        <p:nvPicPr>
          <p:cNvPr id="583" name="Image" descr="Image"/>
          <p:cNvPicPr>
            <a:picLocks noChangeAspect="1"/>
          </p:cNvPicPr>
          <p:nvPr/>
        </p:nvPicPr>
        <p:blipFill>
          <a:blip r:embed="rId2"/>
          <a:stretch>
            <a:fillRect/>
          </a:stretch>
        </p:blipFill>
        <p:spPr>
          <a:xfrm>
            <a:off x="2768600" y="5422900"/>
            <a:ext cx="7035800" cy="2794000"/>
          </a:xfrm>
          <a:prstGeom prst="rect">
            <a:avLst/>
          </a:prstGeom>
          <a:ln w="12700">
            <a:miter lim="400000"/>
          </a:ln>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Примери"/>
          <p:cNvSpPr txBox="1">
            <a:spLocks noGrp="1"/>
          </p:cNvSpPr>
          <p:nvPr>
            <p:ph type="title"/>
          </p:nvPr>
        </p:nvSpPr>
        <p:spPr>
          <a:prstGeom prst="rect">
            <a:avLst/>
          </a:prstGeom>
        </p:spPr>
        <p:txBody>
          <a:bodyPr/>
          <a:lstStyle/>
          <a:p>
            <a:r>
              <a:t>Примери</a:t>
            </a:r>
          </a:p>
        </p:txBody>
      </p:sp>
      <p:sp>
        <p:nvSpPr>
          <p:cNvPr id="586" name="Втората функция pos_only_arg изисква подаване само на позиционни аргументи (защото има / в дефиницията на функцията):"/>
          <p:cNvSpPr txBox="1">
            <a:spLocks noGrp="1"/>
          </p:cNvSpPr>
          <p:nvPr>
            <p:ph type="body" idx="1"/>
          </p:nvPr>
        </p:nvSpPr>
        <p:spPr>
          <a:prstGeom prst="rect">
            <a:avLst/>
          </a:prstGeom>
        </p:spPr>
        <p:txBody>
          <a:bodyPr/>
          <a:lstStyle/>
          <a:p>
            <a:r>
              <a:t>Втората функция pos_only_arg изисква подаване само на позиционни аргументи (защото има / в дефиницията на функцията):</a:t>
            </a:r>
          </a:p>
          <a:p>
            <a:endParaRPr/>
          </a:p>
          <a:p>
            <a:endParaRPr/>
          </a:p>
        </p:txBody>
      </p:sp>
      <p:pic>
        <p:nvPicPr>
          <p:cNvPr id="587" name="Image" descr="Image"/>
          <p:cNvPicPr>
            <a:picLocks noChangeAspect="1"/>
          </p:cNvPicPr>
          <p:nvPr/>
        </p:nvPicPr>
        <p:blipFill>
          <a:blip r:embed="rId2"/>
          <a:stretch>
            <a:fillRect/>
          </a:stretch>
        </p:blipFill>
        <p:spPr>
          <a:xfrm>
            <a:off x="0" y="5118739"/>
            <a:ext cx="13004800" cy="3046723"/>
          </a:xfrm>
          <a:prstGeom prst="rect">
            <a:avLst/>
          </a:prstGeom>
          <a:ln w="12700">
            <a:miter lim="400000"/>
          </a:ln>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 name="Примери"/>
          <p:cNvSpPr txBox="1">
            <a:spLocks noGrp="1"/>
          </p:cNvSpPr>
          <p:nvPr>
            <p:ph type="title"/>
          </p:nvPr>
        </p:nvSpPr>
        <p:spPr>
          <a:prstGeom prst="rect">
            <a:avLst/>
          </a:prstGeom>
        </p:spPr>
        <p:txBody>
          <a:bodyPr/>
          <a:lstStyle/>
          <a:p>
            <a:r>
              <a:t>Примери</a:t>
            </a:r>
          </a:p>
        </p:txBody>
      </p:sp>
      <p:sp>
        <p:nvSpPr>
          <p:cNvPr id="590" name="Третата функция kwd_only_args работи само с именовани аргументи, защото е използван символа * в дефиницията:"/>
          <p:cNvSpPr txBox="1">
            <a:spLocks noGrp="1"/>
          </p:cNvSpPr>
          <p:nvPr>
            <p:ph type="body" idx="1"/>
          </p:nvPr>
        </p:nvSpPr>
        <p:spPr>
          <a:prstGeom prst="rect">
            <a:avLst/>
          </a:prstGeom>
        </p:spPr>
        <p:txBody>
          <a:bodyPr/>
          <a:lstStyle/>
          <a:p>
            <a:r>
              <a:t>Третата функция kwd_only_args работи само с именовани аргументи, защото е използван символа * в дефиницията:</a:t>
            </a:r>
          </a:p>
          <a:p>
            <a:endParaRPr/>
          </a:p>
          <a:p>
            <a:endParaRPr/>
          </a:p>
        </p:txBody>
      </p:sp>
      <p:pic>
        <p:nvPicPr>
          <p:cNvPr id="591" name="Image" descr="Image"/>
          <p:cNvPicPr>
            <a:picLocks noChangeAspect="1"/>
          </p:cNvPicPr>
          <p:nvPr/>
        </p:nvPicPr>
        <p:blipFill>
          <a:blip r:embed="rId2"/>
          <a:stretch>
            <a:fillRect/>
          </a:stretch>
        </p:blipFill>
        <p:spPr>
          <a:xfrm>
            <a:off x="0" y="4973445"/>
            <a:ext cx="13004800" cy="3032510"/>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Дефиниране на функции"/>
          <p:cNvSpPr txBox="1">
            <a:spLocks noGrp="1"/>
          </p:cNvSpPr>
          <p:nvPr>
            <p:ph type="title"/>
          </p:nvPr>
        </p:nvSpPr>
        <p:spPr>
          <a:prstGeom prst="rect">
            <a:avLst/>
          </a:prstGeom>
        </p:spPr>
        <p:txBody>
          <a:bodyPr/>
          <a:lstStyle>
            <a:lvl1pPr defTabSz="554990">
              <a:defRPr sz="7600"/>
            </a:lvl1pPr>
          </a:lstStyle>
          <a:p>
            <a:r>
              <a:t>Дефиниране на функции</a:t>
            </a:r>
          </a:p>
        </p:txBody>
      </p:sp>
      <p:sp>
        <p:nvSpPr>
          <p:cNvPr id="494" name="Ключоват дума def започва дефиниране на функция. След нея се записва задължително името на функцията и малки скоби, в които се поставят нейните формални параметри. Следва тялото на функцията, което започва на нов ред и е с отстъп от 4 празни позиции.…"/>
          <p:cNvSpPr txBox="1">
            <a:spLocks noGrp="1"/>
          </p:cNvSpPr>
          <p:nvPr>
            <p:ph type="body" idx="1"/>
          </p:nvPr>
        </p:nvSpPr>
        <p:spPr>
          <a:prstGeom prst="rect">
            <a:avLst/>
          </a:prstGeom>
        </p:spPr>
        <p:txBody>
          <a:bodyPr/>
          <a:lstStyle/>
          <a:p>
            <a:pPr marL="346709" indent="-346709" defTabSz="455675">
              <a:spcBef>
                <a:spcPts val="3200"/>
              </a:spcBef>
              <a:defRPr sz="2807"/>
            </a:pPr>
            <a:r>
              <a:t>Ключоват дума def започва дефиниране на функция. След нея се записва задължително името на функцията и малки скоби, в които се поставят нейните формални параметри. Следва тялото на функцията, което започва на нов ред и е с отстъп от 4 празни позиции.</a:t>
            </a:r>
          </a:p>
          <a:p>
            <a:pPr marL="346709" indent="-346709" defTabSz="455675">
              <a:spcBef>
                <a:spcPts val="3200"/>
              </a:spcBef>
              <a:defRPr sz="2807"/>
            </a:pPr>
            <a:r>
              <a:t>Като незадължителен първи оператор на тялото на функцията може да се запише низова константа, която е част от документацията на кода - docstring. Съществуват помощни програми (tools), които използват docstrings за автоматична генерация на онлайн или печатна документация, или позволяват на потребителя интерактивно да разглежда кода. Включването на docstrings в кода е добра практика и се препоръчва да се слага.</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Примери"/>
          <p:cNvSpPr txBox="1">
            <a:spLocks noGrp="1"/>
          </p:cNvSpPr>
          <p:nvPr>
            <p:ph type="title"/>
          </p:nvPr>
        </p:nvSpPr>
        <p:spPr>
          <a:prstGeom prst="rect">
            <a:avLst/>
          </a:prstGeom>
        </p:spPr>
        <p:txBody>
          <a:bodyPr/>
          <a:lstStyle/>
          <a:p>
            <a:r>
              <a:t>Примери</a:t>
            </a:r>
          </a:p>
        </p:txBody>
      </p:sp>
      <p:sp>
        <p:nvSpPr>
          <p:cNvPr id="594" name="Последната функция използва и трите конвенции за предаване на параметри:"/>
          <p:cNvSpPr txBox="1">
            <a:spLocks noGrp="1"/>
          </p:cNvSpPr>
          <p:nvPr>
            <p:ph type="body" idx="1"/>
          </p:nvPr>
        </p:nvSpPr>
        <p:spPr>
          <a:prstGeom prst="rect">
            <a:avLst/>
          </a:prstGeom>
        </p:spPr>
        <p:txBody>
          <a:bodyPr/>
          <a:lstStyle/>
          <a:p>
            <a:r>
              <a:t>Последната функция използва и трите конвенции за предаване на параметри:</a:t>
            </a:r>
          </a:p>
          <a:p>
            <a:endParaRPr/>
          </a:p>
          <a:p>
            <a:endParaRPr/>
          </a:p>
          <a:p>
            <a:endParaRPr/>
          </a:p>
        </p:txBody>
      </p:sp>
      <p:pic>
        <p:nvPicPr>
          <p:cNvPr id="595" name="Image" descr="Image"/>
          <p:cNvPicPr>
            <a:picLocks noChangeAspect="1"/>
          </p:cNvPicPr>
          <p:nvPr/>
        </p:nvPicPr>
        <p:blipFill>
          <a:blip r:embed="rId2"/>
          <a:stretch>
            <a:fillRect/>
          </a:stretch>
        </p:blipFill>
        <p:spPr>
          <a:xfrm>
            <a:off x="0" y="4158983"/>
            <a:ext cx="13004800" cy="5245635"/>
          </a:xfrm>
          <a:prstGeom prst="rect">
            <a:avLst/>
          </a:prstGeom>
          <a:ln w="12700">
            <a:miter lim="400000"/>
          </a:ln>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Примери"/>
          <p:cNvSpPr txBox="1">
            <a:spLocks noGrp="1"/>
          </p:cNvSpPr>
          <p:nvPr>
            <p:ph type="title"/>
          </p:nvPr>
        </p:nvSpPr>
        <p:spPr>
          <a:prstGeom prst="rect">
            <a:avLst/>
          </a:prstGeom>
        </p:spPr>
        <p:txBody>
          <a:bodyPr/>
          <a:lstStyle/>
          <a:p>
            <a:r>
              <a:t>Примери</a:t>
            </a:r>
          </a:p>
        </p:txBody>
      </p:sp>
      <p:sp>
        <p:nvSpPr>
          <p:cNvPr id="598" name="Ако дефиницията на функцията има възможна колизия между позиционен и именован аргумент (name и **kwds съответно), който има име като ключ, се използва:"/>
          <p:cNvSpPr txBox="1">
            <a:spLocks noGrp="1"/>
          </p:cNvSpPr>
          <p:nvPr>
            <p:ph type="body" idx="1"/>
          </p:nvPr>
        </p:nvSpPr>
        <p:spPr>
          <a:prstGeom prst="rect">
            <a:avLst/>
          </a:prstGeom>
        </p:spPr>
        <p:txBody>
          <a:bodyPr/>
          <a:lstStyle/>
          <a:p>
            <a:r>
              <a:t>Ако дефиницията на функцията има възможна колизия между позиционен и именован аргумент (name и **kwds съответно), който има име като ключ, се използва:</a:t>
            </a:r>
          </a:p>
        </p:txBody>
      </p:sp>
      <p:pic>
        <p:nvPicPr>
          <p:cNvPr id="599" name="Image" descr="Image"/>
          <p:cNvPicPr>
            <a:picLocks noChangeAspect="1"/>
          </p:cNvPicPr>
          <p:nvPr/>
        </p:nvPicPr>
        <p:blipFill>
          <a:blip r:embed="rId2"/>
          <a:stretch>
            <a:fillRect/>
          </a:stretch>
        </p:blipFill>
        <p:spPr>
          <a:xfrm>
            <a:off x="3213100" y="6413500"/>
            <a:ext cx="6578600" cy="1498600"/>
          </a:xfrm>
          <a:prstGeom prst="rect">
            <a:avLst/>
          </a:prstGeom>
          <a:ln w="12700">
            <a:miter lim="400000"/>
          </a:ln>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Примери"/>
          <p:cNvSpPr txBox="1">
            <a:spLocks noGrp="1"/>
          </p:cNvSpPr>
          <p:nvPr>
            <p:ph type="title"/>
          </p:nvPr>
        </p:nvSpPr>
        <p:spPr>
          <a:prstGeom prst="rect">
            <a:avLst/>
          </a:prstGeom>
        </p:spPr>
        <p:txBody>
          <a:bodyPr/>
          <a:lstStyle/>
          <a:p>
            <a:r>
              <a:t>Примери</a:t>
            </a:r>
          </a:p>
        </p:txBody>
      </p:sp>
      <p:sp>
        <p:nvSpPr>
          <p:cNvPr id="602" name="Не съществува възможност функцията да бъде извикана, както е показано по-долу. Причината за това е, че name ще бъде свързано винаги с първия параметър:"/>
          <p:cNvSpPr txBox="1">
            <a:spLocks noGrp="1"/>
          </p:cNvSpPr>
          <p:nvPr>
            <p:ph type="body" idx="1"/>
          </p:nvPr>
        </p:nvSpPr>
        <p:spPr>
          <a:prstGeom prst="rect">
            <a:avLst/>
          </a:prstGeom>
        </p:spPr>
        <p:txBody>
          <a:bodyPr/>
          <a:lstStyle/>
          <a:p>
            <a:r>
              <a:t>Не съществува възможност функцията да бъде извикана, както е показано по-долу. Причината за това е, че name ще бъде свързано винаги с първия параметър:</a:t>
            </a:r>
          </a:p>
          <a:p>
            <a:endParaRPr/>
          </a:p>
        </p:txBody>
      </p:sp>
      <p:pic>
        <p:nvPicPr>
          <p:cNvPr id="603" name="Image" descr="Image"/>
          <p:cNvPicPr>
            <a:picLocks noChangeAspect="1"/>
          </p:cNvPicPr>
          <p:nvPr/>
        </p:nvPicPr>
        <p:blipFill>
          <a:blip r:embed="rId2"/>
          <a:stretch>
            <a:fillRect/>
          </a:stretch>
        </p:blipFill>
        <p:spPr>
          <a:xfrm>
            <a:off x="0" y="5748882"/>
            <a:ext cx="13004800" cy="2650036"/>
          </a:xfrm>
          <a:prstGeom prst="rect">
            <a:avLst/>
          </a:prstGeom>
          <a:ln w="12700">
            <a:miter lim="400000"/>
          </a:ln>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Примери"/>
          <p:cNvSpPr txBox="1">
            <a:spLocks noGrp="1"/>
          </p:cNvSpPr>
          <p:nvPr>
            <p:ph type="title"/>
          </p:nvPr>
        </p:nvSpPr>
        <p:spPr>
          <a:prstGeom prst="rect">
            <a:avLst/>
          </a:prstGeom>
        </p:spPr>
        <p:txBody>
          <a:bodyPr/>
          <a:lstStyle/>
          <a:p>
            <a:r>
              <a:t>Примери</a:t>
            </a:r>
          </a:p>
        </p:txBody>
      </p:sp>
      <p:sp>
        <p:nvSpPr>
          <p:cNvPr id="606" name="Ако се използва / (positional only аргументи), грешка няма да има, защото се дефинират два параметъра name - един позиционен и един именован:…"/>
          <p:cNvSpPr txBox="1">
            <a:spLocks noGrp="1"/>
          </p:cNvSpPr>
          <p:nvPr>
            <p:ph type="body" idx="1"/>
          </p:nvPr>
        </p:nvSpPr>
        <p:spPr>
          <a:prstGeom prst="rect">
            <a:avLst/>
          </a:prstGeom>
        </p:spPr>
        <p:txBody>
          <a:bodyPr/>
          <a:lstStyle/>
          <a:p>
            <a:pPr marL="391159" indent="-391159" defTabSz="514095">
              <a:spcBef>
                <a:spcPts val="3600"/>
              </a:spcBef>
              <a:defRPr sz="3168"/>
            </a:pPr>
            <a:r>
              <a:t>Ако се използва / (positional only аргументи), грешка няма да има, защото се дефинират два параметъра name - един позиционен и един именован:</a:t>
            </a:r>
          </a:p>
          <a:p>
            <a:pPr marL="391159" indent="-391159" defTabSz="514095">
              <a:spcBef>
                <a:spcPts val="3600"/>
              </a:spcBef>
              <a:defRPr sz="3168"/>
            </a:pPr>
            <a:endParaRPr/>
          </a:p>
          <a:p>
            <a:pPr marL="391159" indent="-391159" defTabSz="514095">
              <a:spcBef>
                <a:spcPts val="3600"/>
              </a:spcBef>
              <a:defRPr sz="3168"/>
            </a:pPr>
            <a:endParaRPr/>
          </a:p>
          <a:p>
            <a:pPr marL="391159" indent="-391159" defTabSz="514095">
              <a:spcBef>
                <a:spcPts val="3600"/>
              </a:spcBef>
              <a:defRPr sz="3168"/>
            </a:pPr>
            <a:endParaRPr/>
          </a:p>
          <a:p>
            <a:pPr marL="391159" indent="-391159" defTabSz="514095">
              <a:spcBef>
                <a:spcPts val="3600"/>
              </a:spcBef>
              <a:defRPr sz="3168"/>
            </a:pPr>
            <a:r>
              <a:t>Примерът показва, че няма проблем да се използва параметър с едно и също име като позиционен и именован в **kwds.</a:t>
            </a:r>
          </a:p>
        </p:txBody>
      </p:sp>
      <p:pic>
        <p:nvPicPr>
          <p:cNvPr id="607" name="Image" descr="Image"/>
          <p:cNvPicPr>
            <a:picLocks noChangeAspect="1"/>
          </p:cNvPicPr>
          <p:nvPr/>
        </p:nvPicPr>
        <p:blipFill>
          <a:blip r:embed="rId2"/>
          <a:stretch>
            <a:fillRect/>
          </a:stretch>
        </p:blipFill>
        <p:spPr>
          <a:xfrm>
            <a:off x="3276600" y="4578350"/>
            <a:ext cx="6451600" cy="2336800"/>
          </a:xfrm>
          <a:prstGeom prst="rect">
            <a:avLst/>
          </a:prstGeom>
          <a:ln w="12700">
            <a:miter lim="400000"/>
          </a:ln>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Примери"/>
          <p:cNvSpPr txBox="1">
            <a:spLocks noGrp="1"/>
          </p:cNvSpPr>
          <p:nvPr>
            <p:ph type="title"/>
          </p:nvPr>
        </p:nvSpPr>
        <p:spPr>
          <a:prstGeom prst="rect">
            <a:avLst/>
          </a:prstGeom>
        </p:spPr>
        <p:txBody>
          <a:bodyPr/>
          <a:lstStyle/>
          <a:p>
            <a:r>
              <a:t>Примери</a:t>
            </a:r>
          </a:p>
        </p:txBody>
      </p:sp>
      <p:sp>
        <p:nvSpPr>
          <p:cNvPr id="610" name="Ето пълната възможност за дефиниране на всички видове параметри:…"/>
          <p:cNvSpPr txBox="1">
            <a:spLocks noGrp="1"/>
          </p:cNvSpPr>
          <p:nvPr>
            <p:ph type="body" idx="1"/>
          </p:nvPr>
        </p:nvSpPr>
        <p:spPr>
          <a:xfrm>
            <a:off x="952500" y="2374900"/>
            <a:ext cx="11099800" cy="6286500"/>
          </a:xfrm>
          <a:prstGeom prst="rect">
            <a:avLst/>
          </a:prstGeom>
        </p:spPr>
        <p:txBody>
          <a:bodyPr/>
          <a:lstStyle/>
          <a:p>
            <a:pPr marL="284479" indent="-284479" defTabSz="373887">
              <a:spcBef>
                <a:spcPts val="2600"/>
              </a:spcBef>
              <a:defRPr sz="2304"/>
            </a:pPr>
            <a:r>
              <a:t>Ето пълната възможност за дефиниране на всички видове параметри:</a:t>
            </a:r>
          </a:p>
          <a:p>
            <a:pPr marL="284479" indent="-284479" defTabSz="373887">
              <a:spcBef>
                <a:spcPts val="2600"/>
              </a:spcBef>
              <a:defRPr sz="2304"/>
            </a:pPr>
            <a:endParaRPr/>
          </a:p>
          <a:p>
            <a:pPr marL="568959" lvl="1" indent="-284479" defTabSz="373887">
              <a:spcBef>
                <a:spcPts val="2600"/>
              </a:spcBef>
              <a:defRPr sz="2304"/>
            </a:pPr>
            <a:r>
              <a:t>positional-only аргумент се използва, когато името на параметъра не трябва да е достъпно за потребителя. Полезно е, когато името няма особен смисъл или когато желаем да се въвеждат параметрите в определен ред.</a:t>
            </a:r>
          </a:p>
          <a:p>
            <a:pPr marL="568959" lvl="1" indent="-284479" defTabSz="373887">
              <a:spcBef>
                <a:spcPts val="2600"/>
              </a:spcBef>
              <a:defRPr sz="2304"/>
            </a:pPr>
            <a:r>
              <a:t>keyword-only аргумент се използва когато името има значение и дефиницията на функцията е много по-разбираема, ако се посочат явно имената на параметрите. Полезно е за предотратяване на грешки, напр. ако трябва да се въведен width и height и няма име, аргументите лесно могат да бъдат разместени.</a:t>
            </a:r>
          </a:p>
          <a:p>
            <a:pPr marL="568959" lvl="1" indent="-284479" defTabSz="373887">
              <a:spcBef>
                <a:spcPts val="2600"/>
              </a:spcBef>
              <a:defRPr sz="2304"/>
            </a:pPr>
            <a:r>
              <a:t>Когато се използва API, се препоръчва използване на positional-only аргументи, за да се предотврати промяната на имената на параметри от страна на API ако се смени името в бъдеще.</a:t>
            </a:r>
          </a:p>
        </p:txBody>
      </p:sp>
      <p:pic>
        <p:nvPicPr>
          <p:cNvPr id="611" name="Image" descr="Image"/>
          <p:cNvPicPr>
            <a:picLocks noChangeAspect="1"/>
          </p:cNvPicPr>
          <p:nvPr/>
        </p:nvPicPr>
        <p:blipFill>
          <a:blip r:embed="rId2"/>
          <a:stretch>
            <a:fillRect/>
          </a:stretch>
        </p:blipFill>
        <p:spPr>
          <a:xfrm>
            <a:off x="685800" y="2857500"/>
            <a:ext cx="11633200" cy="1117600"/>
          </a:xfrm>
          <a:prstGeom prst="rect">
            <a:avLst/>
          </a:prstGeom>
          <a:ln w="12700">
            <a:miter lim="400000"/>
          </a:ln>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Променлив брой аргументи"/>
          <p:cNvSpPr txBox="1">
            <a:spLocks noGrp="1"/>
          </p:cNvSpPr>
          <p:nvPr>
            <p:ph type="title"/>
          </p:nvPr>
        </p:nvSpPr>
        <p:spPr>
          <a:prstGeom prst="rect">
            <a:avLst/>
          </a:prstGeom>
        </p:spPr>
        <p:txBody>
          <a:bodyPr/>
          <a:lstStyle>
            <a:lvl1pPr defTabSz="496570">
              <a:defRPr sz="6800"/>
            </a:lvl1pPr>
          </a:lstStyle>
          <a:p>
            <a:r>
              <a:t>Променлив брой аргументи</a:t>
            </a:r>
          </a:p>
        </p:txBody>
      </p:sp>
      <p:sp>
        <p:nvSpPr>
          <p:cNvPr id="614" name="Такъв списък може да се предаде на функция чрез tuple. Ако е необходимо да има задължителни аргументи, те се предават преди променлия брой."/>
          <p:cNvSpPr txBox="1">
            <a:spLocks noGrp="1"/>
          </p:cNvSpPr>
          <p:nvPr>
            <p:ph type="body" idx="1"/>
          </p:nvPr>
        </p:nvSpPr>
        <p:spPr>
          <a:prstGeom prst="rect">
            <a:avLst/>
          </a:prstGeom>
        </p:spPr>
        <p:txBody>
          <a:bodyPr/>
          <a:lstStyle/>
          <a:p>
            <a:r>
              <a:t>Такъв списък може да се предаде на функция чрез tuple. Ако е необходимо да има задължителни аргументи, те се предават преди променлия брой.</a:t>
            </a:r>
          </a:p>
          <a:p>
            <a:endParaRPr/>
          </a:p>
        </p:txBody>
      </p:sp>
      <p:pic>
        <p:nvPicPr>
          <p:cNvPr id="615" name="Image" descr="Image"/>
          <p:cNvPicPr>
            <a:picLocks noChangeAspect="1"/>
          </p:cNvPicPr>
          <p:nvPr/>
        </p:nvPicPr>
        <p:blipFill>
          <a:blip r:embed="rId2"/>
          <a:stretch>
            <a:fillRect/>
          </a:stretch>
        </p:blipFill>
        <p:spPr>
          <a:xfrm>
            <a:off x="482600" y="6832600"/>
            <a:ext cx="12039600" cy="1244600"/>
          </a:xfrm>
          <a:prstGeom prst="rect">
            <a:avLst/>
          </a:prstGeom>
          <a:ln w="12700">
            <a:miter lim="400000"/>
          </a:ln>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Променлив брой аргументи"/>
          <p:cNvSpPr txBox="1">
            <a:spLocks noGrp="1"/>
          </p:cNvSpPr>
          <p:nvPr>
            <p:ph type="title"/>
          </p:nvPr>
        </p:nvSpPr>
        <p:spPr>
          <a:prstGeom prst="rect">
            <a:avLst/>
          </a:prstGeom>
        </p:spPr>
        <p:txBody>
          <a:bodyPr/>
          <a:lstStyle>
            <a:lvl1pPr defTabSz="496570">
              <a:defRPr sz="6800"/>
            </a:lvl1pPr>
          </a:lstStyle>
          <a:p>
            <a:r>
              <a:t>Променлив брой аргументи</a:t>
            </a:r>
          </a:p>
        </p:txBody>
      </p:sp>
      <p:sp>
        <p:nvSpPr>
          <p:cNvPr id="618" name="Обикновено този променлив брой аргументи е последен в списъка с формални параметри, защото не се знае точния им брой и интерпретатора не може да прецени кои са задължителни (след променливия списък) и кои не. Всички формални параметри, които се намират с"/>
          <p:cNvSpPr txBox="1">
            <a:spLocks noGrp="1"/>
          </p:cNvSpPr>
          <p:nvPr>
            <p:ph type="body" idx="1"/>
          </p:nvPr>
        </p:nvSpPr>
        <p:spPr>
          <a:prstGeom prst="rect">
            <a:avLst/>
          </a:prstGeom>
        </p:spPr>
        <p:txBody>
          <a:bodyPr/>
          <a:lstStyle/>
          <a:p>
            <a:pPr marL="440055" indent="-440055" defTabSz="578358">
              <a:spcBef>
                <a:spcPts val="4100"/>
              </a:spcBef>
              <a:defRPr sz="3564"/>
            </a:pPr>
            <a:r>
              <a:t>Обикновено този променлив брой аргументи е последен в списъка с формални параметри, защото не се знае точния им брой и интерпретатора не може да прецени кои са задължителни (след променливия списък) и кои не. Всички формални параметри, които се намират след параметъра *args са ‘keyword-only’ .</a:t>
            </a:r>
          </a:p>
          <a:p>
            <a:pPr marL="440055" indent="-440055" defTabSz="578358">
              <a:spcBef>
                <a:spcPts val="4100"/>
              </a:spcBef>
              <a:defRPr sz="3564"/>
            </a:pPr>
            <a:endParaRPr/>
          </a:p>
        </p:txBody>
      </p:sp>
      <p:pic>
        <p:nvPicPr>
          <p:cNvPr id="619" name="Image" descr="Image"/>
          <p:cNvPicPr>
            <a:picLocks noChangeAspect="1"/>
          </p:cNvPicPr>
          <p:nvPr/>
        </p:nvPicPr>
        <p:blipFill>
          <a:blip r:embed="rId2"/>
          <a:stretch>
            <a:fillRect/>
          </a:stretch>
        </p:blipFill>
        <p:spPr>
          <a:xfrm>
            <a:off x="1928622" y="6663804"/>
            <a:ext cx="9147556" cy="3077096"/>
          </a:xfrm>
          <a:prstGeom prst="rect">
            <a:avLst/>
          </a:prstGeom>
          <a:ln w="12700">
            <a:miter lim="400000"/>
          </a:ln>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Разпакетиране на списък от аргументи"/>
          <p:cNvSpPr txBox="1">
            <a:spLocks noGrp="1"/>
          </p:cNvSpPr>
          <p:nvPr>
            <p:ph type="title"/>
          </p:nvPr>
        </p:nvSpPr>
        <p:spPr>
          <a:prstGeom prst="rect">
            <a:avLst/>
          </a:prstGeom>
        </p:spPr>
        <p:txBody>
          <a:bodyPr/>
          <a:lstStyle>
            <a:lvl1pPr defTabSz="490727">
              <a:defRPr sz="6719"/>
            </a:lvl1pPr>
          </a:lstStyle>
          <a:p>
            <a:r>
              <a:t>Разпакетиране на списък от аргументи</a:t>
            </a:r>
          </a:p>
        </p:txBody>
      </p:sp>
      <p:sp>
        <p:nvSpPr>
          <p:cNvPr id="622" name="Обратната ситуация се случва когато аргументите са пакетирани в списък или tuple, но трябва да се разделят при извикването на функция, защото то изисква отделни позиционни аргунети. Например, вградената функция range() очаква отделно зададени start и sto"/>
          <p:cNvSpPr txBox="1">
            <a:spLocks noGrp="1"/>
          </p:cNvSpPr>
          <p:nvPr>
            <p:ph type="body" idx="1"/>
          </p:nvPr>
        </p:nvSpPr>
        <p:spPr>
          <a:prstGeom prst="rect">
            <a:avLst/>
          </a:prstGeom>
        </p:spPr>
        <p:txBody>
          <a:bodyPr/>
          <a:lstStyle/>
          <a:p>
            <a:pPr marL="404495" indent="-404495" defTabSz="531622">
              <a:spcBef>
                <a:spcPts val="3800"/>
              </a:spcBef>
              <a:defRPr sz="3276"/>
            </a:pPr>
            <a:r>
              <a:t>Обратната ситуация се случва когато аргументите са пакетирани в списък или tuple, но трябва да се разделят при извикването на функция, защото то изисква отделни позиционни аргунети. Например, вградената функция range() очаква отделно зададени start и stop аргументи. Ако те не са достъпни отделно, функцията се извиква с *-операция, за да разпакетира аргументите от списъка или tuple:</a:t>
            </a:r>
          </a:p>
          <a:p>
            <a:pPr marL="404495" indent="-404495" defTabSz="531622">
              <a:spcBef>
                <a:spcPts val="3800"/>
              </a:spcBef>
              <a:defRPr sz="3276"/>
            </a:pPr>
            <a:endParaRPr/>
          </a:p>
        </p:txBody>
      </p:sp>
      <p:pic>
        <p:nvPicPr>
          <p:cNvPr id="623" name="Image" descr="Image"/>
          <p:cNvPicPr>
            <a:picLocks noChangeAspect="1"/>
          </p:cNvPicPr>
          <p:nvPr/>
        </p:nvPicPr>
        <p:blipFill>
          <a:blip r:embed="rId2"/>
          <a:stretch>
            <a:fillRect/>
          </a:stretch>
        </p:blipFill>
        <p:spPr>
          <a:xfrm>
            <a:off x="101600" y="7046354"/>
            <a:ext cx="13004800" cy="1909293"/>
          </a:xfrm>
          <a:prstGeom prst="rect">
            <a:avLst/>
          </a:prstGeom>
          <a:ln w="12700">
            <a:miter lim="400000"/>
          </a:ln>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Разпакетиране на списък от аргументи"/>
          <p:cNvSpPr txBox="1">
            <a:spLocks noGrp="1"/>
          </p:cNvSpPr>
          <p:nvPr>
            <p:ph type="title"/>
          </p:nvPr>
        </p:nvSpPr>
        <p:spPr>
          <a:prstGeom prst="rect">
            <a:avLst/>
          </a:prstGeom>
        </p:spPr>
        <p:txBody>
          <a:bodyPr/>
          <a:lstStyle>
            <a:lvl1pPr defTabSz="490727">
              <a:defRPr sz="6719"/>
            </a:lvl1pPr>
          </a:lstStyle>
          <a:p>
            <a:r>
              <a:t>Разпакетиране на списък от аргументи</a:t>
            </a:r>
          </a:p>
        </p:txBody>
      </p:sp>
      <p:sp>
        <p:nvSpPr>
          <p:cNvPr id="626" name="По същия начин, ако трябва да се предаде dictionaries като ключов аргумент, за разпакетиране се използва **-операция:"/>
          <p:cNvSpPr txBox="1">
            <a:spLocks noGrp="1"/>
          </p:cNvSpPr>
          <p:nvPr>
            <p:ph type="body" idx="1"/>
          </p:nvPr>
        </p:nvSpPr>
        <p:spPr>
          <a:prstGeom prst="rect">
            <a:avLst/>
          </a:prstGeom>
        </p:spPr>
        <p:txBody>
          <a:bodyPr/>
          <a:lstStyle/>
          <a:p>
            <a:r>
              <a:t>По същия начин, ако трябва да се предаде dictionaries като ключов аргумент, за разпакетиране се използва **-операция:</a:t>
            </a:r>
          </a:p>
          <a:p>
            <a:endParaRPr/>
          </a:p>
        </p:txBody>
      </p:sp>
      <p:pic>
        <p:nvPicPr>
          <p:cNvPr id="627" name="Image" descr="Image"/>
          <p:cNvPicPr>
            <a:picLocks noChangeAspect="1"/>
          </p:cNvPicPr>
          <p:nvPr/>
        </p:nvPicPr>
        <p:blipFill>
          <a:blip r:embed="rId2"/>
          <a:stretch>
            <a:fillRect/>
          </a:stretch>
        </p:blipFill>
        <p:spPr>
          <a:xfrm>
            <a:off x="0" y="5794147"/>
            <a:ext cx="13004800" cy="2584906"/>
          </a:xfrm>
          <a:prstGeom prst="rect">
            <a:avLst/>
          </a:prstGeom>
          <a:ln w="12700">
            <a:miter lim="400000"/>
          </a:ln>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Lambda Expressions"/>
          <p:cNvSpPr txBox="1">
            <a:spLocks noGrp="1"/>
          </p:cNvSpPr>
          <p:nvPr>
            <p:ph type="title"/>
          </p:nvPr>
        </p:nvSpPr>
        <p:spPr>
          <a:prstGeom prst="rect">
            <a:avLst/>
          </a:prstGeom>
        </p:spPr>
        <p:txBody>
          <a:bodyPr/>
          <a:lstStyle/>
          <a:p>
            <a:r>
              <a:t>Lambda Expressions</a:t>
            </a:r>
          </a:p>
        </p:txBody>
      </p:sp>
      <p:sp>
        <p:nvSpPr>
          <p:cNvPr id="630" name="Малки анонимни функции могат да бъдат създадени с ключовата дума lambda. Пример: функцията:…"/>
          <p:cNvSpPr txBox="1">
            <a:spLocks noGrp="1"/>
          </p:cNvSpPr>
          <p:nvPr>
            <p:ph type="body" idx="1"/>
          </p:nvPr>
        </p:nvSpPr>
        <p:spPr>
          <a:prstGeom prst="rect">
            <a:avLst/>
          </a:prstGeom>
        </p:spPr>
        <p:txBody>
          <a:bodyPr/>
          <a:lstStyle/>
          <a:p>
            <a:r>
              <a:t>Малки анонимни функции могат да бъдат създадени с ключовата дума lambda. Пример: функцията:</a:t>
            </a:r>
          </a:p>
          <a:p>
            <a:r>
              <a:t>lambda a, b: a+b. </a:t>
            </a:r>
          </a:p>
          <a:p>
            <a:r>
              <a:t>връща сумата на a и b. Lambda функциите могат да се ползват където е необходим фубкционален обект. Синтактично те са ограничени до единичен израз.</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Дефиниране на функции"/>
          <p:cNvSpPr txBox="1">
            <a:spLocks noGrp="1"/>
          </p:cNvSpPr>
          <p:nvPr>
            <p:ph type="title"/>
          </p:nvPr>
        </p:nvSpPr>
        <p:spPr>
          <a:prstGeom prst="rect">
            <a:avLst/>
          </a:prstGeom>
        </p:spPr>
        <p:txBody>
          <a:bodyPr/>
          <a:lstStyle>
            <a:lvl1pPr defTabSz="554990">
              <a:defRPr sz="7600"/>
            </a:lvl1pPr>
          </a:lstStyle>
          <a:p>
            <a:r>
              <a:t>Дефиниране на функции</a:t>
            </a:r>
          </a:p>
        </p:txBody>
      </p:sp>
      <p:sp>
        <p:nvSpPr>
          <p:cNvPr id="497" name="Изпълнението на функцията създава нова таблица на имената, която се използва за локалните променливи на функцията. Всички присвоявания на локални променливи се съхраняват в локалната таблица на имената, т.е. всяко име се търси първо в тази таблица, след "/>
          <p:cNvSpPr txBox="1">
            <a:spLocks noGrp="1"/>
          </p:cNvSpPr>
          <p:nvPr>
            <p:ph type="body" idx="1"/>
          </p:nvPr>
        </p:nvSpPr>
        <p:spPr>
          <a:prstGeom prst="rect">
            <a:avLst/>
          </a:prstGeom>
        </p:spPr>
        <p:txBody>
          <a:bodyPr/>
          <a:lstStyle/>
          <a:p>
            <a:pPr marL="293370" indent="-293370" defTabSz="385572">
              <a:spcBef>
                <a:spcPts val="2700"/>
              </a:spcBef>
              <a:defRPr sz="2376"/>
            </a:pPr>
            <a:r>
              <a:t>Изпълнението на функцията създава нова таблица на имената, която се използва за локалните променливи на функцията. Всички присвоявания на локални променливи се съхраняват в локалната таблица на имената, т.е. всяко име се търси първо в тази таблица, след което, ако не се открие се проверява в локалната таблица на имената на обхващащата функция, след което в глобалната таблица на имената и накрая в таблицата на вградените имена. Поради това глобалните променливи и променливите на обхващащите функции не могат да бъдат директно достъпени (освен ако глобалните променливи не са инициализирани на глобално ниво, а променливите от обхващащите функции не са инициализирани в нелокален оператор).</a:t>
            </a:r>
          </a:p>
          <a:p>
            <a:pPr marL="293370" indent="-293370" defTabSz="385572">
              <a:spcBef>
                <a:spcPts val="2700"/>
              </a:spcBef>
              <a:defRPr sz="2376"/>
            </a:pPr>
            <a:r>
              <a:t>Действителните параметри (аргументи) на функцията се въвеждат в локалната таблица на имената при извикване на функцията. Поради това аргументите се предават по стойност. Предаването на обекти и сложни данни става по референция. Когато функция извика друга, нова локална таблица на имената се създава.</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Lambda Expressions"/>
          <p:cNvSpPr txBox="1">
            <a:spLocks noGrp="1"/>
          </p:cNvSpPr>
          <p:nvPr>
            <p:ph type="title"/>
          </p:nvPr>
        </p:nvSpPr>
        <p:spPr>
          <a:prstGeom prst="rect">
            <a:avLst/>
          </a:prstGeom>
        </p:spPr>
        <p:txBody>
          <a:bodyPr/>
          <a:lstStyle/>
          <a:p>
            <a:r>
              <a:t>Lambda Expressions</a:t>
            </a:r>
          </a:p>
        </p:txBody>
      </p:sp>
      <p:sp>
        <p:nvSpPr>
          <p:cNvPr id="633" name="Както вградените дефиниции на функции, така и lambda функциите могат да реферират променливи в обхващащата функция:"/>
          <p:cNvSpPr txBox="1">
            <a:spLocks noGrp="1"/>
          </p:cNvSpPr>
          <p:nvPr>
            <p:ph type="body" idx="1"/>
          </p:nvPr>
        </p:nvSpPr>
        <p:spPr>
          <a:xfrm>
            <a:off x="1244600" y="2400300"/>
            <a:ext cx="11099800" cy="6286500"/>
          </a:xfrm>
          <a:prstGeom prst="rect">
            <a:avLst/>
          </a:prstGeom>
        </p:spPr>
        <p:txBody>
          <a:bodyPr/>
          <a:lstStyle/>
          <a:p>
            <a:r>
              <a:t>Както вградените дефиниции на функции, така и lambda функциите могат да реферират променливи в обхващащата функция:</a:t>
            </a:r>
          </a:p>
          <a:p>
            <a:endParaRPr/>
          </a:p>
          <a:p>
            <a:endParaRPr/>
          </a:p>
        </p:txBody>
      </p:sp>
      <p:pic>
        <p:nvPicPr>
          <p:cNvPr id="634" name="Image" descr="Image"/>
          <p:cNvPicPr>
            <a:picLocks noChangeAspect="1"/>
          </p:cNvPicPr>
          <p:nvPr/>
        </p:nvPicPr>
        <p:blipFill>
          <a:blip r:embed="rId2"/>
          <a:stretch>
            <a:fillRect/>
          </a:stretch>
        </p:blipFill>
        <p:spPr>
          <a:xfrm>
            <a:off x="2755900" y="4787900"/>
            <a:ext cx="7493000" cy="4241800"/>
          </a:xfrm>
          <a:prstGeom prst="rect">
            <a:avLst/>
          </a:prstGeom>
          <a:ln w="12700">
            <a:miter lim="400000"/>
          </a:ln>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Lambda Expressions"/>
          <p:cNvSpPr txBox="1">
            <a:spLocks noGrp="1"/>
          </p:cNvSpPr>
          <p:nvPr>
            <p:ph type="title"/>
          </p:nvPr>
        </p:nvSpPr>
        <p:spPr>
          <a:prstGeom prst="rect">
            <a:avLst/>
          </a:prstGeom>
        </p:spPr>
        <p:txBody>
          <a:bodyPr/>
          <a:lstStyle/>
          <a:p>
            <a:r>
              <a:t>Lambda Expressions</a:t>
            </a:r>
          </a:p>
        </p:txBody>
      </p:sp>
      <p:sp>
        <p:nvSpPr>
          <p:cNvPr id="637" name="Показаният пример използва lambda израз, за да върне функция. Друга възможност е да се предаде малка функция като аргумент:"/>
          <p:cNvSpPr txBox="1">
            <a:spLocks noGrp="1"/>
          </p:cNvSpPr>
          <p:nvPr>
            <p:ph type="body" idx="1"/>
          </p:nvPr>
        </p:nvSpPr>
        <p:spPr>
          <a:prstGeom prst="rect">
            <a:avLst/>
          </a:prstGeom>
        </p:spPr>
        <p:txBody>
          <a:bodyPr/>
          <a:lstStyle/>
          <a:p>
            <a:r>
              <a:t>Показаният пример използва lambda израз, за да върне функция. Друга възможност е да се предаде малка функция като аргумент:</a:t>
            </a:r>
          </a:p>
          <a:p>
            <a:endParaRPr/>
          </a:p>
        </p:txBody>
      </p:sp>
      <p:pic>
        <p:nvPicPr>
          <p:cNvPr id="638" name="Image" descr="Image"/>
          <p:cNvPicPr>
            <a:picLocks noChangeAspect="1"/>
          </p:cNvPicPr>
          <p:nvPr/>
        </p:nvPicPr>
        <p:blipFill>
          <a:blip r:embed="rId2"/>
          <a:stretch>
            <a:fillRect/>
          </a:stretch>
        </p:blipFill>
        <p:spPr>
          <a:xfrm>
            <a:off x="0" y="6312811"/>
            <a:ext cx="13004800" cy="1953978"/>
          </a:xfrm>
          <a:prstGeom prst="rect">
            <a:avLst/>
          </a:prstGeom>
          <a:ln w="12700">
            <a:miter lim="400000"/>
          </a:ln>
        </p:spPr>
      </p:pic>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Документиране"/>
          <p:cNvSpPr txBox="1">
            <a:spLocks noGrp="1"/>
          </p:cNvSpPr>
          <p:nvPr>
            <p:ph type="title"/>
          </p:nvPr>
        </p:nvSpPr>
        <p:spPr>
          <a:prstGeom prst="rect">
            <a:avLst/>
          </a:prstGeom>
        </p:spPr>
        <p:txBody>
          <a:bodyPr/>
          <a:lstStyle/>
          <a:p>
            <a:r>
              <a:t>Документиране</a:t>
            </a:r>
          </a:p>
        </p:txBody>
      </p:sp>
      <p:sp>
        <p:nvSpPr>
          <p:cNvPr id="641" name="За документиране се използват низове. Първият ред на низа съдържа кратка информация за целта на обекта, който се документира. Не се записва явно състоянието  на обекта и неговото име или тип. Изключение от това правило се прави, когато се използва глагол"/>
          <p:cNvSpPr txBox="1">
            <a:spLocks noGrp="1"/>
          </p:cNvSpPr>
          <p:nvPr>
            <p:ph type="body" idx="1"/>
          </p:nvPr>
        </p:nvSpPr>
        <p:spPr>
          <a:prstGeom prst="rect">
            <a:avLst/>
          </a:prstGeom>
        </p:spPr>
        <p:txBody>
          <a:bodyPr/>
          <a:lstStyle/>
          <a:p>
            <a:pPr marL="373379" indent="-373379" defTabSz="490727">
              <a:spcBef>
                <a:spcPts val="3500"/>
              </a:spcBef>
              <a:defRPr sz="3024"/>
            </a:pPr>
            <a:r>
              <a:t>За документиране се използват низове. Първият ред на низа съдържа кратка информация за целта на обекта, който се документира. Не се записва явно състоянието  на обекта и неговото име или тип. Изключение от това правило се прави, когато се използва глагол, описващ фубкция. Редът започва с главна буква и завършва с точка.</a:t>
            </a:r>
          </a:p>
          <a:p>
            <a:pPr marL="373379" indent="-373379" defTabSz="490727">
              <a:spcBef>
                <a:spcPts val="3500"/>
              </a:spcBef>
              <a:defRPr sz="3024"/>
            </a:pPr>
            <a:r>
              <a:t>Ако има повече редове и низа за документиране, вторият ред трябва да бъде празен, за да отдели визуално кратката информация от подробното описание. Следващите редове  трябва да са един или повече параграфи, описващи начина на използване на обекта, странични ефекти и т.н.</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Документиране"/>
          <p:cNvSpPr txBox="1">
            <a:spLocks noGrp="1"/>
          </p:cNvSpPr>
          <p:nvPr>
            <p:ph type="title"/>
          </p:nvPr>
        </p:nvSpPr>
        <p:spPr>
          <a:prstGeom prst="rect">
            <a:avLst/>
          </a:prstGeom>
        </p:spPr>
        <p:txBody>
          <a:bodyPr/>
          <a:lstStyle/>
          <a:p>
            <a:r>
              <a:t>Документиране</a:t>
            </a:r>
          </a:p>
        </p:txBody>
      </p:sp>
      <p:sp>
        <p:nvSpPr>
          <p:cNvPr id="644" name="Ето пример на многоредов docstring:"/>
          <p:cNvSpPr txBox="1">
            <a:spLocks noGrp="1"/>
          </p:cNvSpPr>
          <p:nvPr>
            <p:ph type="body" idx="1"/>
          </p:nvPr>
        </p:nvSpPr>
        <p:spPr>
          <a:prstGeom prst="rect">
            <a:avLst/>
          </a:prstGeom>
        </p:spPr>
        <p:txBody>
          <a:bodyPr/>
          <a:lstStyle/>
          <a:p>
            <a:r>
              <a:t>Ето пример на многоредов docstring:</a:t>
            </a:r>
          </a:p>
          <a:p>
            <a:endParaRPr/>
          </a:p>
          <a:p>
            <a:endParaRPr/>
          </a:p>
          <a:p>
            <a:endParaRPr/>
          </a:p>
          <a:p>
            <a:endParaRPr/>
          </a:p>
        </p:txBody>
      </p:sp>
      <p:pic>
        <p:nvPicPr>
          <p:cNvPr id="645" name="Image" descr="Image"/>
          <p:cNvPicPr>
            <a:picLocks noChangeAspect="1"/>
          </p:cNvPicPr>
          <p:nvPr/>
        </p:nvPicPr>
        <p:blipFill>
          <a:blip r:embed="rId2"/>
          <a:stretch>
            <a:fillRect/>
          </a:stretch>
        </p:blipFill>
        <p:spPr>
          <a:xfrm>
            <a:off x="1231900" y="3581400"/>
            <a:ext cx="10541000" cy="5410200"/>
          </a:xfrm>
          <a:prstGeom prst="rect">
            <a:avLst/>
          </a:prstGeom>
          <a:ln w="12700">
            <a:miter lim="400000"/>
          </a:ln>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 name="Анотации на функции"/>
          <p:cNvSpPr txBox="1">
            <a:spLocks noGrp="1"/>
          </p:cNvSpPr>
          <p:nvPr>
            <p:ph type="title"/>
          </p:nvPr>
        </p:nvSpPr>
        <p:spPr>
          <a:prstGeom prst="rect">
            <a:avLst/>
          </a:prstGeom>
        </p:spPr>
        <p:txBody>
          <a:bodyPr/>
          <a:lstStyle/>
          <a:p>
            <a:r>
              <a:t>Анотации на функции</a:t>
            </a:r>
          </a:p>
        </p:txBody>
      </p:sp>
      <p:sp>
        <p:nvSpPr>
          <p:cNvPr id="648" name="Анотациите на функции са незадължителни metadata за типа, използван в потребителски дефинираните функции.…"/>
          <p:cNvSpPr txBox="1">
            <a:spLocks noGrp="1"/>
          </p:cNvSpPr>
          <p:nvPr>
            <p:ph type="body" idx="1"/>
          </p:nvPr>
        </p:nvSpPr>
        <p:spPr>
          <a:prstGeom prst="rect">
            <a:avLst/>
          </a:prstGeom>
        </p:spPr>
        <p:txBody>
          <a:bodyPr/>
          <a:lstStyle/>
          <a:p>
            <a:pPr marL="391159" indent="-391159" defTabSz="514095">
              <a:spcBef>
                <a:spcPts val="3600"/>
              </a:spcBef>
              <a:defRPr sz="3168"/>
            </a:pPr>
            <a:r>
              <a:t>Анотациите на функции са незадължителни metadata за типа, използван в потребителски дефинираните функции.</a:t>
            </a:r>
          </a:p>
          <a:p>
            <a:pPr marL="391159" indent="-391159" defTabSz="514095">
              <a:spcBef>
                <a:spcPts val="3600"/>
              </a:spcBef>
              <a:defRPr sz="3168"/>
            </a:pPr>
            <a:r>
              <a:t>Те се съхраняват в атрибута __annotations__ на функцията като dictionary и нямат ефект върху останалата част от функцията. Анотациите на параметрите се дефинират от символа : след името на параметъра, последвано от израз, стойността на който, дава стойността на анотацията. Връщането на анотации става с литерала -&gt;, последван от израз, между списъка от параметри и символа :, който означава край на оператора def.</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 name="Анотации на функции"/>
          <p:cNvSpPr txBox="1">
            <a:spLocks noGrp="1"/>
          </p:cNvSpPr>
          <p:nvPr>
            <p:ph type="title"/>
          </p:nvPr>
        </p:nvSpPr>
        <p:spPr>
          <a:prstGeom prst="rect">
            <a:avLst/>
          </a:prstGeom>
        </p:spPr>
        <p:txBody>
          <a:bodyPr/>
          <a:lstStyle/>
          <a:p>
            <a:r>
              <a:t>Анотации на функции</a:t>
            </a:r>
          </a:p>
        </p:txBody>
      </p:sp>
      <p:sp>
        <p:nvSpPr>
          <p:cNvPr id="651" name="Следващият пример показва анотация на позиционен аргумент, ключов аргумент и връщана стойност:"/>
          <p:cNvSpPr txBox="1">
            <a:spLocks noGrp="1"/>
          </p:cNvSpPr>
          <p:nvPr>
            <p:ph type="body" idx="1"/>
          </p:nvPr>
        </p:nvSpPr>
        <p:spPr>
          <a:prstGeom prst="rect">
            <a:avLst/>
          </a:prstGeom>
        </p:spPr>
        <p:txBody>
          <a:bodyPr/>
          <a:lstStyle/>
          <a:p>
            <a:r>
              <a:t>Следващият пример показва анотация на позиционен аргумент, ключов аргумент и връщана стойност:</a:t>
            </a:r>
          </a:p>
          <a:p>
            <a:endParaRPr/>
          </a:p>
          <a:p>
            <a:endParaRPr/>
          </a:p>
        </p:txBody>
      </p:sp>
      <p:pic>
        <p:nvPicPr>
          <p:cNvPr id="652" name="Image" descr="Image"/>
          <p:cNvPicPr>
            <a:picLocks noChangeAspect="1"/>
          </p:cNvPicPr>
          <p:nvPr/>
        </p:nvPicPr>
        <p:blipFill>
          <a:blip r:embed="rId2"/>
          <a:srcRect/>
          <a:stretch>
            <a:fillRect/>
          </a:stretch>
        </p:blipFill>
        <p:spPr>
          <a:xfrm>
            <a:off x="0" y="5261010"/>
            <a:ext cx="13004800" cy="2927280"/>
          </a:xfrm>
          <a:prstGeom prst="rect">
            <a:avLst/>
          </a:prstGeom>
          <a:ln w="12700">
            <a:miter lim="400000"/>
          </a:ln>
        </p:spPr>
      </p:pic>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Coding Style"/>
          <p:cNvSpPr txBox="1">
            <a:spLocks noGrp="1"/>
          </p:cNvSpPr>
          <p:nvPr>
            <p:ph type="title"/>
          </p:nvPr>
        </p:nvSpPr>
        <p:spPr>
          <a:prstGeom prst="rect">
            <a:avLst/>
          </a:prstGeom>
        </p:spPr>
        <p:txBody>
          <a:bodyPr/>
          <a:lstStyle/>
          <a:p>
            <a:r>
              <a:t>Coding Style</a:t>
            </a:r>
          </a:p>
        </p:txBody>
      </p:sp>
      <p:sp>
        <p:nvSpPr>
          <p:cNvPr id="655" name="Повечето езици позволяват форматиране на кода по различен начин. Това е избор на програмиста, който прави кода по-четим или не, според формата, който е използван. Основната задача е, да се създава по-четим код, който улеснява разбирането му впоследствие."/>
          <p:cNvSpPr txBox="1">
            <a:spLocks noGrp="1"/>
          </p:cNvSpPr>
          <p:nvPr>
            <p:ph type="body" idx="1"/>
          </p:nvPr>
        </p:nvSpPr>
        <p:spPr>
          <a:prstGeom prst="rect">
            <a:avLst/>
          </a:prstGeom>
        </p:spPr>
        <p:txBody>
          <a:bodyPr/>
          <a:lstStyle/>
          <a:p>
            <a:pPr marL="404495" indent="-404495" defTabSz="531622">
              <a:spcBef>
                <a:spcPts val="3800"/>
              </a:spcBef>
              <a:defRPr sz="3276"/>
            </a:pPr>
            <a:r>
              <a:t>Повечето езици позволяват форматиране на кода по различен начин. Това е избор на програмиста, който прави кода по-четим или не, според формата, който е използван. Основната задача е, да се създава по-четим код, който улеснява разбирането му впоследствие.</a:t>
            </a:r>
          </a:p>
          <a:p>
            <a:pPr marL="404495" indent="-404495" defTabSz="531622">
              <a:spcBef>
                <a:spcPts val="3800"/>
              </a:spcBef>
              <a:defRPr sz="3276"/>
            </a:pPr>
            <a:r>
              <a:t>За Python е налице стандарт PEP 8. Това е ръководство по форматиране, което е добре да се спазва, защото позволява създаване на по красив код.</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Coding Style"/>
          <p:cNvSpPr txBox="1">
            <a:spLocks noGrp="1"/>
          </p:cNvSpPr>
          <p:nvPr>
            <p:ph type="title"/>
          </p:nvPr>
        </p:nvSpPr>
        <p:spPr>
          <a:prstGeom prst="rect">
            <a:avLst/>
          </a:prstGeom>
        </p:spPr>
        <p:txBody>
          <a:bodyPr/>
          <a:lstStyle/>
          <a:p>
            <a:r>
              <a:t>Coding Style</a:t>
            </a:r>
          </a:p>
        </p:txBody>
      </p:sp>
      <p:sp>
        <p:nvSpPr>
          <p:cNvPr id="658" name="Ето по-важните моменти от PEP 8:…"/>
          <p:cNvSpPr txBox="1">
            <a:spLocks noGrp="1"/>
          </p:cNvSpPr>
          <p:nvPr>
            <p:ph type="body" idx="1"/>
          </p:nvPr>
        </p:nvSpPr>
        <p:spPr>
          <a:prstGeom prst="rect">
            <a:avLst/>
          </a:prstGeom>
        </p:spPr>
        <p:txBody>
          <a:bodyPr/>
          <a:lstStyle/>
          <a:p>
            <a:pPr marL="373379" indent="-373379" defTabSz="490727">
              <a:spcBef>
                <a:spcPts val="3500"/>
              </a:spcBef>
              <a:defRPr sz="3024"/>
            </a:pPr>
            <a:r>
              <a:t>Ето по-важните моменти от PEP 8:</a:t>
            </a:r>
          </a:p>
          <a:p>
            <a:pPr marL="746759" lvl="1" indent="-373379" defTabSz="490727">
              <a:spcBef>
                <a:spcPts val="3500"/>
              </a:spcBef>
              <a:defRPr sz="3024"/>
            </a:pPr>
            <a:r>
              <a:t>Използване на 4-space indentation без tabs.</a:t>
            </a:r>
          </a:p>
          <a:p>
            <a:pPr marL="746759" lvl="1" indent="-373379" defTabSz="490727">
              <a:spcBef>
                <a:spcPts val="3500"/>
              </a:spcBef>
              <a:defRPr sz="3024"/>
            </a:pPr>
            <a:r>
              <a:t>4 spaces са добър компромис между малък отстъп (позволява по-голяма дълбочина) и голям (по-четим е). Tabs може да доведе до колизии (различен брой празни позиции на различните машини) и е добре да се избягва.</a:t>
            </a:r>
          </a:p>
          <a:p>
            <a:pPr marL="746759" lvl="1" indent="-373379" defTabSz="490727">
              <a:spcBef>
                <a:spcPts val="3500"/>
              </a:spcBef>
              <a:defRPr sz="3024"/>
            </a:pPr>
            <a:r>
              <a:t>Редовете не трябва да са по-дълги от 79 символа. Това помага кодът да се чете по-лесно на машини с малки дисплеи и да се отворят няколко прозореца един  до друг с различен код на по-големите дисплеи.</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Coding Style"/>
          <p:cNvSpPr txBox="1">
            <a:spLocks noGrp="1"/>
          </p:cNvSpPr>
          <p:nvPr>
            <p:ph type="title"/>
          </p:nvPr>
        </p:nvSpPr>
        <p:spPr>
          <a:prstGeom prst="rect">
            <a:avLst/>
          </a:prstGeom>
        </p:spPr>
        <p:txBody>
          <a:bodyPr/>
          <a:lstStyle/>
          <a:p>
            <a:r>
              <a:t>Coding Style</a:t>
            </a:r>
          </a:p>
        </p:txBody>
      </p:sp>
      <p:sp>
        <p:nvSpPr>
          <p:cNvPr id="661" name="Използване на празни редове за отделяне на функциите, класовете и големите блокове код от кода във функциите.…"/>
          <p:cNvSpPr txBox="1">
            <a:spLocks noGrp="1"/>
          </p:cNvSpPr>
          <p:nvPr>
            <p:ph type="body" idx="1"/>
          </p:nvPr>
        </p:nvSpPr>
        <p:spPr>
          <a:prstGeom prst="rect">
            <a:avLst/>
          </a:prstGeom>
        </p:spPr>
        <p:txBody>
          <a:bodyPr/>
          <a:lstStyle/>
          <a:p>
            <a:pPr marL="657859" lvl="1" indent="-328929" defTabSz="432308">
              <a:spcBef>
                <a:spcPts val="3100"/>
              </a:spcBef>
              <a:defRPr sz="2664"/>
            </a:pPr>
            <a:r>
              <a:t>Използване на празни редове за отделяне на функциите, класовете и големите блокове код от кода във функциите.</a:t>
            </a:r>
          </a:p>
          <a:p>
            <a:pPr marL="657859" lvl="1" indent="-328929" defTabSz="432308">
              <a:spcBef>
                <a:spcPts val="3100"/>
              </a:spcBef>
              <a:defRPr sz="2664"/>
            </a:pPr>
            <a:r>
              <a:t>Когато е възможно да се слагат коментари на мястото, за което се отнасят.</a:t>
            </a:r>
          </a:p>
          <a:p>
            <a:pPr marL="657859" lvl="1" indent="-328929" defTabSz="432308">
              <a:spcBef>
                <a:spcPts val="3100"/>
              </a:spcBef>
              <a:defRPr sz="2664"/>
            </a:pPr>
            <a:r>
              <a:t>Да се използва docstrings.</a:t>
            </a:r>
          </a:p>
          <a:p>
            <a:pPr marL="657859" lvl="1" indent="-328929" defTabSz="432308">
              <a:spcBef>
                <a:spcPts val="3100"/>
              </a:spcBef>
              <a:defRPr sz="2664"/>
            </a:pPr>
            <a:r>
              <a:t>Използване на празни позиции около операциите и след запетая, но не преди и след отваряща скоба: </a:t>
            </a:r>
            <a:br/>
            <a:r>
              <a:t>a = f(1, 2) + g(3, 4).</a:t>
            </a:r>
          </a:p>
          <a:p>
            <a:pPr marL="657859" lvl="1" indent="-328929" defTabSz="432308">
              <a:spcBef>
                <a:spcPts val="3100"/>
              </a:spcBef>
              <a:defRPr sz="2664"/>
            </a:pPr>
            <a:r>
              <a:t>Да не се използва друг encoding, особено ако кода ще се ползва в международен проект. Подразбраният е Python е UTF-8 (може да бъде заместен от ASCII) и той върши перфектно работа.</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 name="Coding Style"/>
          <p:cNvSpPr txBox="1">
            <a:spLocks noGrp="1"/>
          </p:cNvSpPr>
          <p:nvPr>
            <p:ph type="title"/>
          </p:nvPr>
        </p:nvSpPr>
        <p:spPr>
          <a:prstGeom prst="rect">
            <a:avLst/>
          </a:prstGeom>
        </p:spPr>
        <p:txBody>
          <a:bodyPr/>
          <a:lstStyle/>
          <a:p>
            <a:r>
              <a:t>Coding Style</a:t>
            </a:r>
          </a:p>
        </p:txBody>
      </p:sp>
      <p:sp>
        <p:nvSpPr>
          <p:cNvPr id="664" name="Да не се използват non-ASCII символи в идентификатори, дори ако има вероятност кодът да се чете и/или променя от хора, говорещи други езици.…"/>
          <p:cNvSpPr txBox="1">
            <a:spLocks noGrp="1"/>
          </p:cNvSpPr>
          <p:nvPr>
            <p:ph type="body" idx="1"/>
          </p:nvPr>
        </p:nvSpPr>
        <p:spPr>
          <a:prstGeom prst="rect">
            <a:avLst/>
          </a:prstGeom>
        </p:spPr>
        <p:txBody>
          <a:bodyPr/>
          <a:lstStyle/>
          <a:p>
            <a:pPr marL="817880" lvl="1" indent="-408940" defTabSz="537463">
              <a:spcBef>
                <a:spcPts val="3800"/>
              </a:spcBef>
              <a:defRPr sz="3312"/>
            </a:pPr>
            <a:r>
              <a:t>Да не се използват non-ASCII символи в идентификатори, дори ако има вероятност кодът да се чете и/или променя от хора, говорещи други езици.</a:t>
            </a:r>
          </a:p>
          <a:p>
            <a:pPr marL="817880" lvl="1" indent="-408940" defTabSz="537463">
              <a:spcBef>
                <a:spcPts val="3800"/>
              </a:spcBef>
              <a:defRPr sz="3312"/>
            </a:pPr>
            <a:r>
              <a:t>За именоване на класове и функции да се използват имена, показващи тяхното предназначение. За класовете се използва UpperCamelCase, а за функциите и методите - lowercase_with_underscores. Винаги да се слага self като първи параметър в методите на класовете.</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Дефиниране на функции"/>
          <p:cNvSpPr txBox="1">
            <a:spLocks noGrp="1"/>
          </p:cNvSpPr>
          <p:nvPr>
            <p:ph type="title"/>
          </p:nvPr>
        </p:nvSpPr>
        <p:spPr>
          <a:prstGeom prst="rect">
            <a:avLst/>
          </a:prstGeom>
        </p:spPr>
        <p:txBody>
          <a:bodyPr/>
          <a:lstStyle>
            <a:lvl1pPr defTabSz="554990">
              <a:defRPr sz="7600"/>
            </a:lvl1pPr>
          </a:lstStyle>
          <a:p>
            <a:r>
              <a:t>Дефиниране на функции</a:t>
            </a:r>
          </a:p>
        </p:txBody>
      </p:sp>
      <p:sp>
        <p:nvSpPr>
          <p:cNvPr id="500" name="Дефинирането на функция въвежда ново име (името на функцията) в текущата таблица на имената. Стойността на името на функцията има тип, който се разпознава от интерпретатора като потребителски дефинирана функция. Тази стойност може да се присвои на друго "/>
          <p:cNvSpPr txBox="1">
            <a:spLocks noGrp="1"/>
          </p:cNvSpPr>
          <p:nvPr>
            <p:ph type="body" idx="1"/>
          </p:nvPr>
        </p:nvSpPr>
        <p:spPr>
          <a:prstGeom prst="rect">
            <a:avLst/>
          </a:prstGeom>
        </p:spPr>
        <p:txBody>
          <a:bodyPr/>
          <a:lstStyle/>
          <a:p>
            <a:pPr marL="400050" indent="-400050" defTabSz="525779">
              <a:spcBef>
                <a:spcPts val="3700"/>
              </a:spcBef>
              <a:defRPr sz="3239"/>
            </a:pPr>
            <a:r>
              <a:t>Дефинирането на функция въвежда ново име (името на функцията) в текущата таблица на имената. Стойността на името на функцията има тип, който се разпознава от интерпретатора като потребителски дефинирана функция. Тази стойност може да се присвои на друго име, което също може да се използва като функция. Това се нарича общ механизъм за смяна на имената (general renaming mechanism):</a:t>
            </a:r>
          </a:p>
          <a:p>
            <a:pPr marL="400050" indent="-400050" defTabSz="525779">
              <a:spcBef>
                <a:spcPts val="3700"/>
              </a:spcBef>
              <a:defRPr sz="3239"/>
            </a:pPr>
            <a:endParaRPr/>
          </a:p>
        </p:txBody>
      </p:sp>
      <p:pic>
        <p:nvPicPr>
          <p:cNvPr id="501" name="Image" descr="Image"/>
          <p:cNvPicPr>
            <a:picLocks noChangeAspect="1"/>
          </p:cNvPicPr>
          <p:nvPr/>
        </p:nvPicPr>
        <p:blipFill>
          <a:blip r:embed="rId2"/>
          <a:stretch>
            <a:fillRect/>
          </a:stretch>
        </p:blipFill>
        <p:spPr>
          <a:xfrm>
            <a:off x="2400300" y="6667500"/>
            <a:ext cx="7493000" cy="2844800"/>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Дефиниране на функции"/>
          <p:cNvSpPr txBox="1">
            <a:spLocks noGrp="1"/>
          </p:cNvSpPr>
          <p:nvPr>
            <p:ph type="title"/>
          </p:nvPr>
        </p:nvSpPr>
        <p:spPr>
          <a:prstGeom prst="rect">
            <a:avLst/>
          </a:prstGeom>
        </p:spPr>
        <p:txBody>
          <a:bodyPr/>
          <a:lstStyle>
            <a:lvl1pPr defTabSz="554990">
              <a:defRPr sz="7600"/>
            </a:lvl1pPr>
          </a:lstStyle>
          <a:p>
            <a:r>
              <a:t>Дефиниране на функции</a:t>
            </a:r>
          </a:p>
        </p:txBody>
      </p:sp>
      <p:sp>
        <p:nvSpPr>
          <p:cNvPr id="504" name="Както при други езици за програмиране, така и тук може да бъде създадена процедура - функция, която не връща стойност. В този случай се използва правилото, че всяка функция връща стойност дори да няма явно написан оператор return. Когато този факт е нали"/>
          <p:cNvSpPr txBox="1">
            <a:spLocks noGrp="1"/>
          </p:cNvSpPr>
          <p:nvPr>
            <p:ph type="body" idx="1"/>
          </p:nvPr>
        </p:nvSpPr>
        <p:spPr>
          <a:prstGeom prst="rect">
            <a:avLst/>
          </a:prstGeom>
        </p:spPr>
        <p:txBody>
          <a:bodyPr/>
          <a:lstStyle/>
          <a:p>
            <a:pPr marL="404495" indent="-404495" defTabSz="531622">
              <a:spcBef>
                <a:spcPts val="3800"/>
              </a:spcBef>
              <a:defRPr sz="3276"/>
            </a:pPr>
            <a:r>
              <a:t>Както при други езици за програмиране, така и тук може да бъде създадена процедура - функция, която не връща стойност. В този случай се използва правилото, че всяка функция връща стойност дори да няма явно написан оператор return. Когато този факт е налице се връща None (вградено име). Интерпретаторът не разпечатва тази стойност, но ако тя се използва в print(), може да се види на екрана:</a:t>
            </a:r>
          </a:p>
          <a:p>
            <a:pPr marL="404495" indent="-404495" defTabSz="531622">
              <a:spcBef>
                <a:spcPts val="3800"/>
              </a:spcBef>
              <a:defRPr sz="3276"/>
            </a:pPr>
            <a:endParaRPr/>
          </a:p>
        </p:txBody>
      </p:sp>
      <p:pic>
        <p:nvPicPr>
          <p:cNvPr id="505" name="Image" descr="Image"/>
          <p:cNvPicPr>
            <a:picLocks noChangeAspect="1"/>
          </p:cNvPicPr>
          <p:nvPr/>
        </p:nvPicPr>
        <p:blipFill>
          <a:blip r:embed="rId2"/>
          <a:stretch>
            <a:fillRect/>
          </a:stretch>
        </p:blipFill>
        <p:spPr>
          <a:xfrm>
            <a:off x="4368800" y="6997700"/>
            <a:ext cx="4572000" cy="1828800"/>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Дефиниране на функции"/>
          <p:cNvSpPr txBox="1">
            <a:spLocks noGrp="1"/>
          </p:cNvSpPr>
          <p:nvPr>
            <p:ph type="title"/>
          </p:nvPr>
        </p:nvSpPr>
        <p:spPr>
          <a:prstGeom prst="rect">
            <a:avLst/>
          </a:prstGeom>
        </p:spPr>
        <p:txBody>
          <a:bodyPr/>
          <a:lstStyle>
            <a:lvl1pPr defTabSz="554990">
              <a:defRPr sz="7600"/>
            </a:lvl1pPr>
          </a:lstStyle>
          <a:p>
            <a:r>
              <a:t>Дефиниране на функции</a:t>
            </a:r>
          </a:p>
        </p:txBody>
      </p:sp>
      <p:sp>
        <p:nvSpPr>
          <p:cNvPr id="508" name="Ето как може да се преобразува функцията fib, така че да връща списък от числата на Fibonacci, вместо да ги разпечатва:…"/>
          <p:cNvSpPr txBox="1">
            <a:spLocks noGrp="1"/>
          </p:cNvSpPr>
          <p:nvPr>
            <p:ph type="body" idx="1"/>
          </p:nvPr>
        </p:nvSpPr>
        <p:spPr>
          <a:prstGeom prst="rect">
            <a:avLst/>
          </a:prstGeom>
        </p:spPr>
        <p:txBody>
          <a:bodyPr/>
          <a:lstStyle/>
          <a:p>
            <a:pPr marL="391159" indent="-391159" defTabSz="514095">
              <a:spcBef>
                <a:spcPts val="3600"/>
              </a:spcBef>
              <a:defRPr sz="3168"/>
            </a:pPr>
            <a:r>
              <a:t>Ето как може да се преобразува функцията fib, така че да връща списък от числата на Fibonacci, вместо да ги разпечатва:</a:t>
            </a:r>
          </a:p>
          <a:p>
            <a:pPr marL="391159" indent="-391159" defTabSz="514095">
              <a:spcBef>
                <a:spcPts val="3600"/>
              </a:spcBef>
              <a:defRPr sz="3168"/>
            </a:pPr>
            <a:r>
              <a:t>тва ser, instead of printing it:</a:t>
            </a:r>
          </a:p>
          <a:p>
            <a:pPr marL="391159" indent="-391159" defTabSz="514095">
              <a:spcBef>
                <a:spcPts val="3600"/>
              </a:spcBef>
              <a:defRPr sz="3168"/>
            </a:pPr>
            <a:endParaRPr/>
          </a:p>
          <a:p>
            <a:pPr marL="391159" indent="-391159" defTabSz="514095">
              <a:spcBef>
                <a:spcPts val="3600"/>
              </a:spcBef>
              <a:defRPr sz="3168"/>
            </a:pPr>
            <a:endParaRPr/>
          </a:p>
          <a:p>
            <a:pPr marL="391159" indent="-391159" defTabSz="514095">
              <a:spcBef>
                <a:spcPts val="3600"/>
              </a:spcBef>
              <a:defRPr sz="3168"/>
            </a:pPr>
            <a:endParaRPr/>
          </a:p>
        </p:txBody>
      </p:sp>
      <p:pic>
        <p:nvPicPr>
          <p:cNvPr id="509" name="Image" descr="Image"/>
          <p:cNvPicPr>
            <a:picLocks noChangeAspect="1"/>
          </p:cNvPicPr>
          <p:nvPr/>
        </p:nvPicPr>
        <p:blipFill>
          <a:blip r:embed="rId2"/>
          <a:stretch>
            <a:fillRect/>
          </a:stretch>
        </p:blipFill>
        <p:spPr>
          <a:xfrm>
            <a:off x="0" y="4544450"/>
            <a:ext cx="13004800" cy="4601700"/>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Дефиниране на функции"/>
          <p:cNvSpPr txBox="1">
            <a:spLocks noGrp="1"/>
          </p:cNvSpPr>
          <p:nvPr>
            <p:ph type="title"/>
          </p:nvPr>
        </p:nvSpPr>
        <p:spPr>
          <a:prstGeom prst="rect">
            <a:avLst/>
          </a:prstGeom>
        </p:spPr>
        <p:txBody>
          <a:bodyPr/>
          <a:lstStyle>
            <a:lvl1pPr defTabSz="554990">
              <a:defRPr sz="7600"/>
            </a:lvl1pPr>
          </a:lstStyle>
          <a:p>
            <a:r>
              <a:t>Дефиниране на функции</a:t>
            </a:r>
          </a:p>
        </p:txBody>
      </p:sp>
      <p:sp>
        <p:nvSpPr>
          <p:cNvPr id="512" name="Операторът return връща стойност от функция. Ако се използва return без израз, се връща автоматично None. Ако няма изобщо return отново се връща None.…"/>
          <p:cNvSpPr txBox="1">
            <a:spLocks noGrp="1"/>
          </p:cNvSpPr>
          <p:nvPr>
            <p:ph type="body" idx="1"/>
          </p:nvPr>
        </p:nvSpPr>
        <p:spPr>
          <a:prstGeom prst="rect">
            <a:avLst/>
          </a:prstGeom>
        </p:spPr>
        <p:txBody>
          <a:bodyPr/>
          <a:lstStyle/>
          <a:p>
            <a:pPr marL="320040" indent="-320040" defTabSz="420624">
              <a:spcBef>
                <a:spcPts val="3000"/>
              </a:spcBef>
              <a:defRPr sz="2592"/>
            </a:pPr>
            <a:r>
              <a:t>Операторът return връща стойност от функция. Ако се използва return без израз, се връща автоматично None. Ако няма изобщо return отново се връща None.</a:t>
            </a:r>
          </a:p>
          <a:p>
            <a:pPr marL="320040" indent="-320040" defTabSz="420624">
              <a:spcBef>
                <a:spcPts val="3000"/>
              </a:spcBef>
              <a:defRPr sz="2592"/>
            </a:pPr>
            <a:r>
              <a:t>Операторът result.append(a) извиква метод на списъчния обект на име result. Методът е функция, която принадлежи на обект и името й има вида: obj.methodname, където obj е някой обект (може да бъде и израз), а methodname е името на метода, който е дефиниран в типа на обекта, наречен клас. Различните типове дефинират различни методи. Методите от различен тип могат да имат едно и също име без да настъпи объркване на имената. Това е така, защото имената на обектите, където се намират методите с еднакви имена, са различни. Методът append() показан в примера е дефиниран за обекти list. Той добавя нов елемент в края на списъка. В този пример записът е еквивалентен на result = result + [a], като е по-ефективен.</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Стойности на аргументите по подразбиране"/>
          <p:cNvSpPr txBox="1">
            <a:spLocks noGrp="1"/>
          </p:cNvSpPr>
          <p:nvPr>
            <p:ph type="title"/>
          </p:nvPr>
        </p:nvSpPr>
        <p:spPr>
          <a:prstGeom prst="rect">
            <a:avLst/>
          </a:prstGeom>
        </p:spPr>
        <p:txBody>
          <a:bodyPr/>
          <a:lstStyle>
            <a:lvl1pPr defTabSz="490727">
              <a:defRPr sz="6719"/>
            </a:lvl1pPr>
          </a:lstStyle>
          <a:p>
            <a:r>
              <a:t>Стойности на аргументите по подразбиране</a:t>
            </a:r>
          </a:p>
        </p:txBody>
      </p:sp>
      <p:sp>
        <p:nvSpPr>
          <p:cNvPr id="515" name="Една от най-полезните възможности е задаване на стойнос по подразбиране на един или повече аргументи. Това позволява извикване на функция с по-малко аргументи. Пример:"/>
          <p:cNvSpPr txBox="1">
            <a:spLocks noGrp="1"/>
          </p:cNvSpPr>
          <p:nvPr>
            <p:ph type="body" idx="1"/>
          </p:nvPr>
        </p:nvSpPr>
        <p:spPr>
          <a:prstGeom prst="rect">
            <a:avLst/>
          </a:prstGeom>
        </p:spPr>
        <p:txBody>
          <a:bodyPr/>
          <a:lstStyle/>
          <a:p>
            <a:r>
              <a:t>Една от най-полезните възможности е задаване на стойнос по подразбиране на един или повече аргументи. Това позволява извикване на функция с по-малко аргументи. Пример:</a:t>
            </a:r>
          </a:p>
          <a:p>
            <a:endParaRPr/>
          </a:p>
          <a:p>
            <a:endParaRPr/>
          </a:p>
        </p:txBody>
      </p:sp>
      <p:pic>
        <p:nvPicPr>
          <p:cNvPr id="516" name="Image" descr="Image"/>
          <p:cNvPicPr>
            <a:picLocks noChangeAspect="1"/>
          </p:cNvPicPr>
          <p:nvPr/>
        </p:nvPicPr>
        <p:blipFill>
          <a:blip r:embed="rId2"/>
          <a:stretch>
            <a:fillRect/>
          </a:stretch>
        </p:blipFill>
        <p:spPr>
          <a:xfrm>
            <a:off x="1858451" y="5582960"/>
            <a:ext cx="10003349" cy="3788355"/>
          </a:xfrm>
          <a:prstGeom prst="rect">
            <a:avLst/>
          </a:prstGeom>
          <a:ln w="12700">
            <a:miter lim="400000"/>
          </a:ln>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TotalTime>
  <Words>2655</Words>
  <Application>Microsoft Office PowerPoint</Application>
  <PresentationFormat>Custom</PresentationFormat>
  <Paragraphs>161</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Helvetica</vt:lpstr>
      <vt:lpstr>Helvetica Light</vt:lpstr>
      <vt:lpstr>Helvetica Neue</vt:lpstr>
      <vt:lpstr>White</vt:lpstr>
      <vt:lpstr>Python 3</vt:lpstr>
      <vt:lpstr>Дефиниране на функции</vt:lpstr>
      <vt:lpstr>Дефиниране на функции</vt:lpstr>
      <vt:lpstr>Дефиниране на функции</vt:lpstr>
      <vt:lpstr>Дефиниране на функции</vt:lpstr>
      <vt:lpstr>Дефиниране на функции</vt:lpstr>
      <vt:lpstr>Дефиниране на функции</vt:lpstr>
      <vt:lpstr>Дефиниране на функции</vt:lpstr>
      <vt:lpstr>Стойности на аргументите по подразбиране</vt:lpstr>
      <vt:lpstr>Стойности на аргументите по подразбиране</vt:lpstr>
      <vt:lpstr>Стойности на аргументите по подразбиране</vt:lpstr>
      <vt:lpstr>Стойности на аргументите по подразбиране</vt:lpstr>
      <vt:lpstr>Стойности на аргументите по подразбиране</vt:lpstr>
      <vt:lpstr>Keyword Arguments</vt:lpstr>
      <vt:lpstr>Keyword Arguments</vt:lpstr>
      <vt:lpstr>Keyword Arguments</vt:lpstr>
      <vt:lpstr>Keyword Arguments</vt:lpstr>
      <vt:lpstr>Keyword Arguments</vt:lpstr>
      <vt:lpstr>Keyword Arguments</vt:lpstr>
      <vt:lpstr>Keyword Arguments</vt:lpstr>
      <vt:lpstr> Специални параметри</vt:lpstr>
      <vt:lpstr> Специални параметри</vt:lpstr>
      <vt:lpstr> Positional-or-Keyword Arguments</vt:lpstr>
      <vt:lpstr>Positional-Only Parameters</vt:lpstr>
      <vt:lpstr>Keyword-Only Arguments</vt:lpstr>
      <vt:lpstr>Примери</vt:lpstr>
      <vt:lpstr>Примери</vt:lpstr>
      <vt:lpstr>Примери</vt:lpstr>
      <vt:lpstr>Примери</vt:lpstr>
      <vt:lpstr>Примери</vt:lpstr>
      <vt:lpstr>Примери</vt:lpstr>
      <vt:lpstr>Примери</vt:lpstr>
      <vt:lpstr>Примери</vt:lpstr>
      <vt:lpstr>Примери</vt:lpstr>
      <vt:lpstr>Променлив брой аргументи</vt:lpstr>
      <vt:lpstr>Променлив брой аргументи</vt:lpstr>
      <vt:lpstr>Разпакетиране на списък от аргументи</vt:lpstr>
      <vt:lpstr>Разпакетиране на списък от аргументи</vt:lpstr>
      <vt:lpstr>Lambda Expressions</vt:lpstr>
      <vt:lpstr>Lambda Expressions</vt:lpstr>
      <vt:lpstr>Lambda Expressions</vt:lpstr>
      <vt:lpstr>Документиране</vt:lpstr>
      <vt:lpstr>Документиране</vt:lpstr>
      <vt:lpstr>Анотации на функции</vt:lpstr>
      <vt:lpstr>Анотации на функции</vt:lpstr>
      <vt:lpstr>Coding Style</vt:lpstr>
      <vt:lpstr>Coding Style</vt:lpstr>
      <vt:lpstr>Coding Style</vt:lpstr>
      <vt:lpstr>Coding Style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3</dc:title>
  <dc:creator>Daniela Gotseva</dc:creator>
  <cp:lastModifiedBy>Daniela Gotseva</cp:lastModifiedBy>
  <cp:revision>2</cp:revision>
  <dcterms:modified xsi:type="dcterms:W3CDTF">2021-07-29T13:07:08Z</dcterms:modified>
</cp:coreProperties>
</file>