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b="def" i="def"/>
      <a:tcStyle>
        <a:tcBdr/>
        <a:fill>
          <a:solidFill>
            <a:srgbClr val="E6EA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b="def" i="def"/>
      <a:tcStyle>
        <a:tcBdr/>
        <a:fill>
          <a:solidFill>
            <a:srgbClr val="F8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b="def" i="def"/>
      <a:tcStyle>
        <a:tcBdr/>
        <a:fill>
          <a:solidFill>
            <a:srgbClr val="EBE8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1270000" y="6362700"/>
            <a:ext cx="10464800" cy="469900"/>
          </a:xfrm>
          <a:prstGeom prst="rect">
            <a:avLst/>
          </a:prstGeom>
        </p:spPr>
        <p:txBody>
          <a:bodyPr anchor="t"/>
          <a:lstStyle>
            <a:lvl1pPr marL="0" indent="0" algn="ctr">
              <a:spcBef>
                <a:spcPts val="0"/>
              </a:spcBef>
              <a:buSzTx/>
              <a:buNone/>
              <a:defRPr sz="2400">
                <a:latin typeface="+mj-lt"/>
                <a:ea typeface="+mj-ea"/>
                <a:cs typeface="+mj-cs"/>
                <a:sym typeface="Helvetica"/>
              </a:defRPr>
            </a:lvl1pPr>
            <a:lvl2pPr marL="740833" indent="-296333" algn="ctr">
              <a:spcBef>
                <a:spcPts val="0"/>
              </a:spcBef>
              <a:defRPr sz="2400">
                <a:latin typeface="+mj-lt"/>
                <a:ea typeface="+mj-ea"/>
                <a:cs typeface="+mj-cs"/>
                <a:sym typeface="Helvetica"/>
              </a:defRPr>
            </a:lvl2pPr>
            <a:lvl3pPr marL="1185333" indent="-296333" algn="ctr">
              <a:spcBef>
                <a:spcPts val="0"/>
              </a:spcBef>
              <a:defRPr sz="2400">
                <a:latin typeface="+mj-lt"/>
                <a:ea typeface="+mj-ea"/>
                <a:cs typeface="+mj-cs"/>
                <a:sym typeface="Helvetica"/>
              </a:defRPr>
            </a:lvl3pPr>
            <a:lvl4pPr marL="1629833" indent="-296333" algn="ctr">
              <a:spcBef>
                <a:spcPts val="0"/>
              </a:spcBef>
              <a:defRPr sz="2400">
                <a:latin typeface="+mj-lt"/>
                <a:ea typeface="+mj-ea"/>
                <a:cs typeface="+mj-cs"/>
                <a:sym typeface="Helvetica"/>
              </a:defRPr>
            </a:lvl4pPr>
            <a:lvl5pPr marL="2074333" indent="-296333" algn="ctr">
              <a:spcBef>
                <a:spcPts val="0"/>
              </a:spcBef>
              <a:defRPr sz="2400">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94" name="“Type a quote here.”"/>
          <p:cNvSpPr txBox="1"/>
          <p:nvPr>
            <p:ph type="body" sz="quarter" idx="21"/>
          </p:nvPr>
        </p:nvSpPr>
        <p:spPr>
          <a:xfrm>
            <a:off x="1270000" y="4267200"/>
            <a:ext cx="10464800" cy="685800"/>
          </a:xfrm>
          <a:prstGeom prst="rect">
            <a:avLst/>
          </a:prstGeom>
        </p:spPr>
        <p:txBody>
          <a:bodyPr/>
          <a:lstStyle/>
          <a:p>
            <a:pPr marL="0" indent="0" algn="ctr">
              <a:spcBef>
                <a:spcPts val="0"/>
              </a:spcBef>
              <a:buSzTx/>
              <a:buNone/>
              <a:defRPr sz="3800"/>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812800" y="0"/>
            <a:ext cx="15232066" cy="101600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1606550" y="635000"/>
            <a:ext cx="9779000" cy="6522729"/>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2717800" y="635000"/>
            <a:ext cx="12357100" cy="8238067"/>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21"/>
          </p:nvPr>
        </p:nvSpPr>
        <p:spPr>
          <a:xfrm>
            <a:off x="4533900" y="2603500"/>
            <a:ext cx="942975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21"/>
          </p:nvPr>
        </p:nvSpPr>
        <p:spPr>
          <a:xfrm>
            <a:off x="6680200" y="5026947"/>
            <a:ext cx="6057902" cy="4040705"/>
          </a:xfrm>
          <a:prstGeom prst="rect">
            <a:avLst/>
          </a:prstGeom>
        </p:spPr>
        <p:txBody>
          <a:bodyPr lIns="91439" tIns="45719" rIns="91439" bIns="45719" anchor="t">
            <a:noAutofit/>
          </a:bodyPr>
          <a:lstStyle/>
          <a:p>
            <a:pPr/>
          </a:p>
        </p:txBody>
      </p:sp>
      <p:sp>
        <p:nvSpPr>
          <p:cNvPr id="84" name="Image"/>
          <p:cNvSpPr/>
          <p:nvPr>
            <p:ph type="pic" sz="quarter" idx="22"/>
          </p:nvPr>
        </p:nvSpPr>
        <p:spPr>
          <a:xfrm>
            <a:off x="6502400" y="886747"/>
            <a:ext cx="5867400" cy="3911602"/>
          </a:xfrm>
          <a:prstGeom prst="rect">
            <a:avLst/>
          </a:prstGeom>
        </p:spPr>
        <p:txBody>
          <a:bodyPr lIns="91439" tIns="45719" rIns="91439" bIns="45719" anchor="t">
            <a:noAutofit/>
          </a:bodyPr>
          <a:lstStyle/>
          <a:p>
            <a:pPr/>
          </a:p>
        </p:txBody>
      </p:sp>
      <p:sp>
        <p:nvSpPr>
          <p:cNvPr id="85" name="Image"/>
          <p:cNvSpPr/>
          <p:nvPr>
            <p:ph type="pic" idx="23"/>
          </p:nvPr>
        </p:nvSpPr>
        <p:spPr>
          <a:xfrm>
            <a:off x="-2374900" y="889000"/>
            <a:ext cx="11976100" cy="7984067"/>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Light"/>
          <a:ea typeface="Helvetica Light"/>
          <a:cs typeface="Helvetica Light"/>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Light"/>
          <a:ea typeface="Helvetica Light"/>
          <a:cs typeface="Helvetica Light"/>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Light"/>
          <a:ea typeface="Helvetica Light"/>
          <a:cs typeface="Helvetica Light"/>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Light"/>
          <a:ea typeface="Helvetica Light"/>
          <a:cs typeface="Helvetica Light"/>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Light"/>
          <a:ea typeface="Helvetica Light"/>
          <a:cs typeface="Helvetica Light"/>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Light"/>
          <a:ea typeface="Helvetica Light"/>
          <a:cs typeface="Helvetica Light"/>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Light"/>
          <a:ea typeface="Helvetica Light"/>
          <a:cs typeface="Helvetica Light"/>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Light"/>
          <a:ea typeface="Helvetica Light"/>
          <a:cs typeface="Helvetica Light"/>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Light"/>
          <a:ea typeface="Helvetica Light"/>
          <a:cs typeface="Helvetica Light"/>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Helvetica Light"/>
          <a:ea typeface="Helvetica Light"/>
          <a:cs typeface="Helvetica Light"/>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Helvetica Light"/>
          <a:ea typeface="Helvetica Light"/>
          <a:cs typeface="Helvetica Light"/>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Helvetica Light"/>
          <a:ea typeface="Helvetica Light"/>
          <a:cs typeface="Helvetica Light"/>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Helvetica Light"/>
          <a:ea typeface="Helvetica Light"/>
          <a:cs typeface="Helvetica Light"/>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Helvetica Light"/>
          <a:ea typeface="Helvetica Light"/>
          <a:cs typeface="Helvetica Light"/>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Helvetica Light"/>
          <a:ea typeface="Helvetica Light"/>
          <a:cs typeface="Helvetica Light"/>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Helvetica Light"/>
          <a:ea typeface="Helvetica Light"/>
          <a:cs typeface="Helvetica Light"/>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Helvetica Light"/>
          <a:ea typeface="Helvetica Light"/>
          <a:cs typeface="Helvetica Light"/>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 Id="rId3" Type="http://schemas.openxmlformats.org/officeDocument/2006/relationships/image" Target="../media/image11.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5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s>

</file>

<file path=ppt/slides/_rels/slide5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ng"/></Relationships>

</file>

<file path=ppt/slides/_rels/slide6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Python 3"/>
          <p:cNvSpPr txBox="1"/>
          <p:nvPr>
            <p:ph type="ctrTitle"/>
          </p:nvPr>
        </p:nvSpPr>
        <p:spPr>
          <a:prstGeom prst="rect">
            <a:avLst/>
          </a:prstGeom>
        </p:spPr>
        <p:txBody>
          <a:bodyPr/>
          <a:lstStyle/>
          <a:p>
            <a:pPr/>
            <a:r>
              <a:t>Python 3</a:t>
            </a:r>
          </a:p>
        </p:txBody>
      </p:sp>
      <p:sp>
        <p:nvSpPr>
          <p:cNvPr id="120" name="Double-click to edit"/>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Python Scopes and Namespaces"/>
          <p:cNvSpPr txBox="1"/>
          <p:nvPr>
            <p:ph type="title"/>
          </p:nvPr>
        </p:nvSpPr>
        <p:spPr>
          <a:prstGeom prst="rect">
            <a:avLst/>
          </a:prstGeom>
        </p:spPr>
        <p:txBody>
          <a:bodyPr/>
          <a:lstStyle>
            <a:lvl1pPr defTabSz="490727">
              <a:defRPr sz="6700"/>
            </a:lvl1pPr>
          </a:lstStyle>
          <a:p>
            <a:pPr/>
            <a:r>
              <a:t>Python Scopes and Namespaces</a:t>
            </a:r>
          </a:p>
        </p:txBody>
      </p:sp>
      <p:sp>
        <p:nvSpPr>
          <p:cNvPr id="147" name="Namespaces are created at different moments and have different lifetimes. The namespace containing the built-in names is created when the Python interpreter starts up, and is never deleted. The global namespace for a module is created when the module def"/>
          <p:cNvSpPr txBox="1"/>
          <p:nvPr>
            <p:ph type="body" idx="1"/>
          </p:nvPr>
        </p:nvSpPr>
        <p:spPr>
          <a:prstGeom prst="rect">
            <a:avLst/>
          </a:prstGeom>
        </p:spPr>
        <p:txBody>
          <a:bodyPr/>
          <a:lstStyle>
            <a:lvl1pPr marL="400450" indent="-400450" defTabSz="526305">
              <a:spcBef>
                <a:spcPts val="3700"/>
              </a:spcBef>
              <a:defRPr sz="3168"/>
            </a:lvl1pPr>
          </a:lstStyle>
          <a:p>
            <a:pPr/>
            <a:r>
              <a:t>Namespaces се създават по различно време и имат различно време на живот (lifetime). Пространството на имената съдържа вградени имена, които се създават при стратиране на интерпретатора на Python и никога не се изтриват. Глобалното пространство на имената на модула се създава при обработка на дефиницията на модула и обичайно module namespaces приключва своя живот, когато се затвори интерпретатора. Операторите, които се изпълняват на най-високо ниво, се четат от от скриптов файл или от клавиатурата в интерактивен режим. Те се считат за част от модул, наречен __main__ и имат собствено global namespace. Вградените имена също живеят в модул. Наричат builtins.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Python Scopes and Namespaces"/>
          <p:cNvSpPr txBox="1"/>
          <p:nvPr>
            <p:ph type="title"/>
          </p:nvPr>
        </p:nvSpPr>
        <p:spPr>
          <a:prstGeom prst="rect">
            <a:avLst/>
          </a:prstGeom>
        </p:spPr>
        <p:txBody>
          <a:bodyPr/>
          <a:lstStyle>
            <a:lvl1pPr defTabSz="490727">
              <a:defRPr sz="6700"/>
            </a:lvl1pPr>
          </a:lstStyle>
          <a:p>
            <a:pPr/>
            <a:r>
              <a:t>Python Scopes and Namespaces</a:t>
            </a:r>
          </a:p>
        </p:txBody>
      </p:sp>
      <p:sp>
        <p:nvSpPr>
          <p:cNvPr id="150" name="The local namespace for a function is created when the function is called, and deleted when the function returns or raises an exception that is not handled within the function. (Actually, forgetting would be a better way to describe what actually happens"/>
          <p:cNvSpPr txBox="1"/>
          <p:nvPr>
            <p:ph type="body" idx="1"/>
          </p:nvPr>
        </p:nvSpPr>
        <p:spPr>
          <a:prstGeom prst="rect">
            <a:avLst/>
          </a:prstGeom>
        </p:spPr>
        <p:txBody>
          <a:bodyPr/>
          <a:lstStyle/>
          <a:p>
            <a:pPr marL="408940" indent="-408940" defTabSz="537462">
              <a:spcBef>
                <a:spcPts val="3800"/>
              </a:spcBef>
              <a:defRPr sz="3300"/>
            </a:pPr>
            <a:r>
              <a:t>Локалното пространство на имената във функция се създава при извикването й, а изтриването - когато функцията върне управлението или генерира exception, която не е прихваната във функцията. Рекурсивното извикване на функции води до създаване на собствено local namespace.</a:t>
            </a:r>
          </a:p>
          <a:p>
            <a:pPr marL="408940" indent="-408940" defTabSz="537462">
              <a:spcBef>
                <a:spcPts val="3800"/>
              </a:spcBef>
              <a:defRPr sz="3300"/>
            </a:pPr>
            <a:r>
              <a:t>scope е текстов регион на програмата на Python, където namespace се достъпва директно. “Directly accessible” означава, че е допутима неквалифицирана референция към име, което се търси в текущия namespace.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Python Scopes and Namespaces"/>
          <p:cNvSpPr txBox="1"/>
          <p:nvPr>
            <p:ph type="title"/>
          </p:nvPr>
        </p:nvSpPr>
        <p:spPr>
          <a:prstGeom prst="rect">
            <a:avLst/>
          </a:prstGeom>
        </p:spPr>
        <p:txBody>
          <a:bodyPr/>
          <a:lstStyle>
            <a:lvl1pPr defTabSz="490727">
              <a:defRPr sz="6700"/>
            </a:lvl1pPr>
          </a:lstStyle>
          <a:p>
            <a:pPr/>
            <a:r>
              <a:t>Python Scopes and Namespaces</a:t>
            </a:r>
          </a:p>
        </p:txBody>
      </p:sp>
      <p:sp>
        <p:nvSpPr>
          <p:cNvPr id="153" name="Although scopes are determined statically, they are used dynamically. At any time during execution, there are at least three nested scopes whose namespaces are directly accessible:…"/>
          <p:cNvSpPr txBox="1"/>
          <p:nvPr>
            <p:ph type="body" idx="1"/>
          </p:nvPr>
        </p:nvSpPr>
        <p:spPr>
          <a:prstGeom prst="rect">
            <a:avLst/>
          </a:prstGeom>
        </p:spPr>
        <p:txBody>
          <a:bodyPr/>
          <a:lstStyle/>
          <a:p>
            <a:pPr marL="330041" indent="-330041" defTabSz="433768">
              <a:spcBef>
                <a:spcPts val="3000"/>
              </a:spcBef>
              <a:defRPr sz="2673"/>
            </a:pPr>
            <a:r>
              <a:t>Обхватът (scope) се определя статични, но се използва динамично. По всяко време на изпълнение на кода, съществуват поне три вложени scopes, чиито namespaces са directly accessible:</a:t>
            </a:r>
          </a:p>
          <a:p>
            <a:pPr lvl="1" marL="660082" indent="-330041" defTabSz="433768">
              <a:spcBef>
                <a:spcPts val="3000"/>
              </a:spcBef>
              <a:defRPr sz="2673"/>
            </a:pPr>
            <a:r>
              <a:t>най-вътрешния обхват (innermost scope), който се претърсва първи и съдържа local names</a:t>
            </a:r>
          </a:p>
          <a:p>
            <a:pPr lvl="1" marL="660082" indent="-330041" defTabSz="433768">
              <a:spcBef>
                <a:spcPts val="3000"/>
              </a:spcBef>
              <a:defRPr sz="2673"/>
            </a:pPr>
            <a:r>
              <a:t>обхватът на обхващащите функции (scopes of any enclosing functions), който се претърсва след най-вътрешния и съдържа non-local и non-global names</a:t>
            </a:r>
          </a:p>
          <a:p>
            <a:pPr lvl="1" marL="660082" indent="-330041" defTabSz="433768">
              <a:spcBef>
                <a:spcPts val="3000"/>
              </a:spcBef>
              <a:defRPr sz="2673"/>
            </a:pPr>
            <a:r>
              <a:t>next-to-last scope съдържа глобалните имена от текущия модул</a:t>
            </a:r>
          </a:p>
          <a:p>
            <a:pPr lvl="1" marL="660082" indent="-330041" defTabSz="433768">
              <a:spcBef>
                <a:spcPts val="3000"/>
              </a:spcBef>
              <a:defRPr sz="2673"/>
            </a:pPr>
            <a:r>
              <a:t>най-външен обхват (outermost scope) се претърсва последен и съдържа built-in names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Python Scopes and Namespaces"/>
          <p:cNvSpPr txBox="1"/>
          <p:nvPr>
            <p:ph type="title"/>
          </p:nvPr>
        </p:nvSpPr>
        <p:spPr>
          <a:prstGeom prst="rect">
            <a:avLst/>
          </a:prstGeom>
        </p:spPr>
        <p:txBody>
          <a:bodyPr/>
          <a:lstStyle>
            <a:lvl1pPr defTabSz="490727">
              <a:defRPr sz="6700"/>
            </a:lvl1pPr>
          </a:lstStyle>
          <a:p>
            <a:pPr/>
            <a:r>
              <a:t>Python Scopes and Namespaces</a:t>
            </a:r>
          </a:p>
        </p:txBody>
      </p:sp>
      <p:sp>
        <p:nvSpPr>
          <p:cNvPr id="156" name="If a name is declared global, then all references and assignments go directly to the middle scope containing the module’s global names. To rebind variables found outside of the innermost scope, the nonlocal statement can be used; if not declared nonlocal"/>
          <p:cNvSpPr txBox="1"/>
          <p:nvPr>
            <p:ph type="body" idx="1"/>
          </p:nvPr>
        </p:nvSpPr>
        <p:spPr>
          <a:prstGeom prst="rect">
            <a:avLst/>
          </a:prstGeom>
        </p:spPr>
        <p:txBody>
          <a:bodyPr/>
          <a:lstStyle/>
          <a:p>
            <a:pPr marL="347643" indent="-347643" defTabSz="456902">
              <a:spcBef>
                <a:spcPts val="3200"/>
              </a:spcBef>
              <a:defRPr sz="2772"/>
            </a:pPr>
            <a:r>
              <a:t>Ако името е глобално декларирано, то всички референции и присвоявания стават директно в middle scope, съдържащ глобалните имена на модула. За да се използват променливи, намиращи се извън най-вътрешния обхват, се използват нелокални оператори. Ако тези променливи НЕ се декларират като нелокални, те са read-only (опит за запис в такава променлива води до създаване на нова локална такава в най-вътрешния обхват, оставяйки външната променливата с идентично име непроменена).</a:t>
            </a:r>
          </a:p>
          <a:p>
            <a:pPr marL="347643" indent="-347643" defTabSz="456902">
              <a:spcBef>
                <a:spcPts val="3200"/>
              </a:spcBef>
              <a:defRPr sz="2772"/>
            </a:pPr>
            <a:r>
              <a:t>Обикновено, local scope референсира local names на текущата функция. Извън функциите, локалния обхват референсира същото пространство на имената както в глобалния обхват: module’s namespace. Дефиницията на класове създава още едно пространство на имената в local scope.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Python Scopes and Namespaces"/>
          <p:cNvSpPr txBox="1"/>
          <p:nvPr>
            <p:ph type="title"/>
          </p:nvPr>
        </p:nvSpPr>
        <p:spPr>
          <a:prstGeom prst="rect">
            <a:avLst/>
          </a:prstGeom>
        </p:spPr>
        <p:txBody>
          <a:bodyPr/>
          <a:lstStyle>
            <a:lvl1pPr defTabSz="490727">
              <a:defRPr sz="6700"/>
            </a:lvl1pPr>
          </a:lstStyle>
          <a:p>
            <a:pPr/>
            <a:r>
              <a:t>Python Scopes and Namespaces</a:t>
            </a:r>
          </a:p>
        </p:txBody>
      </p:sp>
      <p:sp>
        <p:nvSpPr>
          <p:cNvPr id="159" name="It is important to realize that scopes are determined textually: the global scope of a function defined in a module is that module’s namespace, no matter from where or by what alias the function is called. On the other hand, the actual search for names i"/>
          <p:cNvSpPr txBox="1"/>
          <p:nvPr>
            <p:ph type="body" idx="1"/>
          </p:nvPr>
        </p:nvSpPr>
        <p:spPr>
          <a:prstGeom prst="rect">
            <a:avLst/>
          </a:prstGeom>
        </p:spPr>
        <p:txBody>
          <a:bodyPr/>
          <a:lstStyle/>
          <a:p>
            <a:pPr/>
            <a:r>
              <a:t>Важно е да се отбележи, че обхватите се определят текстово: global scope на функция дефинирана в модул е module’s namespace, независимо откъде и с какъв псевдоним се извиква функцията. От друга страна актуалното търсене на имена се прави динамично по време на изпълнение на кода, но те са дефинирани статично по време на компилация.</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Python Scopes and Namespaces"/>
          <p:cNvSpPr txBox="1"/>
          <p:nvPr>
            <p:ph type="title"/>
          </p:nvPr>
        </p:nvSpPr>
        <p:spPr>
          <a:prstGeom prst="rect">
            <a:avLst/>
          </a:prstGeom>
        </p:spPr>
        <p:txBody>
          <a:bodyPr/>
          <a:lstStyle>
            <a:lvl1pPr defTabSz="490727">
              <a:defRPr sz="6700"/>
            </a:lvl1pPr>
          </a:lstStyle>
          <a:p>
            <a:pPr/>
            <a:r>
              <a:t>Python Scopes and Namespaces</a:t>
            </a:r>
          </a:p>
        </p:txBody>
      </p:sp>
      <p:sp>
        <p:nvSpPr>
          <p:cNvPr id="162" name="A special quirk of Python is that – if no global or nonlocal statement is in effect – assignments to names always go into the innermost scope. Assignments do not copy data — they just bind names to objects. The same is true for deletions: the statement d"/>
          <p:cNvSpPr txBox="1"/>
          <p:nvPr>
            <p:ph type="body" idx="1"/>
          </p:nvPr>
        </p:nvSpPr>
        <p:spPr>
          <a:prstGeom prst="rect">
            <a:avLst/>
          </a:prstGeom>
        </p:spPr>
        <p:txBody>
          <a:bodyPr/>
          <a:lstStyle>
            <a:lvl1pPr marL="404495" indent="-404495" defTabSz="531622">
              <a:spcBef>
                <a:spcPts val="3800"/>
              </a:spcBef>
              <a:defRPr sz="3276"/>
            </a:lvl1pPr>
          </a:lstStyle>
          <a:p>
            <a:pPr/>
            <a:r>
              <a:t>Специално правило в Python е: ако не се използват global или nonlocal оператори,  присвояванията винаги се случват в най-вътрешния обхват (innermost scope). Присвояванията не копират данните - те свързват имената с обекти. Същото правило се използва и при изтриване. Операторът del x изтрива връзката между x от namespace и референсираният от нея local scope. На практика всички операции, които въвеждат нови имена, използват local scope: в частност операторите import и дефинициите на функции свързват имената на модулите или функциите с local scope.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Python Scopes and Namespaces"/>
          <p:cNvSpPr txBox="1"/>
          <p:nvPr>
            <p:ph type="title"/>
          </p:nvPr>
        </p:nvSpPr>
        <p:spPr>
          <a:prstGeom prst="rect">
            <a:avLst/>
          </a:prstGeom>
        </p:spPr>
        <p:txBody>
          <a:bodyPr/>
          <a:lstStyle>
            <a:lvl1pPr defTabSz="490727">
              <a:defRPr sz="6700"/>
            </a:lvl1pPr>
          </a:lstStyle>
          <a:p>
            <a:pPr/>
            <a:r>
              <a:t>Python Scopes and Namespaces</a:t>
            </a:r>
          </a:p>
        </p:txBody>
      </p:sp>
      <p:sp>
        <p:nvSpPr>
          <p:cNvPr id="165" name="The global statement can be used to indicate that particular variables live in the global scope and should be rebound there; the nonlocal statement indicates that particular variables live in an enclosing scope and should be rebound there."/>
          <p:cNvSpPr txBox="1"/>
          <p:nvPr>
            <p:ph type="body" idx="1"/>
          </p:nvPr>
        </p:nvSpPr>
        <p:spPr>
          <a:prstGeom prst="rect">
            <a:avLst/>
          </a:prstGeom>
        </p:spPr>
        <p:txBody>
          <a:bodyPr/>
          <a:lstStyle/>
          <a:p>
            <a:pPr/>
            <a:r>
              <a:t>Глобален оператор може да се използва, за да покаже, че дадена променлива живее в global scope и при промяна, тя трябва да се направи тук.</a:t>
            </a:r>
          </a:p>
          <a:p>
            <a:pPr/>
            <a:r>
              <a:t>nonlocal оператор показва, че дадена променлива живее в обхващащия scope и трябва да бъде променена на същото място.</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copes and Namespaces Example"/>
          <p:cNvSpPr txBox="1"/>
          <p:nvPr>
            <p:ph type="title"/>
          </p:nvPr>
        </p:nvSpPr>
        <p:spPr>
          <a:prstGeom prst="rect">
            <a:avLst/>
          </a:prstGeom>
        </p:spPr>
        <p:txBody>
          <a:bodyPr/>
          <a:lstStyle>
            <a:lvl1pPr defTabSz="490727">
              <a:defRPr sz="6700"/>
            </a:lvl1pPr>
          </a:lstStyle>
          <a:p>
            <a:pPr/>
            <a:r>
              <a:t>Scopes и Namespaces Пример</a:t>
            </a:r>
          </a:p>
        </p:txBody>
      </p:sp>
      <p:sp>
        <p:nvSpPr>
          <p:cNvPr id="168" name="This is an example demonstrating how to reference the different scopes and namespaces, and how global and nonlocal affect variable binding:"/>
          <p:cNvSpPr txBox="1"/>
          <p:nvPr>
            <p:ph type="body" sz="quarter" idx="1"/>
          </p:nvPr>
        </p:nvSpPr>
        <p:spPr>
          <a:xfrm>
            <a:off x="952500" y="2603500"/>
            <a:ext cx="3739902" cy="6286500"/>
          </a:xfrm>
          <a:prstGeom prst="rect">
            <a:avLst/>
          </a:prstGeom>
        </p:spPr>
        <p:txBody>
          <a:bodyPr/>
          <a:lstStyle/>
          <a:p>
            <a:pPr/>
            <a:r>
              <a:t>Примерът показва как се референсира в различните scopes и namespaces и как global и nonlocal рефлектира върху свързването на променливи:</a:t>
            </a:r>
          </a:p>
        </p:txBody>
      </p:sp>
      <p:pic>
        <p:nvPicPr>
          <p:cNvPr id="169" name="Image" descr="Image"/>
          <p:cNvPicPr>
            <a:picLocks noChangeAspect="1"/>
          </p:cNvPicPr>
          <p:nvPr/>
        </p:nvPicPr>
        <p:blipFill>
          <a:blip r:embed="rId2">
            <a:extLst/>
          </a:blip>
          <a:stretch>
            <a:fillRect/>
          </a:stretch>
        </p:blipFill>
        <p:spPr>
          <a:xfrm>
            <a:off x="4795149" y="2654300"/>
            <a:ext cx="6725800" cy="6286500"/>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copes and Namespaces Example"/>
          <p:cNvSpPr txBox="1"/>
          <p:nvPr>
            <p:ph type="title"/>
          </p:nvPr>
        </p:nvSpPr>
        <p:spPr>
          <a:prstGeom prst="rect">
            <a:avLst/>
          </a:prstGeom>
        </p:spPr>
        <p:txBody>
          <a:bodyPr/>
          <a:lstStyle>
            <a:lvl1pPr defTabSz="490727">
              <a:defRPr sz="6700"/>
            </a:lvl1pPr>
          </a:lstStyle>
          <a:p>
            <a:pPr/>
            <a:r>
              <a:t>Scopes и Namespaces Пример</a:t>
            </a:r>
          </a:p>
        </p:txBody>
      </p:sp>
      <p:sp>
        <p:nvSpPr>
          <p:cNvPr id="172" name="The output of the example code is:…"/>
          <p:cNvSpPr txBox="1"/>
          <p:nvPr>
            <p:ph type="body" idx="1"/>
          </p:nvPr>
        </p:nvSpPr>
        <p:spPr>
          <a:prstGeom prst="rect">
            <a:avLst/>
          </a:prstGeom>
        </p:spPr>
        <p:txBody>
          <a:bodyPr/>
          <a:lstStyle/>
          <a:p>
            <a:pPr marL="367689" indent="-367689" defTabSz="483249">
              <a:spcBef>
                <a:spcPts val="3300"/>
              </a:spcBef>
              <a:defRPr sz="2914"/>
            </a:pPr>
            <a:r>
              <a:t>Изходът на примерния код е:</a:t>
            </a:r>
          </a:p>
          <a:p>
            <a:pPr marL="367689" indent="-367689" defTabSz="483249">
              <a:spcBef>
                <a:spcPts val="3300"/>
              </a:spcBef>
              <a:defRPr sz="2914"/>
            </a:pPr>
          </a:p>
          <a:p>
            <a:pPr marL="367689" indent="-367689" defTabSz="483249">
              <a:spcBef>
                <a:spcPts val="3300"/>
              </a:spcBef>
              <a:defRPr sz="2914"/>
            </a:pPr>
          </a:p>
          <a:p>
            <a:pPr marL="367689" indent="-367689" defTabSz="483249">
              <a:spcBef>
                <a:spcPts val="3300"/>
              </a:spcBef>
              <a:defRPr sz="2914"/>
            </a:pPr>
            <a:r>
              <a:t>Локалното присвояване, което е по подразбиране, не променя обхвата на променливата spam. Присвояването nonlocal променя свързването на spam, а присвояването global променя променливата на ниво модул.</a:t>
            </a:r>
          </a:p>
          <a:p>
            <a:pPr marL="367689" indent="-367689" defTabSz="483249">
              <a:spcBef>
                <a:spcPts val="3300"/>
              </a:spcBef>
              <a:defRPr sz="2914"/>
            </a:pPr>
            <a:r>
              <a:t>Примерът показва, че е възможно с ключова дума global да се зададе свързване на глобално име преди неговото присвояване.</a:t>
            </a:r>
          </a:p>
        </p:txBody>
      </p:sp>
      <p:pic>
        <p:nvPicPr>
          <p:cNvPr id="173" name="Image" descr="Image"/>
          <p:cNvPicPr>
            <a:picLocks noChangeAspect="1"/>
          </p:cNvPicPr>
          <p:nvPr/>
        </p:nvPicPr>
        <p:blipFill>
          <a:blip r:embed="rId2">
            <a:extLst/>
          </a:blip>
          <a:stretch>
            <a:fillRect/>
          </a:stretch>
        </p:blipFill>
        <p:spPr>
          <a:xfrm>
            <a:off x="1447800" y="3162300"/>
            <a:ext cx="10109200" cy="2362200"/>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Class Definition Syntax"/>
          <p:cNvSpPr txBox="1"/>
          <p:nvPr>
            <p:ph type="title"/>
          </p:nvPr>
        </p:nvSpPr>
        <p:spPr>
          <a:prstGeom prst="rect">
            <a:avLst/>
          </a:prstGeom>
        </p:spPr>
        <p:txBody>
          <a:bodyPr/>
          <a:lstStyle/>
          <a:p>
            <a:pPr/>
            <a:r>
              <a:t>Class Definition Syntax</a:t>
            </a:r>
          </a:p>
        </p:txBody>
      </p:sp>
      <p:sp>
        <p:nvSpPr>
          <p:cNvPr id="176" name="Classes introduce a little bit of new syntax, three new object types, and some new semantics.…"/>
          <p:cNvSpPr txBox="1"/>
          <p:nvPr>
            <p:ph type="body" idx="1"/>
          </p:nvPr>
        </p:nvSpPr>
        <p:spPr>
          <a:prstGeom prst="rect">
            <a:avLst/>
          </a:prstGeom>
        </p:spPr>
        <p:txBody>
          <a:bodyPr/>
          <a:lstStyle/>
          <a:p>
            <a:pPr/>
            <a:r>
              <a:t>Класовете въвеждат нов синтаксис, три нови типа обекти и малко нова семантика.</a:t>
            </a:r>
          </a:p>
          <a:p>
            <a:pPr/>
            <a:r>
              <a:t>Най-простата форма на дефиниране на class е:</a:t>
            </a:r>
          </a:p>
          <a:p>
            <a:pPr/>
          </a:p>
        </p:txBody>
      </p:sp>
      <p:pic>
        <p:nvPicPr>
          <p:cNvPr id="177" name="Image" descr="Image"/>
          <p:cNvPicPr>
            <a:picLocks noChangeAspect="1"/>
          </p:cNvPicPr>
          <p:nvPr/>
        </p:nvPicPr>
        <p:blipFill>
          <a:blip r:embed="rId2">
            <a:extLst/>
          </a:blip>
          <a:stretch>
            <a:fillRect/>
          </a:stretch>
        </p:blipFill>
        <p:spPr>
          <a:xfrm>
            <a:off x="3454400" y="5843337"/>
            <a:ext cx="6096000" cy="31750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Classes"/>
          <p:cNvSpPr txBox="1"/>
          <p:nvPr>
            <p:ph type="title"/>
          </p:nvPr>
        </p:nvSpPr>
        <p:spPr>
          <a:prstGeom prst="rect">
            <a:avLst/>
          </a:prstGeom>
        </p:spPr>
        <p:txBody>
          <a:bodyPr/>
          <a:lstStyle/>
          <a:p>
            <a:pPr/>
            <a:r>
              <a:t>Classes</a:t>
            </a:r>
          </a:p>
        </p:txBody>
      </p:sp>
      <p:sp>
        <p:nvSpPr>
          <p:cNvPr id="123" name="Classes provide a means of bundling data and functionality together. Creating a new class creates a new type of object, allowing new instances of that type to be made. Each class instance can have attributes attached to it for maintaining its state. Clas"/>
          <p:cNvSpPr txBox="1"/>
          <p:nvPr>
            <p:ph type="body" idx="1"/>
          </p:nvPr>
        </p:nvSpPr>
        <p:spPr>
          <a:prstGeom prst="rect">
            <a:avLst/>
          </a:prstGeom>
        </p:spPr>
        <p:txBody>
          <a:bodyPr/>
          <a:lstStyle/>
          <a:p>
            <a:pPr/>
            <a:r>
              <a:t>Класовете предоставят възможност да се обединят данни и функционалност. Като се създаде нов клас, се създава нов тип обект, позволяващ създаване на нови инстанции от този тип. Всяка нова инстанция може да има атрибути (attributes), с които да се поддържа състояние на обекта (state). Инстанциите на класовете могат да имат и методи (methods) за промяна на състоянието.</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Class Definition Syntax"/>
          <p:cNvSpPr txBox="1"/>
          <p:nvPr>
            <p:ph type="title"/>
          </p:nvPr>
        </p:nvSpPr>
        <p:spPr>
          <a:prstGeom prst="rect">
            <a:avLst/>
          </a:prstGeom>
        </p:spPr>
        <p:txBody>
          <a:bodyPr/>
          <a:lstStyle/>
          <a:p>
            <a:pPr/>
            <a:r>
              <a:t>Class Definition Syntax</a:t>
            </a:r>
          </a:p>
        </p:txBody>
      </p:sp>
      <p:sp>
        <p:nvSpPr>
          <p:cNvPr id="180" name="Class definitions, like function definitions (def statements) must be executed before they have any effect. (You could conceivably place a class definition in a branch of an if statement, or inside a function.)…"/>
          <p:cNvSpPr txBox="1"/>
          <p:nvPr>
            <p:ph type="body" idx="1"/>
          </p:nvPr>
        </p:nvSpPr>
        <p:spPr>
          <a:prstGeom prst="rect">
            <a:avLst/>
          </a:prstGeom>
        </p:spPr>
        <p:txBody>
          <a:bodyPr/>
          <a:lstStyle/>
          <a:p>
            <a:pPr marL="404495" indent="-404495" defTabSz="531622">
              <a:spcBef>
                <a:spcPts val="3800"/>
              </a:spcBef>
              <a:defRPr sz="3200"/>
            </a:pPr>
            <a:r>
              <a:t>Дефиницията на клас както дефиницията на функция трябва да се изпълни преди да се използва.</a:t>
            </a:r>
          </a:p>
          <a:p>
            <a:pPr marL="404495" indent="-404495" defTabSz="531622">
              <a:spcBef>
                <a:spcPts val="3800"/>
              </a:spcBef>
              <a:defRPr sz="3200"/>
            </a:pPr>
            <a:r>
              <a:t>Обичайната практика е, операторите в дефиницията на клас да са дефиниции на функции, но е възможно да се използват и други оператори. Дефинициите на функции в клас могат да имат списък с аргументи, според конвенцията на извикване.</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Class Definition Syntax"/>
          <p:cNvSpPr txBox="1"/>
          <p:nvPr>
            <p:ph type="title"/>
          </p:nvPr>
        </p:nvSpPr>
        <p:spPr>
          <a:prstGeom prst="rect">
            <a:avLst/>
          </a:prstGeom>
        </p:spPr>
        <p:txBody>
          <a:bodyPr/>
          <a:lstStyle/>
          <a:p>
            <a:pPr/>
            <a:r>
              <a:t>Class Definition Syntax</a:t>
            </a:r>
          </a:p>
        </p:txBody>
      </p:sp>
      <p:sp>
        <p:nvSpPr>
          <p:cNvPr id="183" name="When a class definition is entered, a new namespace is created, and used as the local scope — thus, all assignments to local variables go into this new namespace. In particular, function definitions bind the name of the new function here.…"/>
          <p:cNvSpPr txBox="1"/>
          <p:nvPr>
            <p:ph type="body" idx="1"/>
          </p:nvPr>
        </p:nvSpPr>
        <p:spPr>
          <a:prstGeom prst="rect">
            <a:avLst/>
          </a:prstGeom>
        </p:spPr>
        <p:txBody>
          <a:bodyPr/>
          <a:lstStyle/>
          <a:p>
            <a:pPr marL="373379" indent="-373379" defTabSz="490727">
              <a:spcBef>
                <a:spcPts val="3500"/>
              </a:spcBef>
              <a:defRPr sz="3000"/>
            </a:pPr>
            <a:r>
              <a:t>Дефиницията на клас създава ново пространство на имената, което се използва в локалния обхват. Така всички присвояванния на локални променливи са в това ново пространство на имената. На практика дефинициите на функции свързват името на функцията с това пространство.</a:t>
            </a:r>
          </a:p>
          <a:p>
            <a:pPr marL="373379" indent="-373379" defTabSz="490727">
              <a:spcBef>
                <a:spcPts val="3500"/>
              </a:spcBef>
              <a:defRPr sz="3000"/>
            </a:pPr>
            <a:r>
              <a:t>Когато дефиницията на клас завърши нормално, се създава class object. Това е обвивка (wrapper) около съдържанието на namespace, създаден от дефиницията на класа.  Оригиналният local scope (преди дефиницията на класа) се инстанцира отново и class object се свързва с името на класа тук.</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Class Objects"/>
          <p:cNvSpPr txBox="1"/>
          <p:nvPr>
            <p:ph type="title"/>
          </p:nvPr>
        </p:nvSpPr>
        <p:spPr>
          <a:prstGeom prst="rect">
            <a:avLst/>
          </a:prstGeom>
        </p:spPr>
        <p:txBody>
          <a:bodyPr/>
          <a:lstStyle/>
          <a:p>
            <a:pPr/>
            <a:r>
              <a:t>Class Objects</a:t>
            </a:r>
          </a:p>
        </p:txBody>
      </p:sp>
      <p:sp>
        <p:nvSpPr>
          <p:cNvPr id="186" name="Class objects support two kinds of operations: attribute references and instantiation.…"/>
          <p:cNvSpPr txBox="1"/>
          <p:nvPr>
            <p:ph type="body" idx="1"/>
          </p:nvPr>
        </p:nvSpPr>
        <p:spPr>
          <a:prstGeom prst="rect">
            <a:avLst/>
          </a:prstGeom>
        </p:spPr>
        <p:txBody>
          <a:bodyPr/>
          <a:lstStyle/>
          <a:p>
            <a:pPr marL="324040" indent="-324040" defTabSz="425880">
              <a:spcBef>
                <a:spcPts val="3000"/>
              </a:spcBef>
              <a:defRPr sz="2609"/>
            </a:pPr>
            <a:r>
              <a:t>Class objects поддържат два типа операции: референция на атрибути (attribute references) и създаване на инстанция (instantiation).</a:t>
            </a:r>
          </a:p>
          <a:p>
            <a:pPr marL="324040" indent="-324040" defTabSz="425880">
              <a:spcBef>
                <a:spcPts val="3000"/>
              </a:spcBef>
              <a:defRPr sz="2609"/>
            </a:pPr>
            <a:r>
              <a:t>Attribute references използва стандартния синтаксис на всяка друга атрибутна референция в Python: obj.name. Валидни атрибутни имена са всички имена, които са в пространството на имената на класа при създаване на обекта. Например ако е дадена дефиниция на клас:</a:t>
            </a:r>
          </a:p>
          <a:p>
            <a:pPr marL="324040" indent="-324040" defTabSz="425880">
              <a:spcBef>
                <a:spcPts val="3000"/>
              </a:spcBef>
              <a:defRPr sz="2609"/>
            </a:pPr>
          </a:p>
          <a:p>
            <a:pPr marL="324040" indent="-324040" defTabSz="425880">
              <a:spcBef>
                <a:spcPts val="3000"/>
              </a:spcBef>
              <a:defRPr sz="2609"/>
            </a:pPr>
          </a:p>
          <a:p>
            <a:pPr marL="324040" indent="-324040" defTabSz="425880">
              <a:spcBef>
                <a:spcPts val="3000"/>
              </a:spcBef>
              <a:defRPr sz="2609"/>
            </a:pPr>
          </a:p>
        </p:txBody>
      </p:sp>
      <p:pic>
        <p:nvPicPr>
          <p:cNvPr id="187" name="Image" descr="Image"/>
          <p:cNvPicPr>
            <a:picLocks noChangeAspect="1"/>
          </p:cNvPicPr>
          <p:nvPr/>
        </p:nvPicPr>
        <p:blipFill>
          <a:blip r:embed="rId2">
            <a:extLst/>
          </a:blip>
          <a:stretch>
            <a:fillRect/>
          </a:stretch>
        </p:blipFill>
        <p:spPr>
          <a:xfrm>
            <a:off x="2438400" y="5758112"/>
            <a:ext cx="8128000" cy="3175001"/>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Class Objects"/>
          <p:cNvSpPr txBox="1"/>
          <p:nvPr>
            <p:ph type="title"/>
          </p:nvPr>
        </p:nvSpPr>
        <p:spPr>
          <a:prstGeom prst="rect">
            <a:avLst/>
          </a:prstGeom>
        </p:spPr>
        <p:txBody>
          <a:bodyPr/>
          <a:lstStyle/>
          <a:p>
            <a:pPr/>
            <a:r>
              <a:t>Class Objects</a:t>
            </a:r>
          </a:p>
        </p:txBody>
      </p:sp>
      <p:sp>
        <p:nvSpPr>
          <p:cNvPr id="190" name="then MyClass.i and MyClass.f are valid attribute references, returning an integer and a function object, respectively. Class attributes can also be assigned to, so you can change the value of MyClass.i by assignment. __doc__ is also a valid attribute, re"/>
          <p:cNvSpPr txBox="1"/>
          <p:nvPr>
            <p:ph type="body" idx="1"/>
          </p:nvPr>
        </p:nvSpPr>
        <p:spPr>
          <a:prstGeom prst="rect">
            <a:avLst/>
          </a:prstGeom>
        </p:spPr>
        <p:txBody>
          <a:bodyPr/>
          <a:lstStyle/>
          <a:p>
            <a:pPr/>
            <a:r>
              <a:t>MyClass.i и MyClass.f са валидни атрибутни референции, връщащи integer и function object, съответно. Class attributes могат да се присвояват, т.е. може да се промени стойността на MyClass.i. Атрибутът __doc__ също е валиден и връща docstring на класа: "A simple example class".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Class Objects"/>
          <p:cNvSpPr txBox="1"/>
          <p:nvPr>
            <p:ph type="title"/>
          </p:nvPr>
        </p:nvSpPr>
        <p:spPr>
          <a:prstGeom prst="rect">
            <a:avLst/>
          </a:prstGeom>
        </p:spPr>
        <p:txBody>
          <a:bodyPr/>
          <a:lstStyle/>
          <a:p>
            <a:pPr/>
            <a:r>
              <a:t>Class Objects</a:t>
            </a:r>
          </a:p>
        </p:txBody>
      </p:sp>
      <p:sp>
        <p:nvSpPr>
          <p:cNvPr id="193" name="Class instantiation uses function notation. Just pretend that the class object is a parameterless function that returns a new instance of the class. For example (assuming the above class):…"/>
          <p:cNvSpPr txBox="1"/>
          <p:nvPr>
            <p:ph type="body" idx="1"/>
          </p:nvPr>
        </p:nvSpPr>
        <p:spPr>
          <a:prstGeom prst="rect">
            <a:avLst/>
          </a:prstGeom>
        </p:spPr>
        <p:txBody>
          <a:bodyPr/>
          <a:lstStyle/>
          <a:p>
            <a:pPr/>
            <a:r>
              <a:t>Инстанциите на клас се създават с функция. В този случай class object се използва като функция без параметри, която връща нова инстанция на класа. Например:</a:t>
            </a:r>
          </a:p>
          <a:p>
            <a:pPr/>
          </a:p>
          <a:p>
            <a:pPr/>
            <a:r>
              <a:t>създава нова инстанция на класа и присвоява обекта на локалната променлива x.</a:t>
            </a:r>
          </a:p>
        </p:txBody>
      </p:sp>
      <p:pic>
        <p:nvPicPr>
          <p:cNvPr id="194" name="Image" descr="Image"/>
          <p:cNvPicPr>
            <a:picLocks noChangeAspect="1"/>
          </p:cNvPicPr>
          <p:nvPr/>
        </p:nvPicPr>
        <p:blipFill>
          <a:blip r:embed="rId2">
            <a:extLst/>
          </a:blip>
          <a:stretch>
            <a:fillRect/>
          </a:stretch>
        </p:blipFill>
        <p:spPr>
          <a:xfrm>
            <a:off x="4229100" y="5829300"/>
            <a:ext cx="4546600" cy="965200"/>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Class Objects"/>
          <p:cNvSpPr txBox="1"/>
          <p:nvPr>
            <p:ph type="title"/>
          </p:nvPr>
        </p:nvSpPr>
        <p:spPr>
          <a:prstGeom prst="rect">
            <a:avLst/>
          </a:prstGeom>
        </p:spPr>
        <p:txBody>
          <a:bodyPr/>
          <a:lstStyle/>
          <a:p>
            <a:pPr/>
            <a:r>
              <a:t>Class Objects</a:t>
            </a:r>
          </a:p>
        </p:txBody>
      </p:sp>
      <p:sp>
        <p:nvSpPr>
          <p:cNvPr id="197" name="The instantiation operation (“calling” a class object) creates an empty object. Many classes like to create objects with instances customized to a specific initial state. Therefore a class may define a special method named __init__(), like this:"/>
          <p:cNvSpPr txBox="1"/>
          <p:nvPr>
            <p:ph type="body" idx="1"/>
          </p:nvPr>
        </p:nvSpPr>
        <p:spPr>
          <a:prstGeom prst="rect">
            <a:avLst/>
          </a:prstGeom>
        </p:spPr>
        <p:txBody>
          <a:bodyPr/>
          <a:lstStyle/>
          <a:p>
            <a:pPr/>
            <a:r>
              <a:t>Тази операция за създаване на обект го създава празен. В много случаи се налага създаване на обект с предварително зададени стойности, т.е. инициализиран такъв. Тогава се дефинира специален метод __init__(). Например:</a:t>
            </a:r>
          </a:p>
        </p:txBody>
      </p:sp>
      <p:pic>
        <p:nvPicPr>
          <p:cNvPr id="198" name="Image" descr="Image"/>
          <p:cNvPicPr>
            <a:picLocks noChangeAspect="1"/>
          </p:cNvPicPr>
          <p:nvPr/>
        </p:nvPicPr>
        <p:blipFill>
          <a:blip r:embed="rId2">
            <a:extLst/>
          </a:blip>
          <a:stretch>
            <a:fillRect/>
          </a:stretch>
        </p:blipFill>
        <p:spPr>
          <a:xfrm>
            <a:off x="3886200" y="7099300"/>
            <a:ext cx="5232400" cy="1447800"/>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Class Objects"/>
          <p:cNvSpPr txBox="1"/>
          <p:nvPr>
            <p:ph type="title"/>
          </p:nvPr>
        </p:nvSpPr>
        <p:spPr>
          <a:prstGeom prst="rect">
            <a:avLst/>
          </a:prstGeom>
        </p:spPr>
        <p:txBody>
          <a:bodyPr/>
          <a:lstStyle/>
          <a:p>
            <a:pPr/>
            <a:r>
              <a:t>Class Objects</a:t>
            </a:r>
          </a:p>
        </p:txBody>
      </p:sp>
      <p:sp>
        <p:nvSpPr>
          <p:cNvPr id="201" name="When a class defines an __init__() method, class instantiation automatically invokes __init__() for the newly-created class instance. So in this example, a new, initialized instance can be obtained by:"/>
          <p:cNvSpPr txBox="1"/>
          <p:nvPr>
            <p:ph type="body" idx="1"/>
          </p:nvPr>
        </p:nvSpPr>
        <p:spPr>
          <a:prstGeom prst="rect">
            <a:avLst/>
          </a:prstGeom>
        </p:spPr>
        <p:txBody>
          <a:bodyPr/>
          <a:lstStyle/>
          <a:p>
            <a:pPr/>
            <a:r>
              <a:t>Когато класът дефинира метод __init__(), инстанцирането автоматично извиква __init__() за задаване на стойности на новосъздадената class instance. Например:</a:t>
            </a:r>
          </a:p>
        </p:txBody>
      </p:sp>
      <p:pic>
        <p:nvPicPr>
          <p:cNvPr id="202" name="Image" descr="Image"/>
          <p:cNvPicPr>
            <a:picLocks noChangeAspect="1"/>
          </p:cNvPicPr>
          <p:nvPr/>
        </p:nvPicPr>
        <p:blipFill>
          <a:blip r:embed="rId2">
            <a:extLst/>
          </a:blip>
          <a:stretch>
            <a:fillRect/>
          </a:stretch>
        </p:blipFill>
        <p:spPr>
          <a:xfrm>
            <a:off x="4318000" y="7099300"/>
            <a:ext cx="4368800" cy="965200"/>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Class Objects"/>
          <p:cNvSpPr txBox="1"/>
          <p:nvPr>
            <p:ph type="title"/>
          </p:nvPr>
        </p:nvSpPr>
        <p:spPr>
          <a:prstGeom prst="rect">
            <a:avLst/>
          </a:prstGeom>
        </p:spPr>
        <p:txBody>
          <a:bodyPr/>
          <a:lstStyle/>
          <a:p>
            <a:pPr/>
            <a:r>
              <a:t>Class Objects</a:t>
            </a:r>
          </a:p>
        </p:txBody>
      </p:sp>
      <p:sp>
        <p:nvSpPr>
          <p:cNvPr id="205" name="Of course, the __init__() method may have arguments for greater flexibility. In that case, arguments given to the class instantiation operator are passed on to __init__(). For example,"/>
          <p:cNvSpPr txBox="1"/>
          <p:nvPr>
            <p:ph type="body" idx="1"/>
          </p:nvPr>
        </p:nvSpPr>
        <p:spPr>
          <a:prstGeom prst="rect">
            <a:avLst/>
          </a:prstGeom>
        </p:spPr>
        <p:txBody>
          <a:bodyPr/>
          <a:lstStyle/>
          <a:p>
            <a:pPr/>
            <a:r>
              <a:t>За по-голяма гъвкавост, методът __init__() може да има аргументи. В този случай аргументите на операцията за създаване на клас се предават на __init__(). Например:</a:t>
            </a:r>
          </a:p>
          <a:p>
            <a:pPr/>
          </a:p>
          <a:p>
            <a:pPr/>
          </a:p>
        </p:txBody>
      </p:sp>
      <p:pic>
        <p:nvPicPr>
          <p:cNvPr id="206" name="Image" descr="Image"/>
          <p:cNvPicPr>
            <a:picLocks noChangeAspect="1"/>
          </p:cNvPicPr>
          <p:nvPr/>
        </p:nvPicPr>
        <p:blipFill>
          <a:blip r:embed="rId2">
            <a:extLst/>
          </a:blip>
          <a:stretch>
            <a:fillRect/>
          </a:stretch>
        </p:blipFill>
        <p:spPr>
          <a:xfrm>
            <a:off x="508000" y="5410200"/>
            <a:ext cx="11988800" cy="4114800"/>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Instance Objects"/>
          <p:cNvSpPr txBox="1"/>
          <p:nvPr>
            <p:ph type="title"/>
          </p:nvPr>
        </p:nvSpPr>
        <p:spPr>
          <a:prstGeom prst="rect">
            <a:avLst/>
          </a:prstGeom>
        </p:spPr>
        <p:txBody>
          <a:bodyPr/>
          <a:lstStyle/>
          <a:p>
            <a:pPr/>
            <a:r>
              <a:t>Instance Objects</a:t>
            </a:r>
          </a:p>
        </p:txBody>
      </p:sp>
      <p:sp>
        <p:nvSpPr>
          <p:cNvPr id="209" name="Now what can we do with instance objects? The only operations understood by instance objects are attribute references. There are two kinds of valid attribute names: data attributes and methods.…"/>
          <p:cNvSpPr txBox="1"/>
          <p:nvPr>
            <p:ph type="body" idx="1"/>
          </p:nvPr>
        </p:nvSpPr>
        <p:spPr>
          <a:prstGeom prst="rect">
            <a:avLst/>
          </a:prstGeom>
        </p:spPr>
        <p:txBody>
          <a:bodyPr/>
          <a:lstStyle/>
          <a:p>
            <a:pPr/>
            <a:r>
              <a:t>Единствената позволена операция на инстанцията е референция на атрибути. Съществуват само два типа валидни имена за тази операция: data attributes и methods.</a:t>
            </a:r>
          </a:p>
          <a:p>
            <a:pPr/>
            <a:r>
              <a:t>data attributes съответстват на “instance variables” в Smalltalk, и на “data members” в C++. Както локалните променливи, те не се нуждаят от деклариране. Тяхното съществуване се определя по това, къде се инициализират за първи път.</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Instance Objects"/>
          <p:cNvSpPr txBox="1"/>
          <p:nvPr>
            <p:ph type="title"/>
          </p:nvPr>
        </p:nvSpPr>
        <p:spPr>
          <a:prstGeom prst="rect">
            <a:avLst/>
          </a:prstGeom>
        </p:spPr>
        <p:txBody>
          <a:bodyPr/>
          <a:lstStyle/>
          <a:p>
            <a:pPr/>
            <a:r>
              <a:t>Instance Objects</a:t>
            </a:r>
          </a:p>
        </p:txBody>
      </p:sp>
      <p:sp>
        <p:nvSpPr>
          <p:cNvPr id="212" name="For example, if x is the instance of MyClass created above, the following piece of code will print the value 16, without leaving a trace:"/>
          <p:cNvSpPr txBox="1"/>
          <p:nvPr>
            <p:ph type="body" idx="1"/>
          </p:nvPr>
        </p:nvSpPr>
        <p:spPr>
          <a:prstGeom prst="rect">
            <a:avLst/>
          </a:prstGeom>
        </p:spPr>
        <p:txBody>
          <a:bodyPr/>
          <a:lstStyle/>
          <a:p>
            <a:pPr/>
            <a:r>
              <a:t>Например, ако x е инстанция на MyClass, показания пример по-долу, разпечатва стойност 16:</a:t>
            </a:r>
          </a:p>
        </p:txBody>
      </p:sp>
      <p:pic>
        <p:nvPicPr>
          <p:cNvPr id="213" name="Image" descr="Image"/>
          <p:cNvPicPr>
            <a:picLocks noChangeAspect="1"/>
          </p:cNvPicPr>
          <p:nvPr/>
        </p:nvPicPr>
        <p:blipFill>
          <a:blip r:embed="rId2">
            <a:extLst/>
          </a:blip>
          <a:stretch>
            <a:fillRect/>
          </a:stretch>
        </p:blipFill>
        <p:spPr>
          <a:xfrm>
            <a:off x="2431514" y="5994520"/>
            <a:ext cx="8141771" cy="297803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Classes"/>
          <p:cNvSpPr txBox="1"/>
          <p:nvPr>
            <p:ph type="title"/>
          </p:nvPr>
        </p:nvSpPr>
        <p:spPr>
          <a:prstGeom prst="rect">
            <a:avLst/>
          </a:prstGeom>
        </p:spPr>
        <p:txBody>
          <a:bodyPr/>
          <a:lstStyle/>
          <a:p>
            <a:pPr/>
            <a:r>
              <a:t>Classes</a:t>
            </a:r>
          </a:p>
        </p:txBody>
      </p:sp>
      <p:sp>
        <p:nvSpPr>
          <p:cNvPr id="126" name="Compared with other programming languages, Python’s class mechanism adds classes with a minimum of new syntax and semantics. It is a mixture of the class mechanisms found in C++ and Modula-3. Python classes provide all the standard features of Object Ori"/>
          <p:cNvSpPr txBox="1"/>
          <p:nvPr>
            <p:ph type="body" idx="1"/>
          </p:nvPr>
        </p:nvSpPr>
        <p:spPr>
          <a:prstGeom prst="rect">
            <a:avLst/>
          </a:prstGeom>
        </p:spPr>
        <p:txBody>
          <a:bodyPr/>
          <a:lstStyle>
            <a:lvl1pPr marL="391158" indent="-391158" defTabSz="514094">
              <a:spcBef>
                <a:spcPts val="3600"/>
              </a:spcBef>
              <a:defRPr sz="3100"/>
            </a:lvl1pPr>
          </a:lstStyle>
          <a:p>
            <a:pPr/>
            <a:r>
              <a:t>По сравнение с други езици, класовете на Python имат минимален новодобавен синтаксис и семантика. Той е микс от класове в C++ и Modula-3. Python classes предоставят всички стандартни характеристики на Обектно-риентиран език за програмиране (Object Oriented Programming): множествено наследяване (един клас може да има повече от един родителя), полиморфизъм (наследникът може да припокрие метод на родителския клас/ове), както и да се извика метод на родитеския клас със същото име. Обектите могат да имат произволно количество данни от различен тип. Както при модулите, класовете са динамични данни: създават се по време на изпълнение на кода и могат да се модифицират.</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Instance Objects"/>
          <p:cNvSpPr txBox="1"/>
          <p:nvPr>
            <p:ph type="title"/>
          </p:nvPr>
        </p:nvSpPr>
        <p:spPr>
          <a:prstGeom prst="rect">
            <a:avLst/>
          </a:prstGeom>
        </p:spPr>
        <p:txBody>
          <a:bodyPr/>
          <a:lstStyle/>
          <a:p>
            <a:pPr/>
            <a:r>
              <a:t>Instance Objects</a:t>
            </a:r>
          </a:p>
        </p:txBody>
      </p:sp>
      <p:sp>
        <p:nvSpPr>
          <p:cNvPr id="216" name="The other kind of instance attribute reference is a method. A method is a function that “belongs to” an object. (In Python, the term method is not unique to class instances: other object types can have methods as well. For example, list objects have meth"/>
          <p:cNvSpPr txBox="1"/>
          <p:nvPr>
            <p:ph type="body" idx="1"/>
          </p:nvPr>
        </p:nvSpPr>
        <p:spPr>
          <a:prstGeom prst="rect">
            <a:avLst/>
          </a:prstGeom>
        </p:spPr>
        <p:txBody>
          <a:bodyPr/>
          <a:lstStyle/>
          <a:p>
            <a:pPr marL="342263" indent="-342263" defTabSz="449833">
              <a:spcBef>
                <a:spcPts val="3200"/>
              </a:spcBef>
              <a:defRPr sz="2700"/>
            </a:pPr>
            <a:r>
              <a:t>Другият тип instance attribute е method. Методът е функция, която принадлежи на обекта. В Python, терминът method не е уникален за class instances: останалите object types също могат да имат методи. Например, обектите list имат методи append, insert, remove, sort и т.н.</a:t>
            </a:r>
          </a:p>
          <a:p>
            <a:pPr marL="342263" indent="-342263" defTabSz="449833">
              <a:spcBef>
                <a:spcPts val="3200"/>
              </a:spcBef>
              <a:defRPr sz="2700"/>
            </a:pPr>
            <a:r>
              <a:t>Валидно име на метод на обект instance, зависи от неговия клас. По дефиниция, всички атрибути на класа, които са function objects дефинират съответните методи на инстанциите. Например, в разглеждания пример x.f е валиден method reference, защото MyClass.f iе функция, но x.i не е, защото MyClass.i не е функция. Но x.f не е същото както MyClass.f — той е method object, а не function object.</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Method Objects"/>
          <p:cNvSpPr txBox="1"/>
          <p:nvPr>
            <p:ph type="title"/>
          </p:nvPr>
        </p:nvSpPr>
        <p:spPr>
          <a:prstGeom prst="rect">
            <a:avLst/>
          </a:prstGeom>
        </p:spPr>
        <p:txBody>
          <a:bodyPr/>
          <a:lstStyle/>
          <a:p>
            <a:pPr/>
            <a:r>
              <a:t>Method Objects</a:t>
            </a:r>
          </a:p>
        </p:txBody>
      </p:sp>
      <p:sp>
        <p:nvSpPr>
          <p:cNvPr id="219" name="Usually, a method is called right after it is bound:…"/>
          <p:cNvSpPr txBox="1"/>
          <p:nvPr>
            <p:ph type="body" idx="1"/>
          </p:nvPr>
        </p:nvSpPr>
        <p:spPr>
          <a:prstGeom prst="rect">
            <a:avLst/>
          </a:prstGeom>
        </p:spPr>
        <p:txBody>
          <a:bodyPr/>
          <a:lstStyle/>
          <a:p>
            <a:pPr marL="363512" indent="-363512" defTabSz="477758">
              <a:spcBef>
                <a:spcPts val="3300"/>
              </a:spcBef>
              <a:defRPr sz="2871"/>
            </a:pPr>
            <a:r>
              <a:t>Обикновено един метод се извиква веднага след като се свърже:</a:t>
            </a:r>
            <a:br/>
          </a:p>
          <a:p>
            <a:pPr marL="363512" indent="-363512" defTabSz="477758">
              <a:spcBef>
                <a:spcPts val="3300"/>
              </a:spcBef>
              <a:defRPr sz="2871"/>
            </a:pPr>
            <a:r>
              <a:t>В примера MyClass този запис ще върне низа 'hello world'. Методът може да  бъде извикан и в последствие, защото x.f е method object, който може да бъде съхранен и извикан по-късно. Например:</a:t>
            </a:r>
          </a:p>
          <a:p>
            <a:pPr marL="363512" indent="-363512" defTabSz="477758">
              <a:spcBef>
                <a:spcPts val="3300"/>
              </a:spcBef>
              <a:defRPr sz="2871"/>
            </a:pPr>
          </a:p>
          <a:p>
            <a:pPr marL="363512" indent="-363512" defTabSz="477758">
              <a:spcBef>
                <a:spcPts val="3300"/>
              </a:spcBef>
              <a:defRPr sz="2871"/>
            </a:pPr>
          </a:p>
          <a:p>
            <a:pPr marL="363512" indent="-363512" defTabSz="477758">
              <a:spcBef>
                <a:spcPts val="3300"/>
              </a:spcBef>
              <a:defRPr sz="2871"/>
            </a:pPr>
            <a:r>
              <a:t>ще разпечатва hello world в безкраен цикъл.</a:t>
            </a:r>
          </a:p>
        </p:txBody>
      </p:sp>
      <p:pic>
        <p:nvPicPr>
          <p:cNvPr id="220" name="Image" descr="Image"/>
          <p:cNvPicPr>
            <a:picLocks noChangeAspect="1"/>
          </p:cNvPicPr>
          <p:nvPr/>
        </p:nvPicPr>
        <p:blipFill>
          <a:blip r:embed="rId2">
            <a:extLst/>
          </a:blip>
          <a:stretch>
            <a:fillRect/>
          </a:stretch>
        </p:blipFill>
        <p:spPr>
          <a:xfrm>
            <a:off x="4851363" y="3215565"/>
            <a:ext cx="3302075" cy="1246703"/>
          </a:xfrm>
          <a:prstGeom prst="rect">
            <a:avLst/>
          </a:prstGeom>
          <a:ln w="12700">
            <a:miter lim="400000"/>
          </a:ln>
        </p:spPr>
      </p:pic>
      <p:pic>
        <p:nvPicPr>
          <p:cNvPr id="221" name="Image" descr="Image"/>
          <p:cNvPicPr>
            <a:picLocks noChangeAspect="1"/>
          </p:cNvPicPr>
          <p:nvPr/>
        </p:nvPicPr>
        <p:blipFill>
          <a:blip r:embed="rId3">
            <a:extLst/>
          </a:blip>
          <a:stretch>
            <a:fillRect/>
          </a:stretch>
        </p:blipFill>
        <p:spPr>
          <a:xfrm>
            <a:off x="4287177" y="6517906"/>
            <a:ext cx="4430446" cy="1532809"/>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Method Objects"/>
          <p:cNvSpPr txBox="1"/>
          <p:nvPr>
            <p:ph type="title"/>
          </p:nvPr>
        </p:nvSpPr>
        <p:spPr>
          <a:prstGeom prst="rect">
            <a:avLst/>
          </a:prstGeom>
        </p:spPr>
        <p:txBody>
          <a:bodyPr/>
          <a:lstStyle/>
          <a:p>
            <a:pPr/>
            <a:r>
              <a:t>Method Objects</a:t>
            </a:r>
          </a:p>
        </p:txBody>
      </p:sp>
      <p:sp>
        <p:nvSpPr>
          <p:cNvPr id="224" name="What exactly happens when a method is called? You may have noticed that x.f() was called without an argument above, even though the function definition for f() specified an argument. What happened to the argument? Surely Python raises an exception when a"/>
          <p:cNvSpPr txBox="1"/>
          <p:nvPr>
            <p:ph type="body" idx="1"/>
          </p:nvPr>
        </p:nvSpPr>
        <p:spPr>
          <a:prstGeom prst="rect">
            <a:avLst/>
          </a:prstGeom>
        </p:spPr>
        <p:txBody>
          <a:bodyPr/>
          <a:lstStyle/>
          <a:p>
            <a:pPr marL="346708" indent="-346708" defTabSz="455674">
              <a:spcBef>
                <a:spcPts val="3200"/>
              </a:spcBef>
              <a:defRPr sz="2800"/>
            </a:pPr>
            <a:r>
              <a:t>Важно е, да се посочи, че x.f() се извиква без аргументи, независимо, че дефиницията на функцията f() задава един аргумент. Когато това се случва с обикновена функция (не метод на обект) Python генерира изключителна ситуация, ако функцията изисква аргументи, а те не се подадени.</a:t>
            </a:r>
          </a:p>
          <a:p>
            <a:pPr marL="346708" indent="-346708" defTabSz="455674">
              <a:spcBef>
                <a:spcPts val="3200"/>
              </a:spcBef>
              <a:defRPr sz="2800"/>
            </a:pPr>
            <a:r>
              <a:t>Когато се създава метод на</a:t>
            </a:r>
            <a:r>
              <a:t> instance object, той получава автоматично като първи аргумент самия обект. В примера, използването на x.f() е еквивалентно на MyClass.f(x). Извикването на метод със list от n аргумента е еквивалентно на съответната функция със списък от аргументи, който се създава, чрез вмъкване на instance object на метода като първи аргумент.</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Method Objects"/>
          <p:cNvSpPr txBox="1"/>
          <p:nvPr>
            <p:ph type="title"/>
          </p:nvPr>
        </p:nvSpPr>
        <p:spPr>
          <a:prstGeom prst="rect">
            <a:avLst/>
          </a:prstGeom>
        </p:spPr>
        <p:txBody>
          <a:bodyPr/>
          <a:lstStyle/>
          <a:p>
            <a:pPr/>
            <a:r>
              <a:t>Method Objects</a:t>
            </a:r>
          </a:p>
        </p:txBody>
      </p:sp>
      <p:sp>
        <p:nvSpPr>
          <p:cNvPr id="227" name="If you still don’t understand how methods work, a look at the implementation can perhaps clarify matters. When a non-data attribute of an instance is referenced, the instance’s class is searched. If the name denotes a valid class attribute that is a func"/>
          <p:cNvSpPr txBox="1"/>
          <p:nvPr>
            <p:ph type="body" idx="1"/>
          </p:nvPr>
        </p:nvSpPr>
        <p:spPr>
          <a:prstGeom prst="rect">
            <a:avLst/>
          </a:prstGeom>
        </p:spPr>
        <p:txBody>
          <a:bodyPr/>
          <a:lstStyle>
            <a:lvl1pPr marL="404495" indent="-404495" defTabSz="531622">
              <a:spcBef>
                <a:spcPts val="3800"/>
              </a:spcBef>
              <a:defRPr sz="3200"/>
            </a:lvl1pPr>
          </a:lstStyle>
          <a:p>
            <a:pPr/>
            <a:r>
              <a:t>Когато non-data attribute на инстанцията се референсира, се търси класа на инстанцията. Ако името е име на валиден атрибут на клас, който е function object, се създава method object чрез пакетиране (packing/pointers to) на instance object и function object като се формира abstract object: това е method object. Когато се извиква method object със списък от аргументи, се създава нов такъв от instance object и argument list, и function object се активира с новосъздадения argument list.</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Class and Instance Variable"/>
          <p:cNvSpPr txBox="1"/>
          <p:nvPr>
            <p:ph type="title"/>
          </p:nvPr>
        </p:nvSpPr>
        <p:spPr>
          <a:prstGeom prst="rect">
            <a:avLst/>
          </a:prstGeom>
        </p:spPr>
        <p:txBody>
          <a:bodyPr/>
          <a:lstStyle>
            <a:lvl1pPr defTabSz="502412">
              <a:defRPr sz="6800"/>
            </a:lvl1pPr>
          </a:lstStyle>
          <a:p>
            <a:pPr/>
            <a:r>
              <a:t>Class и Instance Variable</a:t>
            </a:r>
          </a:p>
        </p:txBody>
      </p:sp>
      <p:sp>
        <p:nvSpPr>
          <p:cNvPr id="230" name="Generally speaking, instance variables are for data unique to each instance and class variables are for attributes and methods shared by all instances of the class:"/>
          <p:cNvSpPr txBox="1"/>
          <p:nvPr>
            <p:ph type="body" idx="1"/>
          </p:nvPr>
        </p:nvSpPr>
        <p:spPr>
          <a:prstGeom prst="rect">
            <a:avLst/>
          </a:prstGeom>
        </p:spPr>
        <p:txBody>
          <a:bodyPr/>
          <a:lstStyle/>
          <a:p>
            <a:pPr marL="417830" indent="-417830" defTabSz="549148">
              <a:spcBef>
                <a:spcPts val="3900"/>
              </a:spcBef>
              <a:defRPr sz="3300"/>
            </a:pPr>
            <a:r>
              <a:t>instance variables съхраняват уникални данни на всяка инстанция, а class variables - атрибутите и методите, споделени с всички инстанции на класа:</a:t>
            </a:r>
            <a:br/>
          </a:p>
          <a:p>
            <a:pPr marL="417830" indent="-417830" defTabSz="549148">
              <a:spcBef>
                <a:spcPts val="3900"/>
              </a:spcBef>
              <a:defRPr sz="3300"/>
            </a:pPr>
          </a:p>
          <a:p>
            <a:pPr marL="417830" indent="-417830" defTabSz="549148">
              <a:spcBef>
                <a:spcPts val="3900"/>
              </a:spcBef>
              <a:defRPr sz="3300"/>
            </a:pPr>
          </a:p>
        </p:txBody>
      </p:sp>
      <p:pic>
        <p:nvPicPr>
          <p:cNvPr id="231" name="Image" descr="Image"/>
          <p:cNvPicPr>
            <a:picLocks noChangeAspect="1"/>
          </p:cNvPicPr>
          <p:nvPr/>
        </p:nvPicPr>
        <p:blipFill>
          <a:blip r:embed="rId2">
            <a:extLst/>
          </a:blip>
          <a:stretch>
            <a:fillRect/>
          </a:stretch>
        </p:blipFill>
        <p:spPr>
          <a:xfrm>
            <a:off x="2087984" y="4880329"/>
            <a:ext cx="9183376" cy="4415085"/>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Class and Instance Variable"/>
          <p:cNvSpPr txBox="1"/>
          <p:nvPr>
            <p:ph type="title"/>
          </p:nvPr>
        </p:nvSpPr>
        <p:spPr>
          <a:prstGeom prst="rect">
            <a:avLst/>
          </a:prstGeom>
        </p:spPr>
        <p:txBody>
          <a:bodyPr/>
          <a:lstStyle>
            <a:lvl1pPr defTabSz="502412">
              <a:defRPr sz="6800"/>
            </a:lvl1pPr>
          </a:lstStyle>
          <a:p>
            <a:pPr/>
            <a:r>
              <a:t>Class и Instance Variable</a:t>
            </a:r>
          </a:p>
        </p:txBody>
      </p:sp>
      <p:sp>
        <p:nvSpPr>
          <p:cNvPr id="234" name="Shared data can have possibly surprising effects with involving mutable objects such as lists and dictionaries. For example, the tricks list in the following code should not be used as a class variable because just a single list would be shared by all Do"/>
          <p:cNvSpPr txBox="1"/>
          <p:nvPr>
            <p:ph type="body" idx="1"/>
          </p:nvPr>
        </p:nvSpPr>
        <p:spPr>
          <a:prstGeom prst="rect">
            <a:avLst/>
          </a:prstGeom>
        </p:spPr>
        <p:txBody>
          <a:bodyPr/>
          <a:lstStyle/>
          <a:p>
            <a:pPr marL="392715" indent="-392715" defTabSz="516140">
              <a:spcBef>
                <a:spcPts val="3600"/>
              </a:spcBef>
              <a:defRPr sz="3162"/>
            </a:pPr>
            <a:r>
              <a:t>Споделените данни могат да имат специален ефект, когато се работи с mutable objects като lists и dictionaries. Например, списъкът tricks, показан в кода по-долу, не трябва да се използва като class variable, защото само един списък трябва да се споделя със всички инстанции на Dog:</a:t>
            </a:r>
            <a:br/>
            <a:br/>
            <a:br/>
          </a:p>
          <a:p>
            <a:pPr marL="392715" indent="-392715" defTabSz="516140">
              <a:spcBef>
                <a:spcPts val="3600"/>
              </a:spcBef>
              <a:defRPr sz="3162"/>
            </a:pPr>
          </a:p>
        </p:txBody>
      </p:sp>
      <p:pic>
        <p:nvPicPr>
          <p:cNvPr id="235" name="Image" descr="Image"/>
          <p:cNvPicPr>
            <a:picLocks noChangeAspect="1"/>
          </p:cNvPicPr>
          <p:nvPr/>
        </p:nvPicPr>
        <p:blipFill>
          <a:blip r:embed="rId2">
            <a:extLst/>
          </a:blip>
          <a:stretch>
            <a:fillRect/>
          </a:stretch>
        </p:blipFill>
        <p:spPr>
          <a:xfrm>
            <a:off x="3051675" y="5533115"/>
            <a:ext cx="7708901" cy="3873501"/>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Class and Instance Variable"/>
          <p:cNvSpPr txBox="1"/>
          <p:nvPr>
            <p:ph type="title"/>
          </p:nvPr>
        </p:nvSpPr>
        <p:spPr>
          <a:prstGeom prst="rect">
            <a:avLst/>
          </a:prstGeom>
        </p:spPr>
        <p:txBody>
          <a:bodyPr/>
          <a:lstStyle>
            <a:lvl1pPr defTabSz="502412">
              <a:defRPr sz="6800"/>
            </a:lvl1pPr>
          </a:lstStyle>
          <a:p>
            <a:pPr/>
            <a:r>
              <a:t>Class и Instance Variable</a:t>
            </a:r>
          </a:p>
        </p:txBody>
      </p:sp>
      <p:sp>
        <p:nvSpPr>
          <p:cNvPr id="238" name="Correct design of the class should use an instance variable instead:"/>
          <p:cNvSpPr txBox="1"/>
          <p:nvPr>
            <p:ph type="body" idx="1"/>
          </p:nvPr>
        </p:nvSpPr>
        <p:spPr>
          <a:prstGeom prst="rect">
            <a:avLst/>
          </a:prstGeom>
        </p:spPr>
        <p:txBody>
          <a:bodyPr/>
          <a:lstStyle/>
          <a:p>
            <a:pPr/>
            <a:r>
              <a:t>Правилният дизайн на класа изисква използване на instance variable вместо class variable:</a:t>
            </a:r>
            <a:br/>
            <a:br/>
          </a:p>
          <a:p>
            <a:pPr/>
          </a:p>
          <a:p>
            <a:pPr/>
          </a:p>
        </p:txBody>
      </p:sp>
      <p:pic>
        <p:nvPicPr>
          <p:cNvPr id="239" name="Image" descr="Image"/>
          <p:cNvPicPr>
            <a:picLocks noChangeAspect="1"/>
          </p:cNvPicPr>
          <p:nvPr/>
        </p:nvPicPr>
        <p:blipFill>
          <a:blip r:embed="rId2">
            <a:extLst/>
          </a:blip>
          <a:stretch>
            <a:fillRect/>
          </a:stretch>
        </p:blipFill>
        <p:spPr>
          <a:xfrm>
            <a:off x="1777703" y="4297130"/>
            <a:ext cx="9449394" cy="4717417"/>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Random Remarks"/>
          <p:cNvSpPr txBox="1"/>
          <p:nvPr>
            <p:ph type="title"/>
          </p:nvPr>
        </p:nvSpPr>
        <p:spPr>
          <a:prstGeom prst="rect">
            <a:avLst/>
          </a:prstGeom>
        </p:spPr>
        <p:txBody>
          <a:bodyPr/>
          <a:lstStyle/>
          <a:p>
            <a:pPr/>
            <a:r>
              <a:t>Random Remarks</a:t>
            </a:r>
          </a:p>
        </p:txBody>
      </p:sp>
      <p:sp>
        <p:nvSpPr>
          <p:cNvPr id="242" name="If the same attribute name occurs in both an instance and in a class, then attribute lookup prioritizes the instance:"/>
          <p:cNvSpPr txBox="1"/>
          <p:nvPr>
            <p:ph type="body" idx="1"/>
          </p:nvPr>
        </p:nvSpPr>
        <p:spPr>
          <a:prstGeom prst="rect">
            <a:avLst/>
          </a:prstGeom>
        </p:spPr>
        <p:txBody>
          <a:bodyPr/>
          <a:lstStyle/>
          <a:p>
            <a:pPr/>
            <a:r>
              <a:t>Ако един и същи атрибут се използва като instance и class, то с приоритет е instance:</a:t>
            </a:r>
            <a:br/>
            <a:br/>
            <a:br/>
          </a:p>
          <a:p>
            <a:pPr/>
          </a:p>
        </p:txBody>
      </p:sp>
      <p:pic>
        <p:nvPicPr>
          <p:cNvPr id="243" name="Image" descr="Image"/>
          <p:cNvPicPr>
            <a:picLocks noChangeAspect="1"/>
          </p:cNvPicPr>
          <p:nvPr/>
        </p:nvPicPr>
        <p:blipFill>
          <a:blip r:embed="rId2">
            <a:extLst/>
          </a:blip>
          <a:stretch>
            <a:fillRect/>
          </a:stretch>
        </p:blipFill>
        <p:spPr>
          <a:xfrm>
            <a:off x="3218227" y="4579351"/>
            <a:ext cx="6568346" cy="4260548"/>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Random Remarks"/>
          <p:cNvSpPr txBox="1"/>
          <p:nvPr>
            <p:ph type="title"/>
          </p:nvPr>
        </p:nvSpPr>
        <p:spPr>
          <a:prstGeom prst="rect">
            <a:avLst/>
          </a:prstGeom>
        </p:spPr>
        <p:txBody>
          <a:bodyPr/>
          <a:lstStyle/>
          <a:p>
            <a:pPr/>
            <a:r>
              <a:t>Random Remarks</a:t>
            </a:r>
          </a:p>
        </p:txBody>
      </p:sp>
      <p:sp>
        <p:nvSpPr>
          <p:cNvPr id="246" name="Data attributes may be referenced by methods as well as by ordinary users (“clients”) of an object. In other words, classes are not usable to implement pure abstract data types. In fact, nothing in Python makes it possible to enforce data hiding — it is "/>
          <p:cNvSpPr txBox="1"/>
          <p:nvPr>
            <p:ph type="body" idx="1"/>
          </p:nvPr>
        </p:nvSpPr>
        <p:spPr>
          <a:prstGeom prst="rect">
            <a:avLst/>
          </a:prstGeom>
        </p:spPr>
        <p:txBody>
          <a:bodyPr/>
          <a:lstStyle/>
          <a:p>
            <a:pPr marL="342263" indent="-342263" defTabSz="449833">
              <a:spcBef>
                <a:spcPts val="3200"/>
              </a:spcBef>
              <a:defRPr sz="2700"/>
            </a:pPr>
            <a:r>
              <a:t>Data attributes могат да се референсират в методите и клиентите на обекта. Класовете не могат да се използват за реализация на чисто абстрактни типове данни (pure abstract data types). Python не разполага с възможности да скрива данните. Това е възможно само в разширенията на Python, написани на езика C.</a:t>
            </a:r>
          </a:p>
          <a:p>
            <a:pPr marL="342263" indent="-342263" defTabSz="449833">
              <a:spcBef>
                <a:spcPts val="3200"/>
              </a:spcBef>
              <a:defRPr sz="2700"/>
            </a:pPr>
            <a:r>
              <a:t>Клиентите трябва да използват data attributes внимателно. Те могат да добавят свои данни към instance object. Спазването на коненция на имената предпазва от неволни грешки и проблеми.</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Random Remarks"/>
          <p:cNvSpPr txBox="1"/>
          <p:nvPr>
            <p:ph type="title"/>
          </p:nvPr>
        </p:nvSpPr>
        <p:spPr>
          <a:prstGeom prst="rect">
            <a:avLst/>
          </a:prstGeom>
        </p:spPr>
        <p:txBody>
          <a:bodyPr/>
          <a:lstStyle/>
          <a:p>
            <a:pPr/>
            <a:r>
              <a:t>Random Remarks</a:t>
            </a:r>
          </a:p>
        </p:txBody>
      </p:sp>
      <p:sp>
        <p:nvSpPr>
          <p:cNvPr id="249" name="There is no shorthand for referencing data attributes (or other methods!) from within methods. I find that this actually increases the readability of methods: there is no chance of confusing local variables and instance variables when glancing through a "/>
          <p:cNvSpPr txBox="1"/>
          <p:nvPr>
            <p:ph type="body" idx="1"/>
          </p:nvPr>
        </p:nvSpPr>
        <p:spPr>
          <a:prstGeom prst="rect">
            <a:avLst/>
          </a:prstGeom>
        </p:spPr>
        <p:txBody>
          <a:bodyPr/>
          <a:lstStyle/>
          <a:p>
            <a:pPr marL="391158" indent="-391158" defTabSz="514094">
              <a:spcBef>
                <a:spcPts val="3600"/>
              </a:spcBef>
              <a:defRPr sz="3100"/>
            </a:pPr>
            <a:r>
              <a:t>Не съществува shorthand за референсиране на data attributes (или други методи) в методите. Това спомага за повишаване читаемостта на кода: няма възможност да се обърка локална променлива и променлива инстанция, когато се използват заедно в метод.</a:t>
            </a:r>
          </a:p>
          <a:p>
            <a:pPr marL="391158" indent="-391158" defTabSz="514094">
              <a:spcBef>
                <a:spcPts val="3600"/>
              </a:spcBef>
              <a:defRPr sz="3100"/>
            </a:pPr>
            <a:r>
              <a:t>Често първият аргумент на метода е self. Това е само конвенция: името self няма специално значение в Python. Ако не се спазва конвенцията се намалява читаемостта на кода, а и class browser program разчита на спазването на тази конвенция.</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Classes"/>
          <p:cNvSpPr txBox="1"/>
          <p:nvPr>
            <p:ph type="title"/>
          </p:nvPr>
        </p:nvSpPr>
        <p:spPr>
          <a:prstGeom prst="rect">
            <a:avLst/>
          </a:prstGeom>
        </p:spPr>
        <p:txBody>
          <a:bodyPr/>
          <a:lstStyle/>
          <a:p>
            <a:pPr/>
            <a:r>
              <a:t>Classes</a:t>
            </a:r>
          </a:p>
        </p:txBody>
      </p:sp>
      <p:sp>
        <p:nvSpPr>
          <p:cNvPr id="129" name="In C++ terminology, normally class members (including the data members) are public, and all member functions are virtual. As in Modula-3, there are no shorthands for referencing the object’s members from its methods: the method function is declared with "/>
          <p:cNvSpPr txBox="1"/>
          <p:nvPr>
            <p:ph type="body" idx="1"/>
          </p:nvPr>
        </p:nvSpPr>
        <p:spPr>
          <a:prstGeom prst="rect">
            <a:avLst/>
          </a:prstGeom>
        </p:spPr>
        <p:txBody>
          <a:bodyPr/>
          <a:lstStyle>
            <a:lvl1pPr marL="352043" indent="-352043" defTabSz="462685">
              <a:spcBef>
                <a:spcPts val="3200"/>
              </a:spcBef>
              <a:defRPr sz="2790"/>
            </a:lvl1pPr>
          </a:lstStyle>
          <a:p>
            <a:pPr/>
            <a:r>
              <a:t>В терминологията на C++ обикновено членовете на класа (данни и методи) са общо достъпни (public) и всички  член-функции са виртуални (virtual). Както в Modula-3, няма съкращение (shorthands) за обръщение към членовете на обекта от неговите методи: методът се декларира като функция с първи параметър, осигуряващ достъп до обекта, който се предава неявно при неговото извикване. Както в Smalltalk, класовете по своята същност са обекти. Това предоставя семантика за импортиране и преименуване. За разлика от C++ и Modula-3, вградените типове данни могат да се използват като базови (родителски) класове за разширяване (наследяване) от потребителя. Подобно на C++, повечето вградени операции със специален синтаксис (като аритметични, индексиране и др.) могат да се предефинират в инстанциите на класовете.</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Random Remarks"/>
          <p:cNvSpPr txBox="1"/>
          <p:nvPr>
            <p:ph type="title"/>
          </p:nvPr>
        </p:nvSpPr>
        <p:spPr>
          <a:prstGeom prst="rect">
            <a:avLst/>
          </a:prstGeom>
        </p:spPr>
        <p:txBody>
          <a:bodyPr/>
          <a:lstStyle/>
          <a:p>
            <a:pPr/>
            <a:r>
              <a:t>Random Remarks</a:t>
            </a:r>
          </a:p>
        </p:txBody>
      </p:sp>
      <p:sp>
        <p:nvSpPr>
          <p:cNvPr id="252" name="Any function object that is a class attribute defines a method for instances of that class. It is not necessary that the function definition is textually enclosed in the class definition: assigning a function object to a local variable in the class is al"/>
          <p:cNvSpPr txBox="1"/>
          <p:nvPr>
            <p:ph type="body" idx="1"/>
          </p:nvPr>
        </p:nvSpPr>
        <p:spPr>
          <a:prstGeom prst="rect">
            <a:avLst/>
          </a:prstGeom>
        </p:spPr>
        <p:txBody>
          <a:bodyPr/>
          <a:lstStyle/>
          <a:p>
            <a:pPr marL="391159" indent="-391159" defTabSz="514095">
              <a:spcBef>
                <a:spcPts val="3600"/>
              </a:spcBef>
              <a:defRPr sz="3168"/>
            </a:pPr>
            <a:r>
              <a:t>Всеки function object, който е class attribute дефинира method за инстанциите на този клас. Не е задължително дефиницията на функцията да бъде текстово затворена в дефиницията на класа: възможно е да се присвои function object на локална променлива в класа. Например:</a:t>
            </a:r>
            <a:br/>
            <a:br/>
            <a:br/>
            <a:br/>
            <a:br/>
          </a:p>
        </p:txBody>
      </p:sp>
      <p:pic>
        <p:nvPicPr>
          <p:cNvPr id="253" name="Image" descr="Image"/>
          <p:cNvPicPr>
            <a:picLocks noChangeAspect="1"/>
          </p:cNvPicPr>
          <p:nvPr/>
        </p:nvPicPr>
        <p:blipFill>
          <a:blip r:embed="rId2">
            <a:extLst/>
          </a:blip>
          <a:stretch>
            <a:fillRect/>
          </a:stretch>
        </p:blipFill>
        <p:spPr>
          <a:xfrm>
            <a:off x="3775699" y="5036957"/>
            <a:ext cx="6226107" cy="3784497"/>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Random Remarks"/>
          <p:cNvSpPr txBox="1"/>
          <p:nvPr>
            <p:ph type="title"/>
          </p:nvPr>
        </p:nvSpPr>
        <p:spPr>
          <a:prstGeom prst="rect">
            <a:avLst/>
          </a:prstGeom>
        </p:spPr>
        <p:txBody>
          <a:bodyPr/>
          <a:lstStyle/>
          <a:p>
            <a:pPr/>
            <a:r>
              <a:t>Random Remarks</a:t>
            </a:r>
          </a:p>
        </p:txBody>
      </p:sp>
      <p:sp>
        <p:nvSpPr>
          <p:cNvPr id="256" name="Now f, g and h are all attributes of class C that refer to function objects, and consequently they are all methods of instances of C — h being exactly equivalent to g. Note that this practice usually only serves to confuse the reader of a program."/>
          <p:cNvSpPr txBox="1"/>
          <p:nvPr>
            <p:ph type="body" idx="1"/>
          </p:nvPr>
        </p:nvSpPr>
        <p:spPr>
          <a:prstGeom prst="rect">
            <a:avLst/>
          </a:prstGeom>
        </p:spPr>
        <p:txBody>
          <a:bodyPr/>
          <a:lstStyle/>
          <a:p>
            <a:pPr/>
            <a:r>
              <a:t>В примера, показан на предходния слайд, f, g и h са всички атрибути на класа C, които се отнасят до function objects и всички те са методи на инстанциите на C — h е пълен еквивалент на g. Тази практика може да доведе до объркване на четащите кода и трябва да се използва внимателно.</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Random Remarks"/>
          <p:cNvSpPr txBox="1"/>
          <p:nvPr>
            <p:ph type="title"/>
          </p:nvPr>
        </p:nvSpPr>
        <p:spPr>
          <a:prstGeom prst="rect">
            <a:avLst/>
          </a:prstGeom>
        </p:spPr>
        <p:txBody>
          <a:bodyPr/>
          <a:lstStyle/>
          <a:p>
            <a:pPr/>
            <a:r>
              <a:t>Random Remarks</a:t>
            </a:r>
          </a:p>
        </p:txBody>
      </p:sp>
      <p:sp>
        <p:nvSpPr>
          <p:cNvPr id="259" name="Methods may call other methods by using method attributes of the self argument:"/>
          <p:cNvSpPr txBox="1"/>
          <p:nvPr>
            <p:ph type="body" idx="1"/>
          </p:nvPr>
        </p:nvSpPr>
        <p:spPr>
          <a:prstGeom prst="rect">
            <a:avLst/>
          </a:prstGeom>
        </p:spPr>
        <p:txBody>
          <a:bodyPr/>
          <a:lstStyle/>
          <a:p>
            <a:pPr/>
            <a:r>
              <a:t>Методите, които могат да извикват други методи, чрез method attributes на аргумета self:</a:t>
            </a:r>
          </a:p>
          <a:p>
            <a:pPr/>
          </a:p>
          <a:p>
            <a:pPr/>
          </a:p>
        </p:txBody>
      </p:sp>
      <p:pic>
        <p:nvPicPr>
          <p:cNvPr id="260" name="Image" descr="Image"/>
          <p:cNvPicPr>
            <a:picLocks noChangeAspect="1"/>
          </p:cNvPicPr>
          <p:nvPr/>
        </p:nvPicPr>
        <p:blipFill>
          <a:blip r:embed="rId2">
            <a:extLst/>
          </a:blip>
          <a:stretch>
            <a:fillRect/>
          </a:stretch>
        </p:blipFill>
        <p:spPr>
          <a:xfrm>
            <a:off x="3938847" y="4766343"/>
            <a:ext cx="6150898" cy="4238251"/>
          </a:xfrm>
          <a:prstGeom prst="rect">
            <a:avLst/>
          </a:prstGeom>
          <a:ln w="12700">
            <a:miter lim="400000"/>
          </a:ln>
        </p:spPr>
      </p:pic>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Random Remarks"/>
          <p:cNvSpPr txBox="1"/>
          <p:nvPr>
            <p:ph type="title"/>
          </p:nvPr>
        </p:nvSpPr>
        <p:spPr>
          <a:prstGeom prst="rect">
            <a:avLst/>
          </a:prstGeom>
        </p:spPr>
        <p:txBody>
          <a:bodyPr/>
          <a:lstStyle/>
          <a:p>
            <a:pPr/>
            <a:r>
              <a:t>Random Remarks</a:t>
            </a:r>
          </a:p>
        </p:txBody>
      </p:sp>
      <p:sp>
        <p:nvSpPr>
          <p:cNvPr id="263" name="Methods may reference global names in the same way as ordinary functions. The global scope associated with a method is the module containing its definition. (A class is never used as a global scope.) While one rarely encounters a good reason for using gl"/>
          <p:cNvSpPr txBox="1"/>
          <p:nvPr>
            <p:ph type="body" idx="1"/>
          </p:nvPr>
        </p:nvSpPr>
        <p:spPr>
          <a:prstGeom prst="rect">
            <a:avLst/>
          </a:prstGeom>
        </p:spPr>
        <p:txBody>
          <a:bodyPr/>
          <a:lstStyle/>
          <a:p>
            <a:pPr marL="346708" indent="-346708" defTabSz="455674">
              <a:spcBef>
                <a:spcPts val="3200"/>
              </a:spcBef>
              <a:defRPr sz="2800"/>
            </a:pPr>
            <a:r>
              <a:t>Методите могат да референсират глобални имена по същия начин, както обикновените функции. Глобалният обхват, свързан с метод е модул, съдържащ неговата дефиниция. Класовете никога не се използват като global scope. Докато има добра причина да се използват глобалните данни в метод, то не се препоръчва експортиране на методи на класовете в глобалното пространство.</a:t>
            </a:r>
          </a:p>
          <a:p>
            <a:pPr marL="346708" indent="-346708" defTabSz="455674">
              <a:spcBef>
                <a:spcPts val="3200"/>
              </a:spcBef>
              <a:defRPr sz="2800"/>
            </a:pPr>
            <a:r>
              <a:t>Всяка стойност обект (object) има клас, наречен негов тип. Той се достъпва чрез object.__class__.</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Inheritance"/>
          <p:cNvSpPr txBox="1"/>
          <p:nvPr>
            <p:ph type="title"/>
          </p:nvPr>
        </p:nvSpPr>
        <p:spPr>
          <a:prstGeom prst="rect">
            <a:avLst/>
          </a:prstGeom>
        </p:spPr>
        <p:txBody>
          <a:bodyPr/>
          <a:lstStyle/>
          <a:p>
            <a:pPr/>
            <a:r>
              <a:t>Наследяване</a:t>
            </a:r>
          </a:p>
        </p:txBody>
      </p:sp>
      <p:sp>
        <p:nvSpPr>
          <p:cNvPr id="266" name="Of course, a language feature would not be worthy of the name “class” without supporting inheritance. The syntax for a derived class definition looks like this:"/>
          <p:cNvSpPr txBox="1"/>
          <p:nvPr>
            <p:ph type="body" idx="1"/>
          </p:nvPr>
        </p:nvSpPr>
        <p:spPr>
          <a:prstGeom prst="rect">
            <a:avLst/>
          </a:prstGeom>
        </p:spPr>
        <p:txBody>
          <a:bodyPr/>
          <a:lstStyle/>
          <a:p>
            <a:pPr/>
            <a:r>
              <a:t>Python поддържа и наследяване (inheritance). Синтактично наследен клас се дефинира така:</a:t>
            </a:r>
          </a:p>
          <a:p>
            <a:pPr/>
          </a:p>
        </p:txBody>
      </p:sp>
      <p:pic>
        <p:nvPicPr>
          <p:cNvPr id="267" name="Image" descr="Image"/>
          <p:cNvPicPr>
            <a:picLocks noChangeAspect="1"/>
          </p:cNvPicPr>
          <p:nvPr/>
        </p:nvPicPr>
        <p:blipFill>
          <a:blip r:embed="rId2">
            <a:extLst/>
          </a:blip>
          <a:stretch>
            <a:fillRect/>
          </a:stretch>
        </p:blipFill>
        <p:spPr>
          <a:xfrm>
            <a:off x="2990480" y="5384800"/>
            <a:ext cx="7023841" cy="2297342"/>
          </a:xfrm>
          <a:prstGeom prst="rect">
            <a:avLst/>
          </a:prstGeom>
          <a:ln w="12700">
            <a:miter lim="400000"/>
          </a:ln>
        </p:spPr>
      </p:pic>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Inheritance"/>
          <p:cNvSpPr txBox="1"/>
          <p:nvPr>
            <p:ph type="title"/>
          </p:nvPr>
        </p:nvSpPr>
        <p:spPr>
          <a:prstGeom prst="rect">
            <a:avLst/>
          </a:prstGeom>
        </p:spPr>
        <p:txBody>
          <a:bodyPr/>
          <a:lstStyle/>
          <a:p>
            <a:pPr/>
            <a:r>
              <a:t>Наследяване</a:t>
            </a:r>
          </a:p>
        </p:txBody>
      </p:sp>
      <p:sp>
        <p:nvSpPr>
          <p:cNvPr id="270" name="The name BaseClassName must be defined in a scope containing the derived class definition. In place of a base class name, other arbitrary expressions are also allowed. This can be useful, for example, when the base class is defined in another module:"/>
          <p:cNvSpPr txBox="1"/>
          <p:nvPr>
            <p:ph type="body" idx="1"/>
          </p:nvPr>
        </p:nvSpPr>
        <p:spPr>
          <a:prstGeom prst="rect">
            <a:avLst/>
          </a:prstGeom>
        </p:spPr>
        <p:txBody>
          <a:bodyPr/>
          <a:lstStyle/>
          <a:p>
            <a:pPr/>
            <a:r>
              <a:t>Името BaseClassName трябва да бъде дефинирано в същия обхват, както наследника. Възможно е името на родителския клас да е квалифицирано. Например, когато BaseClassName е дефиниран в друг модул:</a:t>
            </a:r>
          </a:p>
        </p:txBody>
      </p:sp>
      <p:pic>
        <p:nvPicPr>
          <p:cNvPr id="271" name="Image" descr="Image"/>
          <p:cNvPicPr>
            <a:picLocks noChangeAspect="1"/>
          </p:cNvPicPr>
          <p:nvPr/>
        </p:nvPicPr>
        <p:blipFill>
          <a:blip r:embed="rId2">
            <a:extLst/>
          </a:blip>
          <a:stretch>
            <a:fillRect/>
          </a:stretch>
        </p:blipFill>
        <p:spPr>
          <a:xfrm>
            <a:off x="2767423" y="6915725"/>
            <a:ext cx="7469953" cy="615376"/>
          </a:xfrm>
          <a:prstGeom prst="rect">
            <a:avLst/>
          </a:prstGeom>
          <a:ln w="12700">
            <a:miter lim="400000"/>
          </a:ln>
        </p:spPr>
      </p:pic>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Inheritance"/>
          <p:cNvSpPr txBox="1"/>
          <p:nvPr>
            <p:ph type="title"/>
          </p:nvPr>
        </p:nvSpPr>
        <p:spPr>
          <a:prstGeom prst="rect">
            <a:avLst/>
          </a:prstGeom>
        </p:spPr>
        <p:txBody>
          <a:bodyPr/>
          <a:lstStyle/>
          <a:p>
            <a:pPr/>
            <a:r>
              <a:t>Inheritance</a:t>
            </a:r>
          </a:p>
        </p:txBody>
      </p:sp>
      <p:sp>
        <p:nvSpPr>
          <p:cNvPr id="274" name="Execution of a derived class definition proceeds the same as for a base class. When the class object is constructed, the base class is remembered. This is used for resolving attribute references: if a requested attribute is not found in the class, the se"/>
          <p:cNvSpPr txBox="1"/>
          <p:nvPr>
            <p:ph type="body" idx="1"/>
          </p:nvPr>
        </p:nvSpPr>
        <p:spPr>
          <a:prstGeom prst="rect">
            <a:avLst/>
          </a:prstGeom>
        </p:spPr>
        <p:txBody>
          <a:bodyPr/>
          <a:lstStyle/>
          <a:p>
            <a:pPr marL="346708" indent="-346708" defTabSz="455674">
              <a:spcBef>
                <a:spcPts val="3200"/>
              </a:spcBef>
              <a:defRPr sz="2800"/>
            </a:pPr>
            <a:r>
              <a:t>Изпълнението на дефиницията на наследения клас е същото, както това на родителския (басовия). Когато се конструира class object, се запомня базовия клас. Това се налага заради намиране на атрибутните референции: ако търсеният атрибут не се открие в текущия клас, се претърсва базовия. Това правило се прилага рекурсивно, ако базовия клас от своя страна има родител и т.н. по наследствената верига.</a:t>
            </a:r>
          </a:p>
          <a:p>
            <a:pPr marL="346708" indent="-346708" defTabSz="455674">
              <a:spcBef>
                <a:spcPts val="3200"/>
              </a:spcBef>
              <a:defRPr sz="2800"/>
            </a:pPr>
            <a:r>
              <a:t>Няма нищо специално при инстанцирането на наседника. При извикване на DerivedClassName() се създава нова инстанция на класа. Референциите на методите се търсят, както следва: първо се проверява в текущия клас, след което, ако не се открие в наследствената верига към родителскя клас. Търсенето продължава до достигане на валиден function object.</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Inheritance"/>
          <p:cNvSpPr txBox="1"/>
          <p:nvPr>
            <p:ph type="title"/>
          </p:nvPr>
        </p:nvSpPr>
        <p:spPr>
          <a:prstGeom prst="rect">
            <a:avLst/>
          </a:prstGeom>
        </p:spPr>
        <p:txBody>
          <a:bodyPr/>
          <a:lstStyle/>
          <a:p>
            <a:pPr/>
            <a:r>
              <a:t>Inheritance</a:t>
            </a:r>
          </a:p>
        </p:txBody>
      </p:sp>
      <p:sp>
        <p:nvSpPr>
          <p:cNvPr id="277" name="Derived classes may override methods of their base classes. Because methods have no special privileges when calling other methods of the same object, a method of a base class that calls another method defined in the same base class may end up calling a m"/>
          <p:cNvSpPr txBox="1"/>
          <p:nvPr>
            <p:ph type="body" idx="1"/>
          </p:nvPr>
        </p:nvSpPr>
        <p:spPr>
          <a:prstGeom prst="rect">
            <a:avLst/>
          </a:prstGeom>
        </p:spPr>
        <p:txBody>
          <a:bodyPr/>
          <a:lstStyle/>
          <a:p>
            <a:pPr marL="343241" indent="-343241" defTabSz="451118">
              <a:spcBef>
                <a:spcPts val="3100"/>
              </a:spcBef>
              <a:defRPr sz="2772"/>
            </a:pPr>
            <a:r>
              <a:t>Наследените класове може да припокрият (override methods) методи на родителските класове. Тъй като методите нямат специални привилегии, когато извикват други методи на същия обект, метод на базовия клас може да извика друг метод, който е припокрит в наследника. В C++ това се нарича виртуален (virtual) метод. Всички методи в Python са virtual.</a:t>
            </a:r>
          </a:p>
          <a:p>
            <a:pPr marL="343241" indent="-343241" defTabSz="451118">
              <a:spcBef>
                <a:spcPts val="3100"/>
              </a:spcBef>
              <a:defRPr sz="2772"/>
            </a:pPr>
            <a:r>
              <a:t>Един припокрит метод в наследника може да иска да разшири поведението на метода от родителския клас, вместо да го скрие. В тези случаи може да бъде извикан метода от родителския клас посредством: BaseClassName.methodname(self, arguments). Този синтаксис може да се използва не само в наследнийка, но и в неговите клиенти. Записът е възможен, само ако BaseClassName се намира в global scope.</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Inheritance"/>
          <p:cNvSpPr txBox="1"/>
          <p:nvPr>
            <p:ph type="title"/>
          </p:nvPr>
        </p:nvSpPr>
        <p:spPr>
          <a:prstGeom prst="rect">
            <a:avLst/>
          </a:prstGeom>
        </p:spPr>
        <p:txBody>
          <a:bodyPr/>
          <a:lstStyle/>
          <a:p>
            <a:pPr/>
            <a:r>
              <a:t>Inheritance</a:t>
            </a:r>
          </a:p>
        </p:txBody>
      </p:sp>
      <p:sp>
        <p:nvSpPr>
          <p:cNvPr id="280" name="Python has two built-in functions that work with inheritance:…"/>
          <p:cNvSpPr txBox="1"/>
          <p:nvPr>
            <p:ph type="body" idx="1"/>
          </p:nvPr>
        </p:nvSpPr>
        <p:spPr>
          <a:prstGeom prst="rect">
            <a:avLst/>
          </a:prstGeom>
        </p:spPr>
        <p:txBody>
          <a:bodyPr/>
          <a:lstStyle/>
          <a:p>
            <a:pPr marL="391158" indent="-391158" defTabSz="514094">
              <a:spcBef>
                <a:spcPts val="3600"/>
              </a:spcBef>
              <a:defRPr sz="3100"/>
            </a:pPr>
            <a:r>
              <a:t>Python има две вградени функции, които работят при наследяване:</a:t>
            </a:r>
          </a:p>
          <a:p>
            <a:pPr lvl="1" marL="782319" indent="-391158" defTabSz="514094">
              <a:spcBef>
                <a:spcPts val="3600"/>
              </a:spcBef>
              <a:defRPr sz="3100"/>
            </a:pPr>
            <a:r>
              <a:t>isinstance() се използва за проверка на типа на инстанцията: isinstance(obj, int) е True само ако obj.__class__ е int или наследник на int.</a:t>
            </a:r>
          </a:p>
          <a:p>
            <a:pPr lvl="1" marL="782319" indent="-391158" defTabSz="514094">
              <a:spcBef>
                <a:spcPts val="3600"/>
              </a:spcBef>
              <a:defRPr sz="3100"/>
            </a:pPr>
            <a:r>
              <a:t>issubclass() се използва за проверка на наследяването: issubclass(bool, int) е True, защото bool е subclass на int. Но issubclass(float, int) е False, защото float не е subclass на int.</a:t>
            </a:r>
            <a:b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Multiple Inheritance"/>
          <p:cNvSpPr txBox="1"/>
          <p:nvPr>
            <p:ph type="title"/>
          </p:nvPr>
        </p:nvSpPr>
        <p:spPr>
          <a:prstGeom prst="rect">
            <a:avLst/>
          </a:prstGeom>
        </p:spPr>
        <p:txBody>
          <a:bodyPr/>
          <a:lstStyle>
            <a:lvl1pPr defTabSz="508254">
              <a:defRPr sz="6960"/>
            </a:lvl1pPr>
          </a:lstStyle>
          <a:p>
            <a:pPr/>
            <a:r>
              <a:t>Множествено наследяване</a:t>
            </a:r>
          </a:p>
        </p:txBody>
      </p:sp>
      <p:sp>
        <p:nvSpPr>
          <p:cNvPr id="283" name="Python supports a form of multiple inheritance as well. A class definition with multiple base classes looks like this:"/>
          <p:cNvSpPr txBox="1"/>
          <p:nvPr>
            <p:ph type="body" idx="1"/>
          </p:nvPr>
        </p:nvSpPr>
        <p:spPr>
          <a:prstGeom prst="rect">
            <a:avLst/>
          </a:prstGeom>
        </p:spPr>
        <p:txBody>
          <a:bodyPr/>
          <a:lstStyle/>
          <a:p>
            <a:pPr/>
            <a:r>
              <a:t>Python поддържа множествено наследяване (multiple inheritance). Една дефиниция на клас с множество базови класове има вида:</a:t>
            </a:r>
          </a:p>
        </p:txBody>
      </p:sp>
      <p:pic>
        <p:nvPicPr>
          <p:cNvPr id="284" name="Image" descr="Image"/>
          <p:cNvPicPr>
            <a:picLocks noChangeAspect="1"/>
          </p:cNvPicPr>
          <p:nvPr/>
        </p:nvPicPr>
        <p:blipFill>
          <a:blip r:embed="rId2">
            <a:extLst/>
          </a:blip>
          <a:stretch>
            <a:fillRect/>
          </a:stretch>
        </p:blipFill>
        <p:spPr>
          <a:xfrm>
            <a:off x="2576031" y="6247110"/>
            <a:ext cx="7852738" cy="2359509"/>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Classes"/>
          <p:cNvSpPr txBox="1"/>
          <p:nvPr>
            <p:ph type="title"/>
          </p:nvPr>
        </p:nvSpPr>
        <p:spPr>
          <a:prstGeom prst="rect">
            <a:avLst/>
          </a:prstGeom>
        </p:spPr>
        <p:txBody>
          <a:bodyPr/>
          <a:lstStyle/>
          <a:p>
            <a:pPr/>
            <a:r>
              <a:t>Classes</a:t>
            </a:r>
          </a:p>
        </p:txBody>
      </p:sp>
      <p:sp>
        <p:nvSpPr>
          <p:cNvPr id="132" name="Objects have individuality, and multiple names (in multiple scopes) can be bound to the same object. This is known as aliasing in other languages. This is usually not appreciated on a first glance at Python, and can be safely ignored when dealing with im"/>
          <p:cNvSpPr txBox="1"/>
          <p:nvPr>
            <p:ph type="body" idx="1"/>
          </p:nvPr>
        </p:nvSpPr>
        <p:spPr>
          <a:prstGeom prst="rect">
            <a:avLst/>
          </a:prstGeom>
        </p:spPr>
        <p:txBody>
          <a:bodyPr/>
          <a:lstStyle>
            <a:lvl1pPr marL="336307" indent="-336307" defTabSz="442004">
              <a:spcBef>
                <a:spcPts val="3100"/>
              </a:spcBef>
              <a:defRPr sz="2716"/>
            </a:lvl1pPr>
          </a:lstStyle>
          <a:p>
            <a:pPr/>
            <a:r>
              <a:t>Обектите (Objects) имат индивидуалност и множество имена (в multiple scopes). Имената могат да се свържат с един и същи обект. В другите езици това е известно като псевдоними (aliasing ). Това не се препоръчва в Python и може да се игнорира, когато се работи с immutable basic types (numbers, strings, tuples). Псевдонимите (aliasing) имат изненадващ ефект върху семантиката на кода на Python code при mutable objects като lists, dictionaries и др. Това се използва като плюс на програмата, защото има поведение на указатели в някои случаи. Например, предаване на обект: по-добре е да се предаде указател към обекта, вместо всичките му данни. Освен, че е по-малко като размер памет, този начин позволява да се променят данните на обекта във функция и промените се запазят след връщане на резултат. Това премахва необходимостта от използване на два различни начина за предаване на параметри, както в Pascal.</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Multiple Inheritance"/>
          <p:cNvSpPr txBox="1"/>
          <p:nvPr>
            <p:ph type="title"/>
          </p:nvPr>
        </p:nvSpPr>
        <p:spPr>
          <a:prstGeom prst="rect">
            <a:avLst/>
          </a:prstGeom>
        </p:spPr>
        <p:txBody>
          <a:bodyPr/>
          <a:lstStyle/>
          <a:p>
            <a:pPr/>
            <a:r>
              <a:t>Multiple Inheritance</a:t>
            </a:r>
          </a:p>
        </p:txBody>
      </p:sp>
      <p:sp>
        <p:nvSpPr>
          <p:cNvPr id="287" name="For most purposes, in the simplest cases, you can think of the search for attributes inherited from a parent class as depth-first, left-to-right, not searching twice in the same class where there is an overlap in the hierarchy. Thus, if an attribute is n"/>
          <p:cNvSpPr txBox="1"/>
          <p:nvPr>
            <p:ph type="body" idx="1"/>
          </p:nvPr>
        </p:nvSpPr>
        <p:spPr>
          <a:prstGeom prst="rect">
            <a:avLst/>
          </a:prstGeom>
        </p:spPr>
        <p:txBody>
          <a:bodyPr/>
          <a:lstStyle/>
          <a:p>
            <a:pPr marL="355600" indent="-355600" defTabSz="467359">
              <a:spcBef>
                <a:spcPts val="3300"/>
              </a:spcBef>
              <a:defRPr sz="2800"/>
            </a:pPr>
            <a:r>
              <a:t>В повечето случаи търсенето на атрибути, наследени от базовия клас става първо в дълбочина отляво надясно. Никога не се претърсва два пъти един и същи клас, където има припокриване в йерархията на класовете. Ако даден атрибут не е намерен в DerivedClassName клас, той се търси в клас Base1, след това рекурсивно в базовия клас на Base1 и ако не се намери и там, се търси в клас Base2 и т.н.</a:t>
            </a:r>
          </a:p>
          <a:p>
            <a:pPr marL="355600" indent="-355600" defTabSz="467359">
              <a:spcBef>
                <a:spcPts val="3300"/>
              </a:spcBef>
              <a:defRPr sz="2800"/>
            </a:pPr>
            <a:r>
              <a:t>На практика претърсването е малко по-сложно от описания пример. Редът на претърсване на методите се променя динамично, за да поддържа правилно обръщенията към super(). Този подход е известен в някои multiple-inheritance езици за програмиране като call-next-method и е много по-мощен от обръщение към super в single-inheritance езици.</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Multiple Inheritance"/>
          <p:cNvSpPr txBox="1"/>
          <p:nvPr>
            <p:ph type="title"/>
          </p:nvPr>
        </p:nvSpPr>
        <p:spPr>
          <a:prstGeom prst="rect">
            <a:avLst/>
          </a:prstGeom>
        </p:spPr>
        <p:txBody>
          <a:bodyPr/>
          <a:lstStyle/>
          <a:p>
            <a:pPr/>
            <a:r>
              <a:t>Multiple Inheritance</a:t>
            </a:r>
          </a:p>
        </p:txBody>
      </p:sp>
      <p:sp>
        <p:nvSpPr>
          <p:cNvPr id="290" name="Dynamic ordering is necessary because all cases of multiple inheritance exhibit one or more diamond relationships (where at least one of the parent classes can be accessed through multiple paths from the bottommost class). For example, all classes inheri"/>
          <p:cNvSpPr txBox="1"/>
          <p:nvPr>
            <p:ph type="body" idx="1"/>
          </p:nvPr>
        </p:nvSpPr>
        <p:spPr>
          <a:prstGeom prst="rect">
            <a:avLst/>
          </a:prstGeom>
        </p:spPr>
        <p:txBody>
          <a:bodyPr/>
          <a:lstStyle>
            <a:lvl1pPr marL="349243" indent="-349243" defTabSz="459004">
              <a:spcBef>
                <a:spcPts val="3200"/>
              </a:spcBef>
              <a:defRPr sz="2813"/>
            </a:lvl1pPr>
          </a:lstStyle>
          <a:p>
            <a:pPr/>
            <a:r>
              <a:t>Динамизният ред на обхождане е необходим, защото всички случаи на множествено наследяване въвеждат връзки 1:N, където един родителски клас може да бъде достъпен от N наследника. Например, всички класове са породени от object, така че всеки случай на множествено наследяване предоставя повече от един път към object. За запазване на базовите класове да не бъдат достъпвани повече от един пъ, се използва динамичен алгоритъм, който линеализира реда на обхождане, по начин, който осигурява left-to-right обхождане на всеки клас. По този начин всеки базов клас се обхожда само веднъж и това е monotonic (един клас може да има подкласове без да се променя реда на обхождане на неговите родители). Използвайки тези характеристики заедно, може да се създават разширяеми класове с множествено наследяване.</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Private Variables"/>
          <p:cNvSpPr txBox="1"/>
          <p:nvPr>
            <p:ph type="title"/>
          </p:nvPr>
        </p:nvSpPr>
        <p:spPr>
          <a:prstGeom prst="rect">
            <a:avLst/>
          </a:prstGeom>
        </p:spPr>
        <p:txBody>
          <a:bodyPr/>
          <a:lstStyle/>
          <a:p>
            <a:pPr/>
            <a:r>
              <a:t>Скрити Променливи</a:t>
            </a:r>
          </a:p>
        </p:txBody>
      </p:sp>
      <p:sp>
        <p:nvSpPr>
          <p:cNvPr id="293" name="“Private” instance variables that cannot be accessed except from inside an object don’t exist in Python.…"/>
          <p:cNvSpPr txBox="1"/>
          <p:nvPr>
            <p:ph type="body" idx="1"/>
          </p:nvPr>
        </p:nvSpPr>
        <p:spPr>
          <a:prstGeom prst="rect">
            <a:avLst/>
          </a:prstGeom>
        </p:spPr>
        <p:txBody>
          <a:bodyPr/>
          <a:lstStyle/>
          <a:p>
            <a:pPr marL="422541" indent="-422541" defTabSz="555340">
              <a:spcBef>
                <a:spcPts val="3900"/>
              </a:spcBef>
              <a:defRPr sz="3332"/>
            </a:pPr>
            <a:r>
              <a:t>“Private” instance variables са променливи, които не могат да се достъпят извън object, не съществуват в Python. </a:t>
            </a:r>
          </a:p>
          <a:p>
            <a:pPr marL="422541" indent="-422541" defTabSz="555340">
              <a:spcBef>
                <a:spcPts val="3900"/>
              </a:spcBef>
              <a:defRPr sz="3332"/>
            </a:pPr>
            <a:r>
              <a:t>Съществува конвенция, която се използва в повечето код на Python: име, започващо с подчертавка (напр. _spam), принадлежи на non-public частта на API (независимо дали е функция, метод или данна). </a:t>
            </a:r>
          </a:p>
          <a:p>
            <a:pPr marL="422541" indent="-422541" defTabSz="555340">
              <a:spcBef>
                <a:spcPts val="3900"/>
              </a:spcBef>
              <a:defRPr sz="3332"/>
            </a:pPr>
            <a:r>
              <a:t>Възможно е в бъдеще това правило да претърпи промяна.</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Private Variables"/>
          <p:cNvSpPr txBox="1"/>
          <p:nvPr>
            <p:ph type="title"/>
          </p:nvPr>
        </p:nvSpPr>
        <p:spPr>
          <a:prstGeom prst="rect">
            <a:avLst/>
          </a:prstGeom>
        </p:spPr>
        <p:txBody>
          <a:bodyPr/>
          <a:lstStyle/>
          <a:p>
            <a:pPr/>
            <a:r>
              <a:t>Private Variables</a:t>
            </a:r>
          </a:p>
        </p:txBody>
      </p:sp>
      <p:sp>
        <p:nvSpPr>
          <p:cNvPr id="296" name="Since there is a valid use-case for class-private members (namely to avoid name clashes of names with names defined by subclasses), there is limited support for such a mechanism, called name mangling.…"/>
          <p:cNvSpPr txBox="1"/>
          <p:nvPr>
            <p:ph type="body" idx="1"/>
          </p:nvPr>
        </p:nvSpPr>
        <p:spPr>
          <a:prstGeom prst="rect">
            <a:avLst/>
          </a:prstGeom>
        </p:spPr>
        <p:txBody>
          <a:bodyPr/>
          <a:lstStyle/>
          <a:p>
            <a:pPr marL="391158" indent="-391158" defTabSz="514094">
              <a:spcBef>
                <a:spcPts val="3600"/>
              </a:spcBef>
              <a:defRPr sz="3100"/>
            </a:pPr>
            <a:r>
              <a:t>Всеки идентификатор от вида __spam (има поне две водещи underscores, една последна underscore максимум) се текстозамества с _classname__spam, където classname iе името на текущия клас с водеща underscore. </a:t>
            </a:r>
          </a:p>
          <a:p>
            <a:pPr marL="391158" indent="-391158" defTabSz="514094">
              <a:spcBef>
                <a:spcPts val="3600"/>
              </a:spcBef>
              <a:defRPr sz="3100"/>
            </a:pPr>
            <a:r>
              <a:t>Това заместване се прави независимо от позицията на идентификатора, стига той да се среща в дефиницията на класа.</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Private Variables"/>
          <p:cNvSpPr txBox="1"/>
          <p:nvPr>
            <p:ph type="title"/>
          </p:nvPr>
        </p:nvSpPr>
        <p:spPr>
          <a:prstGeom prst="rect">
            <a:avLst/>
          </a:prstGeom>
        </p:spPr>
        <p:txBody>
          <a:bodyPr/>
          <a:lstStyle/>
          <a:p>
            <a:pPr/>
            <a:r>
              <a:t>Private Variables</a:t>
            </a:r>
          </a:p>
        </p:txBody>
      </p:sp>
      <p:sp>
        <p:nvSpPr>
          <p:cNvPr id="299" name="Double-click to edit"/>
          <p:cNvSpPr txBox="1"/>
          <p:nvPr>
            <p:ph type="body" idx="1"/>
          </p:nvPr>
        </p:nvSpPr>
        <p:spPr>
          <a:prstGeom prst="rect">
            <a:avLst/>
          </a:prstGeom>
        </p:spPr>
        <p:txBody>
          <a:bodyPr/>
          <a:lstStyle/>
          <a:p>
            <a:pPr/>
          </a:p>
        </p:txBody>
      </p:sp>
      <p:pic>
        <p:nvPicPr>
          <p:cNvPr id="300" name="Image" descr="Image"/>
          <p:cNvPicPr>
            <a:picLocks noChangeAspect="1"/>
          </p:cNvPicPr>
          <p:nvPr/>
        </p:nvPicPr>
        <p:blipFill>
          <a:blip r:embed="rId2">
            <a:extLst/>
          </a:blip>
          <a:stretch>
            <a:fillRect/>
          </a:stretch>
        </p:blipFill>
        <p:spPr>
          <a:xfrm>
            <a:off x="987988" y="2722328"/>
            <a:ext cx="10204779" cy="5983260"/>
          </a:xfrm>
          <a:prstGeom prst="rect">
            <a:avLst/>
          </a:prstGeom>
          <a:ln w="12700">
            <a:miter lim="400000"/>
          </a:ln>
        </p:spPr>
      </p:pic>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Define a record"/>
          <p:cNvSpPr txBox="1"/>
          <p:nvPr>
            <p:ph type="title"/>
          </p:nvPr>
        </p:nvSpPr>
        <p:spPr>
          <a:prstGeom prst="rect">
            <a:avLst/>
          </a:prstGeom>
        </p:spPr>
        <p:txBody>
          <a:bodyPr/>
          <a:lstStyle/>
          <a:p>
            <a:pPr/>
            <a:r>
              <a:t>Дефиниране на запис</a:t>
            </a:r>
          </a:p>
        </p:txBody>
      </p:sp>
      <p:sp>
        <p:nvSpPr>
          <p:cNvPr id="303" name="Double-click to edit"/>
          <p:cNvSpPr txBox="1"/>
          <p:nvPr>
            <p:ph type="body" idx="1"/>
          </p:nvPr>
        </p:nvSpPr>
        <p:spPr>
          <a:prstGeom prst="rect">
            <a:avLst/>
          </a:prstGeom>
        </p:spPr>
        <p:txBody>
          <a:bodyPr/>
          <a:lstStyle/>
          <a:p>
            <a:pPr/>
          </a:p>
        </p:txBody>
      </p:sp>
      <p:pic>
        <p:nvPicPr>
          <p:cNvPr id="304" name="Image" descr="Image"/>
          <p:cNvPicPr>
            <a:picLocks noChangeAspect="1"/>
          </p:cNvPicPr>
          <p:nvPr/>
        </p:nvPicPr>
        <p:blipFill>
          <a:blip r:embed="rId2">
            <a:extLst/>
          </a:blip>
          <a:stretch>
            <a:fillRect/>
          </a:stretch>
        </p:blipFill>
        <p:spPr>
          <a:xfrm>
            <a:off x="1203799" y="2911537"/>
            <a:ext cx="10162135" cy="3841784"/>
          </a:xfrm>
          <a:prstGeom prst="rect">
            <a:avLst/>
          </a:prstGeom>
          <a:ln w="12700">
            <a:miter lim="400000"/>
          </a:ln>
        </p:spPr>
      </p:pic>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Define a record"/>
          <p:cNvSpPr txBox="1"/>
          <p:nvPr>
            <p:ph type="title"/>
          </p:nvPr>
        </p:nvSpPr>
        <p:spPr>
          <a:prstGeom prst="rect">
            <a:avLst/>
          </a:prstGeom>
        </p:spPr>
        <p:txBody>
          <a:bodyPr/>
          <a:lstStyle/>
          <a:p>
            <a:pPr/>
            <a:r>
              <a:t>Дефиниране на запис</a:t>
            </a:r>
          </a:p>
        </p:txBody>
      </p:sp>
      <p:sp>
        <p:nvSpPr>
          <p:cNvPr id="307" name="A piece of Python code that expects a particular abstract data type can often be passed a class that emulates the methods of that data type instead. For instance, if you have a function that formats some data from a file object, you can define a class wi"/>
          <p:cNvSpPr txBox="1"/>
          <p:nvPr>
            <p:ph type="body" idx="1"/>
          </p:nvPr>
        </p:nvSpPr>
        <p:spPr>
          <a:prstGeom prst="rect">
            <a:avLst/>
          </a:prstGeom>
        </p:spPr>
        <p:txBody>
          <a:bodyPr/>
          <a:lstStyle/>
          <a:p>
            <a:pPr marL="404495" indent="-404495" defTabSz="531622">
              <a:spcBef>
                <a:spcPts val="3800"/>
              </a:spcBef>
              <a:defRPr sz="3200"/>
            </a:pPr>
            <a:r>
              <a:t>Когато един код на Python очаква да получи конкретен абстрактен тип данни, може да бъде предаден на клас, който симулира чрез методи този тип данни. Например, ако е дадена функция, която форматира данни от файлов обект, може да се дефинира клас с методи read() и readline(), които получават данни от string buffer и ги предават като аргумент.</a:t>
            </a:r>
          </a:p>
          <a:p>
            <a:pPr marL="404495" indent="-404495" defTabSz="531622">
              <a:spcBef>
                <a:spcPts val="3800"/>
              </a:spcBef>
              <a:defRPr sz="3200"/>
            </a:pPr>
            <a:r>
              <a:t>Instance method objects също имат атрибути: m.__self__ е instance object с метод m(), а m.__func__ е function object, съответстващ на метода.</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Iterators"/>
          <p:cNvSpPr txBox="1"/>
          <p:nvPr>
            <p:ph type="title"/>
          </p:nvPr>
        </p:nvSpPr>
        <p:spPr>
          <a:prstGeom prst="rect">
            <a:avLst/>
          </a:prstGeom>
        </p:spPr>
        <p:txBody>
          <a:bodyPr/>
          <a:lstStyle/>
          <a:p>
            <a:pPr/>
            <a:r>
              <a:t>Итератори</a:t>
            </a:r>
          </a:p>
        </p:txBody>
      </p:sp>
      <p:sp>
        <p:nvSpPr>
          <p:cNvPr id="310" name="Behind the scenes, the for statement calls iter() on the container object. The function returns an iterator object that defines the method __next__() which accesses elements in the container one at a time. When there are no more elements, __next__() rais"/>
          <p:cNvSpPr txBox="1"/>
          <p:nvPr>
            <p:ph type="body" idx="1"/>
          </p:nvPr>
        </p:nvSpPr>
        <p:spPr>
          <a:prstGeom prst="rect">
            <a:avLst/>
          </a:prstGeom>
        </p:spPr>
        <p:txBody>
          <a:bodyPr/>
          <a:lstStyle/>
          <a:p>
            <a:pPr marL="337108" indent="-337108" defTabSz="443057">
              <a:spcBef>
                <a:spcPts val="3100"/>
              </a:spcBef>
              <a:defRPr sz="2688"/>
            </a:pPr>
          </a:p>
          <a:p>
            <a:pPr marL="337108" indent="-337108" defTabSz="443057">
              <a:spcBef>
                <a:spcPts val="3100"/>
              </a:spcBef>
              <a:defRPr sz="2688"/>
            </a:pPr>
          </a:p>
          <a:p>
            <a:pPr marL="337108" indent="-337108" defTabSz="443057">
              <a:spcBef>
                <a:spcPts val="3100"/>
              </a:spcBef>
              <a:defRPr sz="2688"/>
            </a:pPr>
          </a:p>
          <a:p>
            <a:pPr marL="337108" indent="-337108" defTabSz="443057">
              <a:spcBef>
                <a:spcPts val="3100"/>
              </a:spcBef>
              <a:defRPr sz="2688"/>
            </a:pPr>
          </a:p>
          <a:p>
            <a:pPr marL="337108" indent="-337108" defTabSz="443057">
              <a:spcBef>
                <a:spcPts val="3100"/>
              </a:spcBef>
              <a:defRPr sz="2688"/>
            </a:pPr>
            <a:r>
              <a:t>Разглеждайки операторите за цикъл отвътре, оператор for извиква iter() на обекта контейнер (container object). Функцията връща обект итератор (iterator object), който дефинира метод __next__(), достъпващ елементите на контейнера един по един. Когато няма повече елементи, __next__() генерира StopIteration exception, който води до край на цикъла. Методът __next__() може да бъде активиран от потребителя посредством вградената функция next().</a:t>
            </a:r>
          </a:p>
        </p:txBody>
      </p:sp>
      <p:pic>
        <p:nvPicPr>
          <p:cNvPr id="311" name="Image" descr="Image"/>
          <p:cNvPicPr>
            <a:picLocks noChangeAspect="1"/>
          </p:cNvPicPr>
          <p:nvPr/>
        </p:nvPicPr>
        <p:blipFill>
          <a:blip r:embed="rId2">
            <a:extLst/>
          </a:blip>
          <a:stretch>
            <a:fillRect/>
          </a:stretch>
        </p:blipFill>
        <p:spPr>
          <a:xfrm>
            <a:off x="3851109" y="2407553"/>
            <a:ext cx="5302583" cy="3593199"/>
          </a:xfrm>
          <a:prstGeom prst="rect">
            <a:avLst/>
          </a:prstGeom>
          <a:ln w="12700">
            <a:miter lim="400000"/>
          </a:ln>
        </p:spPr>
      </p:pic>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Iterators"/>
          <p:cNvSpPr txBox="1"/>
          <p:nvPr>
            <p:ph type="title"/>
          </p:nvPr>
        </p:nvSpPr>
        <p:spPr>
          <a:prstGeom prst="rect">
            <a:avLst/>
          </a:prstGeom>
        </p:spPr>
        <p:txBody>
          <a:bodyPr/>
          <a:lstStyle/>
          <a:p>
            <a:pPr/>
            <a:r>
              <a:t>Iterators</a:t>
            </a:r>
          </a:p>
        </p:txBody>
      </p:sp>
      <p:sp>
        <p:nvSpPr>
          <p:cNvPr id="314" name="it is easy to add iterator behavior to your classes. Define an __iter__() method which returns an object with a __next__() method. If the class defines __next__(), then __iter__() can just return self:"/>
          <p:cNvSpPr txBox="1"/>
          <p:nvPr>
            <p:ph type="body" idx="1"/>
          </p:nvPr>
        </p:nvSpPr>
        <p:spPr>
          <a:prstGeom prst="rect">
            <a:avLst/>
          </a:prstGeom>
        </p:spPr>
        <p:txBody>
          <a:bodyPr/>
          <a:lstStyle/>
          <a:p>
            <a:pPr/>
            <a:r>
              <a:t>Лесно може да се добави поведение на итератор към потребителски дефинираните класове. В тоиз случай трябва да се дефинира метод __iter__(), който връща обект, заедно с метод __next__(). Ако класът дефинира __next__(), то __iter__() може да върне само self.</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Iterators"/>
          <p:cNvSpPr txBox="1"/>
          <p:nvPr>
            <p:ph type="title"/>
          </p:nvPr>
        </p:nvSpPr>
        <p:spPr>
          <a:prstGeom prst="rect">
            <a:avLst/>
          </a:prstGeom>
        </p:spPr>
        <p:txBody>
          <a:bodyPr/>
          <a:lstStyle/>
          <a:p>
            <a:pPr/>
            <a:r>
              <a:t>Iterators</a:t>
            </a:r>
          </a:p>
        </p:txBody>
      </p:sp>
      <p:sp>
        <p:nvSpPr>
          <p:cNvPr id="317" name="it is easy to add iterator behavior to your classes. Define an __iter__() method which returns an object with a __next__() method. If the class defines __next__(), then __iter__() can just return self:"/>
          <p:cNvSpPr txBox="1"/>
          <p:nvPr>
            <p:ph type="body" idx="1"/>
          </p:nvPr>
        </p:nvSpPr>
        <p:spPr>
          <a:prstGeom prst="rect">
            <a:avLst/>
          </a:prstGeom>
        </p:spPr>
        <p:txBody>
          <a:bodyPr/>
          <a:lstStyle/>
          <a:p>
            <a:pPr/>
          </a:p>
        </p:txBody>
      </p:sp>
      <p:pic>
        <p:nvPicPr>
          <p:cNvPr id="318" name="Image" descr="Image"/>
          <p:cNvPicPr>
            <a:picLocks noChangeAspect="1"/>
          </p:cNvPicPr>
          <p:nvPr/>
        </p:nvPicPr>
        <p:blipFill>
          <a:blip r:embed="rId2">
            <a:extLst/>
          </a:blip>
          <a:stretch>
            <a:fillRect/>
          </a:stretch>
        </p:blipFill>
        <p:spPr>
          <a:xfrm>
            <a:off x="1562165" y="3142235"/>
            <a:ext cx="9880470" cy="520903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Python Scopes and Namespaces"/>
          <p:cNvSpPr txBox="1"/>
          <p:nvPr>
            <p:ph type="title"/>
          </p:nvPr>
        </p:nvSpPr>
        <p:spPr>
          <a:prstGeom prst="rect">
            <a:avLst/>
          </a:prstGeom>
        </p:spPr>
        <p:txBody>
          <a:bodyPr/>
          <a:lstStyle>
            <a:lvl1pPr defTabSz="490727">
              <a:defRPr sz="6700"/>
            </a:lvl1pPr>
          </a:lstStyle>
          <a:p>
            <a:pPr/>
            <a:r>
              <a:t>Python Scopes and Namespaces</a:t>
            </a:r>
          </a:p>
        </p:txBody>
      </p:sp>
      <p:sp>
        <p:nvSpPr>
          <p:cNvPr id="135" name="Class definitions play some neat tricks with namespaces, and you need to know how scopes and namespaces work to fully understand what’s going on. Incidentally, knowledge about this subject is useful for any advanced Python programmer."/>
          <p:cNvSpPr txBox="1"/>
          <p:nvPr>
            <p:ph type="body" idx="1"/>
          </p:nvPr>
        </p:nvSpPr>
        <p:spPr>
          <a:prstGeom prst="rect">
            <a:avLst/>
          </a:prstGeom>
        </p:spPr>
        <p:txBody>
          <a:bodyPr/>
          <a:lstStyle/>
          <a:p>
            <a:pPr/>
            <a:r>
              <a:t>Дефиницията на клас изграе ролята на пространство на имената (namespaces), поради което е добре да се познава обхвата на променливи и пространствата на имената в Python. Тази информация е полезна за всеки начинаещ или напреднал програмист.</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Generators"/>
          <p:cNvSpPr txBox="1"/>
          <p:nvPr>
            <p:ph type="title"/>
          </p:nvPr>
        </p:nvSpPr>
        <p:spPr>
          <a:prstGeom prst="rect">
            <a:avLst/>
          </a:prstGeom>
        </p:spPr>
        <p:txBody>
          <a:bodyPr/>
          <a:lstStyle/>
          <a:p>
            <a:pPr/>
            <a:r>
              <a:t>Генератори</a:t>
            </a:r>
          </a:p>
        </p:txBody>
      </p:sp>
      <p:sp>
        <p:nvSpPr>
          <p:cNvPr id="321" name="Generators are a simple and powerful tool for creating iterators. They are written like regular functions but use the yield statement whenever they want to return data. Each time next() is called on it, the generator resumes where it left off (it remembe"/>
          <p:cNvSpPr txBox="1"/>
          <p:nvPr>
            <p:ph type="body" idx="1"/>
          </p:nvPr>
        </p:nvSpPr>
        <p:spPr>
          <a:prstGeom prst="rect">
            <a:avLst/>
          </a:prstGeom>
        </p:spPr>
        <p:txBody>
          <a:bodyPr/>
          <a:lstStyle>
            <a:lvl1pPr marL="413384" indent="-413384" defTabSz="543305">
              <a:spcBef>
                <a:spcPts val="3900"/>
              </a:spcBef>
              <a:defRPr sz="3300"/>
            </a:lvl1pPr>
          </a:lstStyle>
          <a:p>
            <a:pPr/>
            <a:r>
              <a:t>Generators са мощно средство за създаване на итератори (iterators). Те са написани като обикновени функции, но използват оператор yield, когато трябва да върнат данни. Всеки път, когато се извика метода next(), генераторът взема решение как да продължи изпълнението. Той запомня всички данни и кой оператор се е изпълнил последен.</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Generators"/>
          <p:cNvSpPr txBox="1"/>
          <p:nvPr>
            <p:ph type="title"/>
          </p:nvPr>
        </p:nvSpPr>
        <p:spPr>
          <a:prstGeom prst="rect">
            <a:avLst/>
          </a:prstGeom>
        </p:spPr>
        <p:txBody>
          <a:bodyPr/>
          <a:lstStyle/>
          <a:p>
            <a:pPr/>
            <a:r>
              <a:t>Генератори</a:t>
            </a:r>
          </a:p>
        </p:txBody>
      </p:sp>
      <p:sp>
        <p:nvSpPr>
          <p:cNvPr id="324" name="Generators are a simple and powerful tool for creating iterators. They are written like regular functions but use the yield statement whenever they want to return data. Each time next() is called on it, the generator resumes where it left off (it remembe"/>
          <p:cNvSpPr txBox="1"/>
          <p:nvPr>
            <p:ph type="body" idx="1"/>
          </p:nvPr>
        </p:nvSpPr>
        <p:spPr>
          <a:prstGeom prst="rect">
            <a:avLst/>
          </a:prstGeom>
        </p:spPr>
        <p:txBody>
          <a:bodyPr/>
          <a:lstStyle/>
          <a:p>
            <a:pPr marL="413384" indent="-413384" defTabSz="543305">
              <a:spcBef>
                <a:spcPts val="3900"/>
              </a:spcBef>
              <a:defRPr sz="3300"/>
            </a:pPr>
          </a:p>
        </p:txBody>
      </p:sp>
      <p:pic>
        <p:nvPicPr>
          <p:cNvPr id="325" name="Image" descr="Image"/>
          <p:cNvPicPr>
            <a:picLocks noChangeAspect="1"/>
          </p:cNvPicPr>
          <p:nvPr/>
        </p:nvPicPr>
        <p:blipFill>
          <a:blip r:embed="rId2">
            <a:extLst/>
          </a:blip>
          <a:stretch>
            <a:fillRect/>
          </a:stretch>
        </p:blipFill>
        <p:spPr>
          <a:xfrm>
            <a:off x="1411447" y="3201273"/>
            <a:ext cx="10181906" cy="5090954"/>
          </a:xfrm>
          <a:prstGeom prst="rect">
            <a:avLst/>
          </a:prstGeom>
          <a:ln w="12700">
            <a:miter lim="400000"/>
          </a:ln>
        </p:spPr>
      </p:pic>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Generators"/>
          <p:cNvSpPr txBox="1"/>
          <p:nvPr>
            <p:ph type="title"/>
          </p:nvPr>
        </p:nvSpPr>
        <p:spPr>
          <a:prstGeom prst="rect">
            <a:avLst/>
          </a:prstGeom>
        </p:spPr>
        <p:txBody>
          <a:bodyPr/>
          <a:lstStyle/>
          <a:p>
            <a:pPr/>
            <a:r>
              <a:t>Generators</a:t>
            </a:r>
          </a:p>
        </p:txBody>
      </p:sp>
      <p:sp>
        <p:nvSpPr>
          <p:cNvPr id="328" name="Anything that can be done with generators can also be done with class-based iterators as described in the previous section. What makes generators so compact is that the __iter__() and __next__() methods are created automatically.…"/>
          <p:cNvSpPr txBox="1"/>
          <p:nvPr>
            <p:ph type="body" idx="1"/>
          </p:nvPr>
        </p:nvSpPr>
        <p:spPr>
          <a:prstGeom prst="rect">
            <a:avLst/>
          </a:prstGeom>
        </p:spPr>
        <p:txBody>
          <a:bodyPr/>
          <a:lstStyle/>
          <a:p>
            <a:pPr marL="404495" indent="-404495" defTabSz="531622">
              <a:spcBef>
                <a:spcPts val="3800"/>
              </a:spcBef>
              <a:defRPr sz="3276"/>
            </a:pPr>
            <a:r>
              <a:t>Всичко, което може да се направи с генераторите, може да се направи и с клас-дефинирани итератори. Това, което прави генераторите по-компактни, е че методите __iter__() и __next__() се създават автоматично.</a:t>
            </a:r>
          </a:p>
          <a:p>
            <a:pPr marL="404495" indent="-404495" defTabSz="531622">
              <a:spcBef>
                <a:spcPts val="3800"/>
              </a:spcBef>
              <a:defRPr sz="3276"/>
            </a:pPr>
            <a:r>
              <a:t>Друга ключова характеристика е, че локалните променливи и състоянието на изпълнение са автоматично съхранени между извикванията. Това прави функцията по-лесна за написване и много по-ясна от подхода с използване на instance variables като self.index и self.data.</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0" name="Generators"/>
          <p:cNvSpPr txBox="1"/>
          <p:nvPr>
            <p:ph type="title"/>
          </p:nvPr>
        </p:nvSpPr>
        <p:spPr>
          <a:prstGeom prst="rect">
            <a:avLst/>
          </a:prstGeom>
        </p:spPr>
        <p:txBody>
          <a:bodyPr/>
          <a:lstStyle/>
          <a:p>
            <a:pPr/>
            <a:r>
              <a:t>Generators</a:t>
            </a:r>
          </a:p>
        </p:txBody>
      </p:sp>
      <p:sp>
        <p:nvSpPr>
          <p:cNvPr id="331" name="In addition to automatic method creation and saving program state, when generators terminate, they automatically raise StopIteration. In combination, these features make it easy to create iterators with no more effort than writing a regular function."/>
          <p:cNvSpPr txBox="1"/>
          <p:nvPr>
            <p:ph type="body" idx="1"/>
          </p:nvPr>
        </p:nvSpPr>
        <p:spPr>
          <a:prstGeom prst="rect">
            <a:avLst/>
          </a:prstGeom>
        </p:spPr>
        <p:txBody>
          <a:bodyPr/>
          <a:lstStyle/>
          <a:p>
            <a:pPr/>
            <a:r>
              <a:t>В добавка към автоматичното създаване на методи и запазване на състоянието на програмата, когато генератора приключва своята работа, той автоматично генерира изключение StopIteration. В комбинация, тези характеристики правят лесно създаването на итератори, все едно се създава функция, без допълнителни усилия.</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3" name="Generator Expressions"/>
          <p:cNvSpPr txBox="1"/>
          <p:nvPr>
            <p:ph type="title"/>
          </p:nvPr>
        </p:nvSpPr>
        <p:spPr>
          <a:prstGeom prst="rect">
            <a:avLst/>
          </a:prstGeom>
        </p:spPr>
        <p:txBody>
          <a:bodyPr/>
          <a:lstStyle/>
          <a:p>
            <a:pPr/>
            <a:r>
              <a:t>Generator Expressions</a:t>
            </a:r>
          </a:p>
        </p:txBody>
      </p:sp>
      <p:sp>
        <p:nvSpPr>
          <p:cNvPr id="334" name="Some simple generators can be coded succinctly as expressions using a syntax similar to list comprehensions but with parentheses instead of square brackets. These expressions are designed for situations where the generator is used right away by an enclos"/>
          <p:cNvSpPr txBox="1"/>
          <p:nvPr>
            <p:ph type="body" idx="1"/>
          </p:nvPr>
        </p:nvSpPr>
        <p:spPr>
          <a:prstGeom prst="rect">
            <a:avLst/>
          </a:prstGeom>
        </p:spPr>
        <p:txBody>
          <a:bodyPr/>
          <a:lstStyle/>
          <a:p>
            <a:pPr/>
            <a:r>
              <a:t>Някои елементарни генератори могат да се напишат като изрази. Синтактично тази възможност изглежда като list comprehensions, но вместо [ ] се използват скоби. Тези изрази са създадени за ситуации, в които генератора се използва в обхващаща функция. Generator expressions са по-компактни, но по-малко гъвкави от пълната дефиниция на генератор и са  повече memory friendly от еквивалентните list comprehensions.</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Generator Expressions"/>
          <p:cNvSpPr txBox="1"/>
          <p:nvPr>
            <p:ph type="title"/>
          </p:nvPr>
        </p:nvSpPr>
        <p:spPr>
          <a:prstGeom prst="rect">
            <a:avLst/>
          </a:prstGeom>
        </p:spPr>
        <p:txBody>
          <a:bodyPr/>
          <a:lstStyle/>
          <a:p>
            <a:pPr/>
            <a:r>
              <a:t>Generator Expressions</a:t>
            </a:r>
          </a:p>
        </p:txBody>
      </p:sp>
      <p:sp>
        <p:nvSpPr>
          <p:cNvPr id="337" name="Double-click to edit"/>
          <p:cNvSpPr txBox="1"/>
          <p:nvPr>
            <p:ph type="body" idx="1"/>
          </p:nvPr>
        </p:nvSpPr>
        <p:spPr>
          <a:prstGeom prst="rect">
            <a:avLst/>
          </a:prstGeom>
        </p:spPr>
        <p:txBody>
          <a:bodyPr/>
          <a:lstStyle/>
          <a:p>
            <a:pPr/>
          </a:p>
        </p:txBody>
      </p:sp>
      <p:pic>
        <p:nvPicPr>
          <p:cNvPr id="338" name="Image" descr="Image"/>
          <p:cNvPicPr>
            <a:picLocks noChangeAspect="1"/>
          </p:cNvPicPr>
          <p:nvPr/>
        </p:nvPicPr>
        <p:blipFill>
          <a:blip r:embed="rId2">
            <a:extLst/>
          </a:blip>
          <a:stretch>
            <a:fillRect/>
          </a:stretch>
        </p:blipFill>
        <p:spPr>
          <a:xfrm>
            <a:off x="665172" y="3302875"/>
            <a:ext cx="11674456" cy="488775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Python Scopes and Namespaces"/>
          <p:cNvSpPr txBox="1"/>
          <p:nvPr>
            <p:ph type="title"/>
          </p:nvPr>
        </p:nvSpPr>
        <p:spPr>
          <a:prstGeom prst="rect">
            <a:avLst/>
          </a:prstGeom>
        </p:spPr>
        <p:txBody>
          <a:bodyPr/>
          <a:lstStyle>
            <a:lvl1pPr defTabSz="490727">
              <a:defRPr sz="6700"/>
            </a:lvl1pPr>
          </a:lstStyle>
          <a:p>
            <a:pPr/>
            <a:r>
              <a:t>Python Scopes and Namespaces</a:t>
            </a:r>
          </a:p>
        </p:txBody>
      </p:sp>
      <p:sp>
        <p:nvSpPr>
          <p:cNvPr id="138" name="A namespace is a mapping from names to objects. Most namespaces are currently implemented as Python dictionaries, but that’s normally not noticeable in any way (except for performance), and it may change in the future. Examples of namespaces are: the set"/>
          <p:cNvSpPr txBox="1"/>
          <p:nvPr>
            <p:ph type="body" idx="1"/>
          </p:nvPr>
        </p:nvSpPr>
        <p:spPr>
          <a:prstGeom prst="rect">
            <a:avLst/>
          </a:prstGeom>
        </p:spPr>
        <p:txBody>
          <a:bodyPr/>
          <a:lstStyle>
            <a:lvl1pPr marL="364488" indent="-364488" defTabSz="479044">
              <a:spcBef>
                <a:spcPts val="3400"/>
              </a:spcBef>
              <a:defRPr sz="2900"/>
            </a:lvl1pPr>
          </a:lstStyle>
          <a:p>
            <a:pPr/>
            <a:r>
              <a:t>namespace е съответствие между имена и обекти. Повечето namespaces са реализирани като Python dictionaries, но това не е правило и следователно, реализацията може да бъде променена в бъдеще. Примери за namespaces са: множеството вградени имена (тук се съдържат функции като abs() и вградените имена на exception), глобалните имена в модулите и локалните имена във функциите. В този смисъл, множеството атрибути на обектите също формират namespace. Най-важното, което трябва да се знае за namespaces, е че няма връзка между имената в различните namespaces. Например два различни модула могат да имат функция на име maximize без колизия - потребителитре на модула трябва да използват като префикс името на модула.</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Python Scopes and Namespaces"/>
          <p:cNvSpPr txBox="1"/>
          <p:nvPr>
            <p:ph type="title"/>
          </p:nvPr>
        </p:nvSpPr>
        <p:spPr>
          <a:prstGeom prst="rect">
            <a:avLst/>
          </a:prstGeom>
        </p:spPr>
        <p:txBody>
          <a:bodyPr/>
          <a:lstStyle>
            <a:lvl1pPr defTabSz="490727">
              <a:defRPr sz="6700"/>
            </a:lvl1pPr>
          </a:lstStyle>
          <a:p>
            <a:pPr/>
            <a:r>
              <a:t>Python Scopes and Namespaces</a:t>
            </a:r>
          </a:p>
        </p:txBody>
      </p:sp>
      <p:sp>
        <p:nvSpPr>
          <p:cNvPr id="141" name="By the way, I use the word attribute for any name following a dot — for example, in the expression z.real, real is an attribute of the object z. Strictly speaking, references to names in modules are attribute references: in the expression modname.funcnam"/>
          <p:cNvSpPr txBox="1"/>
          <p:nvPr>
            <p:ph type="body" idx="1"/>
          </p:nvPr>
        </p:nvSpPr>
        <p:spPr>
          <a:prstGeom prst="rect">
            <a:avLst/>
          </a:prstGeom>
        </p:spPr>
        <p:txBody>
          <a:bodyPr/>
          <a:lstStyle/>
          <a:p>
            <a:pPr/>
            <a:r>
              <a:t>По дефиниция атрибут означава произволно име, предхождано от точка, напр. z.real, real е attribute на object z. Референциите към имена в модулите са референции на атрибути: в израза modname.funcname, modname е module object, а funcname е негов attribute. В този случай се прави съпоставяне между атрибутите на модула и неговите глобални имена, защото те се намират в едно и също пространство на имената.</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Python Scopes and Namespaces"/>
          <p:cNvSpPr txBox="1"/>
          <p:nvPr>
            <p:ph type="title"/>
          </p:nvPr>
        </p:nvSpPr>
        <p:spPr>
          <a:prstGeom prst="rect">
            <a:avLst/>
          </a:prstGeom>
        </p:spPr>
        <p:txBody>
          <a:bodyPr/>
          <a:lstStyle>
            <a:lvl1pPr defTabSz="490727">
              <a:defRPr sz="6700"/>
            </a:lvl1pPr>
          </a:lstStyle>
          <a:p>
            <a:pPr/>
            <a:r>
              <a:t>Python Scopes and Namespaces</a:t>
            </a:r>
          </a:p>
        </p:txBody>
      </p:sp>
      <p:sp>
        <p:nvSpPr>
          <p:cNvPr id="144" name="Attributes may be read-only or writable. In the latter case, assignment to attributes is possible. Module attributes are writable: you can write modname.the_answer = 42. Writable attributes may also be deleted with the del statement. For example, del mod"/>
          <p:cNvSpPr txBox="1"/>
          <p:nvPr>
            <p:ph type="body" idx="1"/>
          </p:nvPr>
        </p:nvSpPr>
        <p:spPr>
          <a:prstGeom prst="rect">
            <a:avLst/>
          </a:prstGeom>
        </p:spPr>
        <p:txBody>
          <a:bodyPr/>
          <a:lstStyle/>
          <a:p>
            <a:pPr/>
            <a:r>
              <a:t>Attributes могат да са read-only или writable. Последните могат да променят стойността си, докато атрибутите само за четене (read-only) не допускат промяна на стойността. Module attributes са writable: modname.the_answer = 42. Writable attributes могат да бъдат изтрити с оператора del. Например, </a:t>
            </a:r>
            <a:br/>
            <a:r>
              <a:t>del modname.the_answer </a:t>
            </a:r>
            <a:br/>
            <a:r>
              <a:t>ще изтрие атрибута the_answer от обекта modname.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