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B756C-8B68-4B29-A6BE-A35AA1E30A5C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C7C863F-3A5E-4E23-A50C-9EA079257346}">
      <dgm:prSet phldrT="[Text]" custT="1"/>
      <dgm:spPr/>
      <dgm:t>
        <a:bodyPr/>
        <a:lstStyle/>
        <a:p>
          <a:r>
            <a:rPr lang="en-US" sz="2000" dirty="0" err="1" smtClean="0"/>
            <a:t>AllPay</a:t>
          </a:r>
          <a:r>
            <a:rPr lang="en-US" sz="2000" dirty="0" smtClean="0"/>
            <a:t> Services on Azure Cloud</a:t>
          </a:r>
        </a:p>
        <a:p>
          <a:r>
            <a:rPr lang="en-US" sz="1600" dirty="0" err="1" smtClean="0"/>
            <a:t>MobileApi</a:t>
          </a:r>
          <a:endParaRPr lang="en-US" sz="1600" dirty="0" smtClean="0"/>
        </a:p>
        <a:p>
          <a:r>
            <a:rPr lang="en-US" sz="1600" dirty="0" smtClean="0"/>
            <a:t>Management </a:t>
          </a:r>
          <a:r>
            <a:rPr lang="en-US" sz="1600" dirty="0" err="1" smtClean="0"/>
            <a:t>WebApp</a:t>
          </a:r>
          <a:endParaRPr lang="en-GB" sz="1600" dirty="0"/>
        </a:p>
      </dgm:t>
    </dgm:pt>
    <dgm:pt modelId="{85819791-E12A-4BD1-B835-D95D3DDDA21F}" type="parTrans" cxnId="{43D04DCF-ABF0-4DA0-9F81-E6C387E53A83}">
      <dgm:prSet/>
      <dgm:spPr/>
      <dgm:t>
        <a:bodyPr/>
        <a:lstStyle/>
        <a:p>
          <a:endParaRPr lang="en-GB"/>
        </a:p>
      </dgm:t>
    </dgm:pt>
    <dgm:pt modelId="{AE6F36AD-83AE-4731-A086-800183FD6F07}" type="sibTrans" cxnId="{43D04DCF-ABF0-4DA0-9F81-E6C387E53A83}">
      <dgm:prSet/>
      <dgm:spPr/>
      <dgm:t>
        <a:bodyPr/>
        <a:lstStyle/>
        <a:p>
          <a:endParaRPr lang="en-GB"/>
        </a:p>
      </dgm:t>
    </dgm:pt>
    <dgm:pt modelId="{7F3710B5-608C-425F-81E9-35E18C832F3F}">
      <dgm:prSet phldrT="[Text]"/>
      <dgm:spPr/>
      <dgm:t>
        <a:bodyPr/>
        <a:lstStyle/>
        <a:p>
          <a:r>
            <a:rPr lang="en-US" dirty="0" smtClean="0"/>
            <a:t>BOCAPI</a:t>
          </a:r>
          <a:endParaRPr lang="en-GB" dirty="0"/>
        </a:p>
      </dgm:t>
    </dgm:pt>
    <dgm:pt modelId="{25533041-B803-4E11-8C5E-5576F3CA97B1}" type="parTrans" cxnId="{01B0B9E3-EE18-4CD7-9A71-81BA684BFB8B}">
      <dgm:prSet/>
      <dgm:spPr/>
      <dgm:t>
        <a:bodyPr/>
        <a:lstStyle/>
        <a:p>
          <a:endParaRPr lang="en-GB"/>
        </a:p>
      </dgm:t>
    </dgm:pt>
    <dgm:pt modelId="{6EE1214B-95CD-4DD8-BA1B-5E90888775C0}" type="sibTrans" cxnId="{01B0B9E3-EE18-4CD7-9A71-81BA684BFB8B}">
      <dgm:prSet/>
      <dgm:spPr/>
      <dgm:t>
        <a:bodyPr/>
        <a:lstStyle/>
        <a:p>
          <a:endParaRPr lang="en-GB"/>
        </a:p>
      </dgm:t>
    </dgm:pt>
    <dgm:pt modelId="{99E0F75E-AD3E-402D-8FD0-6C437FD858AB}">
      <dgm:prSet phldrT="[Text]"/>
      <dgm:spPr/>
      <dgm:t>
        <a:bodyPr/>
        <a:lstStyle/>
        <a:p>
          <a:r>
            <a:rPr lang="en-US" i="1" dirty="0" err="1" smtClean="0"/>
            <a:t>BitCoin</a:t>
          </a:r>
          <a:endParaRPr lang="en-GB" i="1" dirty="0"/>
        </a:p>
      </dgm:t>
    </dgm:pt>
    <dgm:pt modelId="{95D0A831-E009-4FA1-B11D-AFF04BA97A2E}" type="parTrans" cxnId="{EE505841-9662-4B43-9C9E-61B9DC8E6A2E}">
      <dgm:prSet/>
      <dgm:spPr/>
      <dgm:t>
        <a:bodyPr/>
        <a:lstStyle/>
        <a:p>
          <a:endParaRPr lang="en-GB"/>
        </a:p>
      </dgm:t>
    </dgm:pt>
    <dgm:pt modelId="{48AB7546-A222-427D-B579-C629FDB0E99E}" type="sibTrans" cxnId="{EE505841-9662-4B43-9C9E-61B9DC8E6A2E}">
      <dgm:prSet/>
      <dgm:spPr/>
      <dgm:t>
        <a:bodyPr/>
        <a:lstStyle/>
        <a:p>
          <a:endParaRPr lang="en-GB"/>
        </a:p>
      </dgm:t>
    </dgm:pt>
    <dgm:pt modelId="{F2686BB0-50A4-411F-859D-E170911C26E0}">
      <dgm:prSet phldrT="[Text]"/>
      <dgm:spPr/>
      <dgm:t>
        <a:bodyPr/>
        <a:lstStyle/>
        <a:p>
          <a:r>
            <a:rPr lang="en-US" dirty="0" err="1" smtClean="0"/>
            <a:t>LiteCoin</a:t>
          </a:r>
          <a:endParaRPr lang="en-GB" dirty="0"/>
        </a:p>
      </dgm:t>
    </dgm:pt>
    <dgm:pt modelId="{A8C7D746-633F-4901-8EF1-0AB7E78C675D}" type="parTrans" cxnId="{ECF03FE9-EA55-4281-A9CA-EA6453FD40DA}">
      <dgm:prSet/>
      <dgm:spPr/>
      <dgm:t>
        <a:bodyPr/>
        <a:lstStyle/>
        <a:p>
          <a:endParaRPr lang="en-GB"/>
        </a:p>
      </dgm:t>
    </dgm:pt>
    <dgm:pt modelId="{B770BE08-68DB-4AF0-8553-15B9FAD69F2E}" type="sibTrans" cxnId="{ECF03FE9-EA55-4281-A9CA-EA6453FD40DA}">
      <dgm:prSet/>
      <dgm:spPr/>
      <dgm:t>
        <a:bodyPr/>
        <a:lstStyle/>
        <a:p>
          <a:endParaRPr lang="en-GB"/>
        </a:p>
      </dgm:t>
    </dgm:pt>
    <dgm:pt modelId="{123D951D-12AC-45ED-9023-BF34A701B8CF}">
      <dgm:prSet phldrT="[Text]"/>
      <dgm:spPr/>
      <dgm:t>
        <a:bodyPr/>
        <a:lstStyle/>
        <a:p>
          <a:r>
            <a:rPr lang="en-US" dirty="0" err="1" smtClean="0"/>
            <a:t>InstantPayments</a:t>
          </a:r>
          <a:endParaRPr lang="en-US" dirty="0" smtClean="0"/>
        </a:p>
        <a:p>
          <a:r>
            <a:rPr lang="en-US" dirty="0" smtClean="0"/>
            <a:t>PSD2</a:t>
          </a:r>
          <a:endParaRPr lang="en-GB" dirty="0"/>
        </a:p>
      </dgm:t>
    </dgm:pt>
    <dgm:pt modelId="{585F8FF4-8A80-46D6-9729-890FEC2F2E4C}" type="parTrans" cxnId="{8A3A11BF-4390-48D2-AF52-BFA588B0D18C}">
      <dgm:prSet/>
      <dgm:spPr/>
      <dgm:t>
        <a:bodyPr/>
        <a:lstStyle/>
        <a:p>
          <a:endParaRPr lang="en-GB"/>
        </a:p>
      </dgm:t>
    </dgm:pt>
    <dgm:pt modelId="{2B59DC40-F14E-43D2-9958-5B04C6017568}" type="sibTrans" cxnId="{8A3A11BF-4390-48D2-AF52-BFA588B0D18C}">
      <dgm:prSet/>
      <dgm:spPr/>
      <dgm:t>
        <a:bodyPr/>
        <a:lstStyle/>
        <a:p>
          <a:endParaRPr lang="en-GB"/>
        </a:p>
      </dgm:t>
    </dgm:pt>
    <dgm:pt modelId="{F39C9912-C3D6-4EEA-A8F1-1E67CA212168}">
      <dgm:prSet phldrT="[Text]" custT="1"/>
      <dgm:spPr>
        <a:gradFill rotWithShape="0">
          <a:gsLst>
            <a:gs pos="23000">
              <a:schemeClr val="accent1">
                <a:tint val="66000"/>
                <a:satMod val="160000"/>
                <a:alpha val="42000"/>
              </a:schemeClr>
            </a:gs>
            <a:gs pos="79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sz="1800" dirty="0" err="1" smtClean="0">
              <a:solidFill>
                <a:srgbClr val="FF0000"/>
              </a:solidFill>
            </a:rPr>
            <a:t>AliPay</a:t>
          </a:r>
          <a:r>
            <a:rPr lang="en-US" sz="1800" dirty="0" smtClean="0">
              <a:solidFill>
                <a:srgbClr val="FF0000"/>
              </a:solidFill>
            </a:rPr>
            <a:t> ?</a:t>
          </a:r>
          <a:endParaRPr lang="en-GB" sz="1800" dirty="0">
            <a:solidFill>
              <a:srgbClr val="FF0000"/>
            </a:solidFill>
          </a:endParaRPr>
        </a:p>
      </dgm:t>
    </dgm:pt>
    <dgm:pt modelId="{E9154A42-3236-47B0-AE3D-E6E12D78FDC1}" type="parTrans" cxnId="{74C46D27-A8BA-4A24-B0A0-40D353DEEF29}">
      <dgm:prSet/>
      <dgm:spPr>
        <a:ln>
          <a:prstDash val="dash"/>
        </a:ln>
      </dgm:spPr>
      <dgm:t>
        <a:bodyPr/>
        <a:lstStyle/>
        <a:p>
          <a:endParaRPr lang="en-GB"/>
        </a:p>
      </dgm:t>
    </dgm:pt>
    <dgm:pt modelId="{43F0278F-CA98-431F-854C-CD89AAB394BC}" type="sibTrans" cxnId="{74C46D27-A8BA-4A24-B0A0-40D353DEEF29}">
      <dgm:prSet/>
      <dgm:spPr/>
      <dgm:t>
        <a:bodyPr/>
        <a:lstStyle/>
        <a:p>
          <a:endParaRPr lang="en-GB"/>
        </a:p>
      </dgm:t>
    </dgm:pt>
    <dgm:pt modelId="{880ABE60-3E2A-4D4B-857A-671738FDFE88}">
      <dgm:prSet phldrT="[Text]" custT="1"/>
      <dgm:spPr>
        <a:gradFill rotWithShape="0">
          <a:gsLst>
            <a:gs pos="23000">
              <a:schemeClr val="accent1">
                <a:tint val="66000"/>
                <a:satMod val="160000"/>
                <a:alpha val="42000"/>
              </a:schemeClr>
            </a:gs>
            <a:gs pos="79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sz="1400" dirty="0" smtClean="0">
              <a:solidFill>
                <a:srgbClr val="FF0000"/>
              </a:solidFill>
            </a:rPr>
            <a:t>Other ?</a:t>
          </a:r>
          <a:endParaRPr lang="en-GB" sz="1400" dirty="0">
            <a:solidFill>
              <a:srgbClr val="FF0000"/>
            </a:solidFill>
          </a:endParaRPr>
        </a:p>
      </dgm:t>
    </dgm:pt>
    <dgm:pt modelId="{629FA91B-2B29-4721-91F8-EFB891CB9C6A}" type="parTrans" cxnId="{C87F8E74-EF06-40BA-960B-15ACF8B4AFA9}">
      <dgm:prSet/>
      <dgm:spPr>
        <a:ln>
          <a:prstDash val="dash"/>
        </a:ln>
      </dgm:spPr>
      <dgm:t>
        <a:bodyPr/>
        <a:lstStyle/>
        <a:p>
          <a:endParaRPr lang="en-GB"/>
        </a:p>
      </dgm:t>
    </dgm:pt>
    <dgm:pt modelId="{3D3C7C2B-B3EB-4B48-B795-B3CE734778DB}" type="sibTrans" cxnId="{C87F8E74-EF06-40BA-960B-15ACF8B4AFA9}">
      <dgm:prSet/>
      <dgm:spPr/>
      <dgm:t>
        <a:bodyPr/>
        <a:lstStyle/>
        <a:p>
          <a:endParaRPr lang="en-GB"/>
        </a:p>
      </dgm:t>
    </dgm:pt>
    <dgm:pt modelId="{0B061BAE-53D0-4E4D-8B29-BA152FC9EEE7}" type="pres">
      <dgm:prSet presAssocID="{51FB756C-8B68-4B29-A6BE-A35AA1E30A5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10E326D-C668-48F9-8A82-44C2A05DF71B}" type="pres">
      <dgm:prSet presAssocID="{AC7C863F-3A5E-4E23-A50C-9EA079257346}" presName="singleCycle" presStyleCnt="0"/>
      <dgm:spPr/>
    </dgm:pt>
    <dgm:pt modelId="{D3057956-8B06-45C3-A96C-612C55991CB4}" type="pres">
      <dgm:prSet presAssocID="{AC7C863F-3A5E-4E23-A50C-9EA079257346}" presName="singleCenter" presStyleLbl="node1" presStyleIdx="0" presStyleCnt="7" custScaleX="168451" custScaleY="144183">
        <dgm:presLayoutVars>
          <dgm:chMax val="7"/>
          <dgm:chPref val="7"/>
        </dgm:presLayoutVars>
      </dgm:prSet>
      <dgm:spPr/>
      <dgm:t>
        <a:bodyPr/>
        <a:lstStyle/>
        <a:p>
          <a:endParaRPr lang="en-GB"/>
        </a:p>
      </dgm:t>
    </dgm:pt>
    <dgm:pt modelId="{2AB04D27-7598-4162-B733-742056F5A0DC}" type="pres">
      <dgm:prSet presAssocID="{25533041-B803-4E11-8C5E-5576F3CA97B1}" presName="Name56" presStyleLbl="parChTrans1D2" presStyleIdx="0" presStyleCnt="6"/>
      <dgm:spPr/>
    </dgm:pt>
    <dgm:pt modelId="{2F4EE4AB-FD63-4054-95D0-A8B5331212F4}" type="pres">
      <dgm:prSet presAssocID="{7F3710B5-608C-425F-81E9-35E18C832F3F}" presName="text0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54928CF-4CE2-462E-96EF-F37B02F3D5A9}" type="pres">
      <dgm:prSet presAssocID="{95D0A831-E009-4FA1-B11D-AFF04BA97A2E}" presName="Name56" presStyleLbl="parChTrans1D2" presStyleIdx="1" presStyleCnt="6"/>
      <dgm:spPr/>
    </dgm:pt>
    <dgm:pt modelId="{DEF1531C-AC3A-46D7-968D-31D21557A8C0}" type="pres">
      <dgm:prSet presAssocID="{99E0F75E-AD3E-402D-8FD0-6C437FD858AB}" presName="text0" presStyleLbl="node1" presStyleIdx="2" presStyleCnt="7" custScaleX="109184" custScaleY="102272" custRadScaleRad="144172" custRadScaleInc="111483">
        <dgm:presLayoutVars>
          <dgm:bulletEnabled val="1"/>
        </dgm:presLayoutVars>
      </dgm:prSet>
      <dgm:spPr/>
    </dgm:pt>
    <dgm:pt modelId="{DE3003C5-C4B7-4C67-8474-F2FA9E54352A}" type="pres">
      <dgm:prSet presAssocID="{A8C7D746-633F-4901-8EF1-0AB7E78C675D}" presName="Name56" presStyleLbl="parChTrans1D2" presStyleIdx="2" presStyleCnt="6"/>
      <dgm:spPr/>
    </dgm:pt>
    <dgm:pt modelId="{184D4A01-5B12-417E-8336-BF6247989243}" type="pres">
      <dgm:prSet presAssocID="{F2686BB0-50A4-411F-859D-E170911C26E0}" presName="text0" presStyleLbl="node1" presStyleIdx="3" presStyleCnt="7" custRadScaleRad="170902" custRadScaleInc="-1320">
        <dgm:presLayoutVars>
          <dgm:bulletEnabled val="1"/>
        </dgm:presLayoutVars>
      </dgm:prSet>
      <dgm:spPr/>
    </dgm:pt>
    <dgm:pt modelId="{4C5AB2FA-ECB4-4C89-982D-6D8C1EA14A49}" type="pres">
      <dgm:prSet presAssocID="{585F8FF4-8A80-46D6-9729-890FEC2F2E4C}" presName="Name56" presStyleLbl="parChTrans1D2" presStyleIdx="3" presStyleCnt="6"/>
      <dgm:spPr/>
    </dgm:pt>
    <dgm:pt modelId="{9597A1AB-D9DE-44C3-86E4-447222BADB5B}" type="pres">
      <dgm:prSet presAssocID="{123D951D-12AC-45ED-9023-BF34A701B8CF}" presName="text0" presStyleLbl="node1" presStyleIdx="4" presStyleCnt="7" custScaleX="125031" custScaleY="126083" custRadScaleRad="158807" custRadScaleInc="-40013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4BBDD4F-EBEA-451E-B9F4-2AFC47D56B76}" type="pres">
      <dgm:prSet presAssocID="{629FA91B-2B29-4721-91F8-EFB891CB9C6A}" presName="Name56" presStyleLbl="parChTrans1D2" presStyleIdx="4" presStyleCnt="6"/>
      <dgm:spPr/>
    </dgm:pt>
    <dgm:pt modelId="{F43047A9-DBE5-4771-AF64-582EA71F5438}" type="pres">
      <dgm:prSet presAssocID="{880ABE60-3E2A-4D4B-857A-671738FDFE88}" presName="text0" presStyleLbl="node1" presStyleIdx="5" presStyleCnt="7" custRadScaleRad="112109" custRadScaleInc="-93206">
        <dgm:presLayoutVars>
          <dgm:bulletEnabled val="1"/>
        </dgm:presLayoutVars>
      </dgm:prSet>
      <dgm:spPr/>
    </dgm:pt>
    <dgm:pt modelId="{4B5ACB66-D37F-40D7-8DC1-0B7EA9A1A379}" type="pres">
      <dgm:prSet presAssocID="{E9154A42-3236-47B0-AE3D-E6E12D78FDC1}" presName="Name56" presStyleLbl="parChTrans1D2" presStyleIdx="5" presStyleCnt="6"/>
      <dgm:spPr/>
    </dgm:pt>
    <dgm:pt modelId="{D5597E56-48BD-491A-92E3-D4550D7B66EC}" type="pres">
      <dgm:prSet presAssocID="{F39C9912-C3D6-4EEA-A8F1-1E67CA212168}" presName="text0" presStyleLbl="node1" presStyleIdx="6" presStyleCnt="7" custRadScaleRad="108362" custRadScaleInc="-486518">
        <dgm:presLayoutVars>
          <dgm:bulletEnabled val="1"/>
        </dgm:presLayoutVars>
      </dgm:prSet>
      <dgm:spPr/>
    </dgm:pt>
  </dgm:ptLst>
  <dgm:cxnLst>
    <dgm:cxn modelId="{AEAA1063-B5BF-401B-932D-6701FB23D1DC}" type="presOf" srcId="{629FA91B-2B29-4721-91F8-EFB891CB9C6A}" destId="{E4BBDD4F-EBEA-451E-B9F4-2AFC47D56B76}" srcOrd="0" destOrd="0" presId="urn:microsoft.com/office/officeart/2008/layout/RadialCluster"/>
    <dgm:cxn modelId="{67A94117-6893-42DA-AD8B-84B43F8B2A1C}" type="presOf" srcId="{25533041-B803-4E11-8C5E-5576F3CA97B1}" destId="{2AB04D27-7598-4162-B733-742056F5A0DC}" srcOrd="0" destOrd="0" presId="urn:microsoft.com/office/officeart/2008/layout/RadialCluster"/>
    <dgm:cxn modelId="{43D04DCF-ABF0-4DA0-9F81-E6C387E53A83}" srcId="{51FB756C-8B68-4B29-A6BE-A35AA1E30A5C}" destId="{AC7C863F-3A5E-4E23-A50C-9EA079257346}" srcOrd="0" destOrd="0" parTransId="{85819791-E12A-4BD1-B835-D95D3DDDA21F}" sibTransId="{AE6F36AD-83AE-4731-A086-800183FD6F07}"/>
    <dgm:cxn modelId="{6D90D049-BC08-42CF-9692-FB7645FD1655}" type="presOf" srcId="{99E0F75E-AD3E-402D-8FD0-6C437FD858AB}" destId="{DEF1531C-AC3A-46D7-968D-31D21557A8C0}" srcOrd="0" destOrd="0" presId="urn:microsoft.com/office/officeart/2008/layout/RadialCluster"/>
    <dgm:cxn modelId="{CF06858E-3A67-43EB-B7E0-EA858B833DF4}" type="presOf" srcId="{A8C7D746-633F-4901-8EF1-0AB7E78C675D}" destId="{DE3003C5-C4B7-4C67-8474-F2FA9E54352A}" srcOrd="0" destOrd="0" presId="urn:microsoft.com/office/officeart/2008/layout/RadialCluster"/>
    <dgm:cxn modelId="{8A3A11BF-4390-48D2-AF52-BFA588B0D18C}" srcId="{AC7C863F-3A5E-4E23-A50C-9EA079257346}" destId="{123D951D-12AC-45ED-9023-BF34A701B8CF}" srcOrd="3" destOrd="0" parTransId="{585F8FF4-8A80-46D6-9729-890FEC2F2E4C}" sibTransId="{2B59DC40-F14E-43D2-9958-5B04C6017568}"/>
    <dgm:cxn modelId="{6B8368D5-AB04-4BDE-849C-F6E7567C24BC}" type="presOf" srcId="{AC7C863F-3A5E-4E23-A50C-9EA079257346}" destId="{D3057956-8B06-45C3-A96C-612C55991CB4}" srcOrd="0" destOrd="0" presId="urn:microsoft.com/office/officeart/2008/layout/RadialCluster"/>
    <dgm:cxn modelId="{7D5420BA-94C4-40A0-90EA-42F6B79AF8E3}" type="presOf" srcId="{51FB756C-8B68-4B29-A6BE-A35AA1E30A5C}" destId="{0B061BAE-53D0-4E4D-8B29-BA152FC9EEE7}" srcOrd="0" destOrd="0" presId="urn:microsoft.com/office/officeart/2008/layout/RadialCluster"/>
    <dgm:cxn modelId="{74C46D27-A8BA-4A24-B0A0-40D353DEEF29}" srcId="{AC7C863F-3A5E-4E23-A50C-9EA079257346}" destId="{F39C9912-C3D6-4EEA-A8F1-1E67CA212168}" srcOrd="5" destOrd="0" parTransId="{E9154A42-3236-47B0-AE3D-E6E12D78FDC1}" sibTransId="{43F0278F-CA98-431F-854C-CD89AAB394BC}"/>
    <dgm:cxn modelId="{8AFDCAAD-F752-4A28-9A9F-D626D6711FDF}" type="presOf" srcId="{880ABE60-3E2A-4D4B-857A-671738FDFE88}" destId="{F43047A9-DBE5-4771-AF64-582EA71F5438}" srcOrd="0" destOrd="0" presId="urn:microsoft.com/office/officeart/2008/layout/RadialCluster"/>
    <dgm:cxn modelId="{EDB51F09-AF1B-405F-8C6E-03B654E7F27D}" type="presOf" srcId="{E9154A42-3236-47B0-AE3D-E6E12D78FDC1}" destId="{4B5ACB66-D37F-40D7-8DC1-0B7EA9A1A379}" srcOrd="0" destOrd="0" presId="urn:microsoft.com/office/officeart/2008/layout/RadialCluster"/>
    <dgm:cxn modelId="{EE505841-9662-4B43-9C9E-61B9DC8E6A2E}" srcId="{AC7C863F-3A5E-4E23-A50C-9EA079257346}" destId="{99E0F75E-AD3E-402D-8FD0-6C437FD858AB}" srcOrd="1" destOrd="0" parTransId="{95D0A831-E009-4FA1-B11D-AFF04BA97A2E}" sibTransId="{48AB7546-A222-427D-B579-C629FDB0E99E}"/>
    <dgm:cxn modelId="{2510F511-FF5D-485D-91C4-2249D3EE441B}" type="presOf" srcId="{95D0A831-E009-4FA1-B11D-AFF04BA97A2E}" destId="{454928CF-4CE2-462E-96EF-F37B02F3D5A9}" srcOrd="0" destOrd="0" presId="urn:microsoft.com/office/officeart/2008/layout/RadialCluster"/>
    <dgm:cxn modelId="{C87F8E74-EF06-40BA-960B-15ACF8B4AFA9}" srcId="{AC7C863F-3A5E-4E23-A50C-9EA079257346}" destId="{880ABE60-3E2A-4D4B-857A-671738FDFE88}" srcOrd="4" destOrd="0" parTransId="{629FA91B-2B29-4721-91F8-EFB891CB9C6A}" sibTransId="{3D3C7C2B-B3EB-4B48-B795-B3CE734778DB}"/>
    <dgm:cxn modelId="{88B5145A-D0E8-4663-80E2-95F5BF88C43C}" type="presOf" srcId="{585F8FF4-8A80-46D6-9729-890FEC2F2E4C}" destId="{4C5AB2FA-ECB4-4C89-982D-6D8C1EA14A49}" srcOrd="0" destOrd="0" presId="urn:microsoft.com/office/officeart/2008/layout/RadialCluster"/>
    <dgm:cxn modelId="{01B0B9E3-EE18-4CD7-9A71-81BA684BFB8B}" srcId="{AC7C863F-3A5E-4E23-A50C-9EA079257346}" destId="{7F3710B5-608C-425F-81E9-35E18C832F3F}" srcOrd="0" destOrd="0" parTransId="{25533041-B803-4E11-8C5E-5576F3CA97B1}" sibTransId="{6EE1214B-95CD-4DD8-BA1B-5E90888775C0}"/>
    <dgm:cxn modelId="{1510A0CB-7F03-49BD-84B3-8E1EBFAD6B84}" type="presOf" srcId="{7F3710B5-608C-425F-81E9-35E18C832F3F}" destId="{2F4EE4AB-FD63-4054-95D0-A8B5331212F4}" srcOrd="0" destOrd="0" presId="urn:microsoft.com/office/officeart/2008/layout/RadialCluster"/>
    <dgm:cxn modelId="{6397EFBC-0531-462F-9CF5-37A22F775FD9}" type="presOf" srcId="{123D951D-12AC-45ED-9023-BF34A701B8CF}" destId="{9597A1AB-D9DE-44C3-86E4-447222BADB5B}" srcOrd="0" destOrd="0" presId="urn:microsoft.com/office/officeart/2008/layout/RadialCluster"/>
    <dgm:cxn modelId="{ECF03FE9-EA55-4281-A9CA-EA6453FD40DA}" srcId="{AC7C863F-3A5E-4E23-A50C-9EA079257346}" destId="{F2686BB0-50A4-411F-859D-E170911C26E0}" srcOrd="2" destOrd="0" parTransId="{A8C7D746-633F-4901-8EF1-0AB7E78C675D}" sibTransId="{B770BE08-68DB-4AF0-8553-15B9FAD69F2E}"/>
    <dgm:cxn modelId="{648A765D-03F2-4564-9840-C661D2DD01F9}" type="presOf" srcId="{F39C9912-C3D6-4EEA-A8F1-1E67CA212168}" destId="{D5597E56-48BD-491A-92E3-D4550D7B66EC}" srcOrd="0" destOrd="0" presId="urn:microsoft.com/office/officeart/2008/layout/RadialCluster"/>
    <dgm:cxn modelId="{33365C48-6904-48CD-B6DF-1417348BBFC6}" type="presOf" srcId="{F2686BB0-50A4-411F-859D-E170911C26E0}" destId="{184D4A01-5B12-417E-8336-BF6247989243}" srcOrd="0" destOrd="0" presId="urn:microsoft.com/office/officeart/2008/layout/RadialCluster"/>
    <dgm:cxn modelId="{65E19119-DE60-498B-8492-B8670CB4F0B7}" type="presParOf" srcId="{0B061BAE-53D0-4E4D-8B29-BA152FC9EEE7}" destId="{510E326D-C668-48F9-8A82-44C2A05DF71B}" srcOrd="0" destOrd="0" presId="urn:microsoft.com/office/officeart/2008/layout/RadialCluster"/>
    <dgm:cxn modelId="{A1E1E310-39A7-4A04-A1C5-9369C6D70FFE}" type="presParOf" srcId="{510E326D-C668-48F9-8A82-44C2A05DF71B}" destId="{D3057956-8B06-45C3-A96C-612C55991CB4}" srcOrd="0" destOrd="0" presId="urn:microsoft.com/office/officeart/2008/layout/RadialCluster"/>
    <dgm:cxn modelId="{C93BA57D-0556-46E6-9CCB-EA7B6579478E}" type="presParOf" srcId="{510E326D-C668-48F9-8A82-44C2A05DF71B}" destId="{2AB04D27-7598-4162-B733-742056F5A0DC}" srcOrd="1" destOrd="0" presId="urn:microsoft.com/office/officeart/2008/layout/RadialCluster"/>
    <dgm:cxn modelId="{DC6D98BF-A072-48CE-94D5-BE5B69353C08}" type="presParOf" srcId="{510E326D-C668-48F9-8A82-44C2A05DF71B}" destId="{2F4EE4AB-FD63-4054-95D0-A8B5331212F4}" srcOrd="2" destOrd="0" presId="urn:microsoft.com/office/officeart/2008/layout/RadialCluster"/>
    <dgm:cxn modelId="{6921B9D8-FD22-42A5-AA25-795F7598FDD6}" type="presParOf" srcId="{510E326D-C668-48F9-8A82-44C2A05DF71B}" destId="{454928CF-4CE2-462E-96EF-F37B02F3D5A9}" srcOrd="3" destOrd="0" presId="urn:microsoft.com/office/officeart/2008/layout/RadialCluster"/>
    <dgm:cxn modelId="{E56FA882-45D6-4114-B90F-63524783CFF9}" type="presParOf" srcId="{510E326D-C668-48F9-8A82-44C2A05DF71B}" destId="{DEF1531C-AC3A-46D7-968D-31D21557A8C0}" srcOrd="4" destOrd="0" presId="urn:microsoft.com/office/officeart/2008/layout/RadialCluster"/>
    <dgm:cxn modelId="{CB67246E-D4FA-4C57-8459-84B6E7239C7B}" type="presParOf" srcId="{510E326D-C668-48F9-8A82-44C2A05DF71B}" destId="{DE3003C5-C4B7-4C67-8474-F2FA9E54352A}" srcOrd="5" destOrd="0" presId="urn:microsoft.com/office/officeart/2008/layout/RadialCluster"/>
    <dgm:cxn modelId="{276B75F9-537E-47F8-B9DE-859C8C7F6D24}" type="presParOf" srcId="{510E326D-C668-48F9-8A82-44C2A05DF71B}" destId="{184D4A01-5B12-417E-8336-BF6247989243}" srcOrd="6" destOrd="0" presId="urn:microsoft.com/office/officeart/2008/layout/RadialCluster"/>
    <dgm:cxn modelId="{6AF1BCFB-20FF-4850-85C2-2DCB95C35902}" type="presParOf" srcId="{510E326D-C668-48F9-8A82-44C2A05DF71B}" destId="{4C5AB2FA-ECB4-4C89-982D-6D8C1EA14A49}" srcOrd="7" destOrd="0" presId="urn:microsoft.com/office/officeart/2008/layout/RadialCluster"/>
    <dgm:cxn modelId="{BD5325AA-A704-4C0B-B68E-D1EA5F1FCFA3}" type="presParOf" srcId="{510E326D-C668-48F9-8A82-44C2A05DF71B}" destId="{9597A1AB-D9DE-44C3-86E4-447222BADB5B}" srcOrd="8" destOrd="0" presId="urn:microsoft.com/office/officeart/2008/layout/RadialCluster"/>
    <dgm:cxn modelId="{D4A81465-E8B2-4824-8584-4BD3E3068A8D}" type="presParOf" srcId="{510E326D-C668-48F9-8A82-44C2A05DF71B}" destId="{E4BBDD4F-EBEA-451E-B9F4-2AFC47D56B76}" srcOrd="9" destOrd="0" presId="urn:microsoft.com/office/officeart/2008/layout/RadialCluster"/>
    <dgm:cxn modelId="{11EFCA01-2FF8-447E-B606-22CC7FDE06D0}" type="presParOf" srcId="{510E326D-C668-48F9-8A82-44C2A05DF71B}" destId="{F43047A9-DBE5-4771-AF64-582EA71F5438}" srcOrd="10" destOrd="0" presId="urn:microsoft.com/office/officeart/2008/layout/RadialCluster"/>
    <dgm:cxn modelId="{A566BE63-7C1C-4454-BFD2-F16E82DBEFDA}" type="presParOf" srcId="{510E326D-C668-48F9-8A82-44C2A05DF71B}" destId="{4B5ACB66-D37F-40D7-8DC1-0B7EA9A1A379}" srcOrd="11" destOrd="0" presId="urn:microsoft.com/office/officeart/2008/layout/RadialCluster"/>
    <dgm:cxn modelId="{D549B26A-491F-4E52-A45E-D0AE59BCB279}" type="presParOf" srcId="{510E326D-C668-48F9-8A82-44C2A05DF71B}" destId="{D5597E56-48BD-491A-92E3-D4550D7B66EC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57956-8B06-45C3-A96C-612C55991CB4}">
      <dsp:nvSpPr>
        <dsp:cNvPr id="0" name=""/>
        <dsp:cNvSpPr/>
      </dsp:nvSpPr>
      <dsp:spPr>
        <a:xfrm>
          <a:off x="3320752" y="1627618"/>
          <a:ext cx="3039411" cy="2601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AllPay</a:t>
          </a:r>
          <a:r>
            <a:rPr lang="en-US" sz="2000" kern="1200" dirty="0" smtClean="0"/>
            <a:t> Services on Azure Cloud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MobileApi</a:t>
          </a:r>
          <a:endParaRPr lang="en-US" sz="16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Management </a:t>
          </a:r>
          <a:r>
            <a:rPr lang="en-US" sz="1600" kern="1200" dirty="0" err="1" smtClean="0"/>
            <a:t>WebApp</a:t>
          </a:r>
          <a:endParaRPr lang="en-GB" sz="1600" kern="1200" dirty="0"/>
        </a:p>
      </dsp:txBody>
      <dsp:txXfrm>
        <a:off x="3447749" y="1754615"/>
        <a:ext cx="2785417" cy="2347542"/>
      </dsp:txXfrm>
    </dsp:sp>
    <dsp:sp modelId="{2AB04D27-7598-4162-B733-742056F5A0DC}">
      <dsp:nvSpPr>
        <dsp:cNvPr id="0" name=""/>
        <dsp:cNvSpPr/>
      </dsp:nvSpPr>
      <dsp:spPr>
        <a:xfrm rot="16200000">
          <a:off x="4591943" y="1379103"/>
          <a:ext cx="4970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7030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EE4AB-FD63-4054-95D0-A8B5331212F4}">
      <dsp:nvSpPr>
        <dsp:cNvPr id="0" name=""/>
        <dsp:cNvSpPr/>
      </dsp:nvSpPr>
      <dsp:spPr>
        <a:xfrm>
          <a:off x="4236007" y="-78312"/>
          <a:ext cx="1208901" cy="1208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BOCAPI</a:t>
          </a:r>
          <a:endParaRPr lang="en-GB" sz="2000" kern="1200" dirty="0"/>
        </a:p>
      </dsp:txBody>
      <dsp:txXfrm>
        <a:off x="4295021" y="-19298"/>
        <a:ext cx="1090873" cy="1090873"/>
      </dsp:txXfrm>
    </dsp:sp>
    <dsp:sp modelId="{454928CF-4CE2-462E-96EF-F37B02F3D5A9}">
      <dsp:nvSpPr>
        <dsp:cNvPr id="0" name=""/>
        <dsp:cNvSpPr/>
      </dsp:nvSpPr>
      <dsp:spPr>
        <a:xfrm rot="206694">
          <a:off x="6359007" y="3058318"/>
          <a:ext cx="12797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9755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1531C-AC3A-46D7-968D-31D21557A8C0}">
      <dsp:nvSpPr>
        <dsp:cNvPr id="0" name=""/>
        <dsp:cNvSpPr/>
      </dsp:nvSpPr>
      <dsp:spPr>
        <a:xfrm>
          <a:off x="7637607" y="2518312"/>
          <a:ext cx="1319926" cy="12363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err="1" smtClean="0"/>
            <a:t>BitCoin</a:t>
          </a:r>
          <a:endParaRPr lang="en-GB" sz="2400" i="1" kern="1200" dirty="0"/>
        </a:p>
      </dsp:txBody>
      <dsp:txXfrm>
        <a:off x="7697961" y="2578666"/>
        <a:ext cx="1199218" cy="1115659"/>
      </dsp:txXfrm>
    </dsp:sp>
    <dsp:sp modelId="{DE3003C5-C4B7-4C67-8474-F2FA9E54352A}">
      <dsp:nvSpPr>
        <dsp:cNvPr id="0" name=""/>
        <dsp:cNvSpPr/>
      </dsp:nvSpPr>
      <dsp:spPr>
        <a:xfrm rot="1776240">
          <a:off x="6251658" y="4202459"/>
          <a:ext cx="16624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2417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D4A01-5B12-417E-8336-BF6247989243}">
      <dsp:nvSpPr>
        <dsp:cNvPr id="0" name=""/>
        <dsp:cNvSpPr/>
      </dsp:nvSpPr>
      <dsp:spPr>
        <a:xfrm>
          <a:off x="7805570" y="4352060"/>
          <a:ext cx="1208901" cy="1208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LiteCoin</a:t>
          </a:r>
          <a:endParaRPr lang="en-GB" sz="1900" kern="1200" dirty="0"/>
        </a:p>
      </dsp:txBody>
      <dsp:txXfrm>
        <a:off x="7864584" y="4411074"/>
        <a:ext cx="1090873" cy="1090873"/>
      </dsp:txXfrm>
    </dsp:sp>
    <dsp:sp modelId="{4C5AB2FA-ECB4-4C89-982D-6D8C1EA14A49}">
      <dsp:nvSpPr>
        <dsp:cNvPr id="0" name=""/>
        <dsp:cNvSpPr/>
      </dsp:nvSpPr>
      <dsp:spPr>
        <a:xfrm rot="19797498">
          <a:off x="6280476" y="1752544"/>
          <a:ext cx="11863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6363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7A1AB-D9DE-44C3-86E4-447222BADB5B}">
      <dsp:nvSpPr>
        <dsp:cNvPr id="0" name=""/>
        <dsp:cNvSpPr/>
      </dsp:nvSpPr>
      <dsp:spPr>
        <a:xfrm>
          <a:off x="7387153" y="256403"/>
          <a:ext cx="1511501" cy="1524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InstantPayments</a:t>
          </a: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PSD2</a:t>
          </a:r>
          <a:endParaRPr lang="en-GB" sz="1100" kern="1200" dirty="0"/>
        </a:p>
      </dsp:txBody>
      <dsp:txXfrm>
        <a:off x="7460938" y="330188"/>
        <a:ext cx="1363931" cy="1376648"/>
      </dsp:txXfrm>
    </dsp:sp>
    <dsp:sp modelId="{E4BBDD4F-EBEA-451E-B9F4-2AFC47D56B76}">
      <dsp:nvSpPr>
        <dsp:cNvPr id="0" name=""/>
        <dsp:cNvSpPr/>
      </dsp:nvSpPr>
      <dsp:spPr>
        <a:xfrm rot="7322292">
          <a:off x="3685443" y="4418025"/>
          <a:ext cx="4456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5607" y="0"/>
              </a:lnTo>
            </a:path>
          </a:pathLst>
        </a:custGeom>
        <a:noFill/>
        <a:ln w="19050" cap="rnd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047A9-DBE5-4771-AF64-582EA71F5438}">
      <dsp:nvSpPr>
        <dsp:cNvPr id="0" name=""/>
        <dsp:cNvSpPr/>
      </dsp:nvSpPr>
      <dsp:spPr>
        <a:xfrm>
          <a:off x="2807339" y="4606894"/>
          <a:ext cx="1208901" cy="1208901"/>
        </a:xfrm>
        <a:prstGeom prst="roundRect">
          <a:avLst/>
        </a:prstGeom>
        <a:gradFill rotWithShape="0">
          <a:gsLst>
            <a:gs pos="23000">
              <a:schemeClr val="accent1">
                <a:tint val="66000"/>
                <a:satMod val="160000"/>
                <a:alpha val="42000"/>
              </a:schemeClr>
            </a:gs>
            <a:gs pos="79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00"/>
              </a:solidFill>
            </a:rPr>
            <a:t>Other ?</a:t>
          </a:r>
          <a:endParaRPr lang="en-GB" sz="1400" kern="1200" dirty="0">
            <a:solidFill>
              <a:srgbClr val="FF0000"/>
            </a:solidFill>
          </a:endParaRPr>
        </a:p>
      </dsp:txBody>
      <dsp:txXfrm>
        <a:off x="2866353" y="4665908"/>
        <a:ext cx="1090873" cy="1090873"/>
      </dsp:txXfrm>
    </dsp:sp>
    <dsp:sp modelId="{4B5ACB66-D37F-40D7-8DC1-0B7EA9A1A379}">
      <dsp:nvSpPr>
        <dsp:cNvPr id="0" name=""/>
        <dsp:cNvSpPr/>
      </dsp:nvSpPr>
      <dsp:spPr>
        <a:xfrm rot="3842676">
          <a:off x="5337498" y="4446826"/>
          <a:ext cx="4841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4178" y="0"/>
              </a:lnTo>
            </a:path>
          </a:pathLst>
        </a:custGeom>
        <a:noFill/>
        <a:ln w="19050" cap="rnd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97E56-48BD-491A-92E3-D4550D7B66EC}">
      <dsp:nvSpPr>
        <dsp:cNvPr id="0" name=""/>
        <dsp:cNvSpPr/>
      </dsp:nvSpPr>
      <dsp:spPr>
        <a:xfrm>
          <a:off x="5375321" y="4664497"/>
          <a:ext cx="1208901" cy="1208901"/>
        </a:xfrm>
        <a:prstGeom prst="roundRect">
          <a:avLst/>
        </a:prstGeom>
        <a:gradFill rotWithShape="0">
          <a:gsLst>
            <a:gs pos="23000">
              <a:schemeClr val="accent1">
                <a:tint val="66000"/>
                <a:satMod val="160000"/>
                <a:alpha val="42000"/>
              </a:schemeClr>
            </a:gs>
            <a:gs pos="79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rgbClr val="FF0000"/>
              </a:solidFill>
            </a:rPr>
            <a:t>AliPay</a:t>
          </a:r>
          <a:r>
            <a:rPr lang="en-US" sz="1800" kern="1200" dirty="0" smtClean="0">
              <a:solidFill>
                <a:srgbClr val="FF0000"/>
              </a:solidFill>
            </a:rPr>
            <a:t> ?</a:t>
          </a:r>
          <a:endParaRPr lang="en-GB" sz="1800" kern="1200" dirty="0">
            <a:solidFill>
              <a:srgbClr val="FF0000"/>
            </a:solidFill>
          </a:endParaRPr>
        </a:p>
      </dsp:txBody>
      <dsp:txXfrm>
        <a:off x="5434335" y="4723511"/>
        <a:ext cx="1090873" cy="1090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Photocopy/>
                    </a14:imgEffect>
                    <a14:imgEffect>
                      <a14:sharpenSoften amount="-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AllPay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885" y="4777380"/>
            <a:ext cx="9916732" cy="861420"/>
          </a:xfrm>
        </p:spPr>
        <p:txBody>
          <a:bodyPr/>
          <a:lstStyle/>
          <a:p>
            <a:r>
              <a:rPr lang="en-GB" dirty="0"/>
              <a:t>Connecting </a:t>
            </a:r>
            <a:r>
              <a:rPr lang="en-GB" dirty="0" smtClean="0"/>
              <a:t>PEOPLE from the</a:t>
            </a:r>
            <a:r>
              <a:rPr lang="en-GB" dirty="0" smtClean="0"/>
              <a:t> </a:t>
            </a:r>
            <a:r>
              <a:rPr lang="en-GB" dirty="0"/>
              <a:t>offline to the online world of payments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Challenge…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2015423"/>
            <a:ext cx="10352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an increasing element of risk underlying cash </a:t>
            </a:r>
            <a:r>
              <a:rPr lang="en-GB" dirty="0" smtClean="0"/>
              <a:t>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an increasing need of a faster and easier execution of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Organisations are looking for more efficient and cost effective ways to administer payment transactions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48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Opportunity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34096" y="1700011"/>
            <a:ext cx="9659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number of people currently using smartphone</a:t>
            </a:r>
          </a:p>
          <a:p>
            <a:endParaRPr lang="en-US" dirty="0"/>
          </a:p>
          <a:p>
            <a:r>
              <a:rPr lang="en-US" dirty="0" smtClean="0"/>
              <a:t>Developing technologies support the creation of cashless payment transactions (QR codes (technologies)</a:t>
            </a:r>
          </a:p>
          <a:p>
            <a:endParaRPr lang="en-US" dirty="0"/>
          </a:p>
          <a:p>
            <a:r>
              <a:rPr lang="en-US" dirty="0" smtClean="0"/>
              <a:t>Increasing budget by organizations and businesses for fraud prevention solutions</a:t>
            </a:r>
          </a:p>
          <a:p>
            <a:endParaRPr lang="en-US" dirty="0"/>
          </a:p>
          <a:p>
            <a:r>
              <a:rPr lang="en-US" dirty="0" smtClean="0"/>
              <a:t>The ability to perform a payment without limits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37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6135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solution…</a:t>
            </a:r>
            <a:r>
              <a:rPr lang="en-GB" dirty="0" err="1" smtClean="0"/>
              <a:t>AllPay</a:t>
            </a:r>
            <a:r>
              <a:rPr lang="en-GB" dirty="0" smtClean="0"/>
              <a:t> Mobile App 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549" y="1275005"/>
            <a:ext cx="10766738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Designed to connect the offline –cash payments with the modern cashless payments using your mobile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Works with all conventional currencies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Designed and integrated </a:t>
            </a:r>
            <a:r>
              <a:rPr lang="en-US" dirty="0"/>
              <a:t>with major cryptocurrencies such as </a:t>
            </a:r>
            <a:r>
              <a:rPr lang="en-US" dirty="0" err="1"/>
              <a:t>BitCoin</a:t>
            </a:r>
            <a:r>
              <a:rPr lang="en-US" dirty="0"/>
              <a:t>, </a:t>
            </a:r>
            <a:r>
              <a:rPr lang="en-US" dirty="0" err="1"/>
              <a:t>Litecoin</a:t>
            </a:r>
            <a:r>
              <a:rPr lang="en-US" dirty="0"/>
              <a:t>, Dash, </a:t>
            </a:r>
            <a:r>
              <a:rPr lang="en-US" dirty="0" err="1"/>
              <a:t>Dogecoin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sz="2400" dirty="0" smtClean="0"/>
              <a:t>Practical Uses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Payments at all most retail locations (supermarkets, shops, </a:t>
            </a:r>
            <a:r>
              <a:rPr lang="en-US" smtClean="0"/>
              <a:t>kiosks etc.)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 in service points (Parking, Tolls)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 of Utility Bills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 at takeaway and delivery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Increasing of the number of merchants that accept cryptocurrency payments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93036403"/>
              </p:ext>
            </p:extLst>
          </p:nvPr>
        </p:nvGraphicFramePr>
        <p:xfrm>
          <a:off x="1429554" y="843567"/>
          <a:ext cx="9736429" cy="6014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83" y="1339404"/>
            <a:ext cx="871161" cy="1610327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3257844" y="2144568"/>
            <a:ext cx="1958100" cy="4796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24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8200"/>
          </a:xfrm>
        </p:spPr>
        <p:txBody>
          <a:bodyPr/>
          <a:lstStyle/>
          <a:p>
            <a:r>
              <a:rPr lang="en-US" dirty="0" smtClean="0"/>
              <a:t>The Marketing part…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43944" y="1300766"/>
            <a:ext cx="10805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AllPay</a:t>
            </a:r>
            <a:r>
              <a:rPr lang="en-US" dirty="0" smtClean="0"/>
              <a:t> 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additional device or item needed, only a smartphone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time to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Eliminates cash handling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Reduces cost of cash handling (less cashier persons, self service payment counters)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Savings on other cashless payment methods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9854" y="3541690"/>
            <a:ext cx="4198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1: </a:t>
            </a:r>
            <a:r>
              <a:rPr lang="en-US" dirty="0" err="1" smtClean="0"/>
              <a:t>AllPay</a:t>
            </a:r>
            <a:r>
              <a:rPr lang="en-US" dirty="0" smtClean="0"/>
              <a:t> provided by bank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Added value service to customers and merchants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provide marketing packages to merchants with a 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Integrate with Loyalty schemes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664558" y="3541690"/>
            <a:ext cx="50377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2: </a:t>
            </a:r>
            <a:r>
              <a:rPr lang="en-US" dirty="0" err="1" smtClean="0"/>
              <a:t>AllPay</a:t>
            </a:r>
            <a:r>
              <a:rPr lang="en-US" dirty="0" smtClean="0"/>
              <a:t> as a startup company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Free to use by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Subscription based fees for participating merchants </a:t>
            </a:r>
            <a:r>
              <a:rPr lang="en-US" sz="1400" dirty="0" smtClean="0"/>
              <a:t>(significantly lower than other payment schemes)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Promotion fees for merchants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Analytics fees for merchants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Wallet withdrawal fees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08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8200"/>
          </a:xfrm>
        </p:spPr>
        <p:txBody>
          <a:bodyPr/>
          <a:lstStyle/>
          <a:p>
            <a:r>
              <a:rPr lang="en-US" dirty="0" smtClean="0"/>
              <a:t>The Future…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79550" y="1841679"/>
            <a:ext cx="10805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Wallets – Multicurrency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Integrated with other Payment API’s (</a:t>
            </a:r>
            <a:r>
              <a:rPr lang="en-US" dirty="0" err="1" smtClean="0"/>
              <a:t>AliPay</a:t>
            </a:r>
            <a:r>
              <a:rPr lang="en-US" dirty="0" smtClean="0"/>
              <a:t>…)</a:t>
            </a:r>
          </a:p>
          <a:p>
            <a:endParaRPr lang="en-US" dirty="0"/>
          </a:p>
          <a:p>
            <a:r>
              <a:rPr lang="en-US" dirty="0" smtClean="0"/>
              <a:t>Real time Chat between users (personalized feedback and support)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73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174</TotalTime>
  <Words>321</Words>
  <Application>Microsoft Office PowerPoint</Application>
  <PresentationFormat>Custom</PresentationFormat>
  <Paragraphs>73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AllPay </vt:lpstr>
      <vt:lpstr>The Challenge…</vt:lpstr>
      <vt:lpstr>The Opportunity</vt:lpstr>
      <vt:lpstr>The solution…AllPay Mobile App !</vt:lpstr>
      <vt:lpstr>How it works….</vt:lpstr>
      <vt:lpstr>The Marketing part…</vt:lpstr>
      <vt:lpstr>The Future…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</dc:creator>
  <cp:lastModifiedBy>Chrystalla</cp:lastModifiedBy>
  <cp:revision>23</cp:revision>
  <dcterms:created xsi:type="dcterms:W3CDTF">2017-06-11T08:17:44Z</dcterms:created>
  <dcterms:modified xsi:type="dcterms:W3CDTF">2017-06-11T12:57:59Z</dcterms:modified>
</cp:coreProperties>
</file>